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7" r:id="rId1"/>
  </p:sldMasterIdLst>
  <p:notesMasterIdLst>
    <p:notesMasterId r:id="rId16"/>
  </p:notesMasterIdLst>
  <p:handoutMasterIdLst>
    <p:handoutMasterId r:id="rId17"/>
  </p:handoutMasterIdLst>
  <p:sldIdLst>
    <p:sldId id="325" r:id="rId2"/>
    <p:sldId id="425" r:id="rId3"/>
    <p:sldId id="1206" r:id="rId4"/>
    <p:sldId id="475" r:id="rId5"/>
    <p:sldId id="473" r:id="rId6"/>
    <p:sldId id="1208" r:id="rId7"/>
    <p:sldId id="471" r:id="rId8"/>
    <p:sldId id="476" r:id="rId9"/>
    <p:sldId id="461" r:id="rId10"/>
    <p:sldId id="322" r:id="rId11"/>
    <p:sldId id="1207" r:id="rId12"/>
    <p:sldId id="1205" r:id="rId13"/>
    <p:sldId id="1209" r:id="rId14"/>
    <p:sldId id="460" r:id="rId15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yriad Pro" panose="020B050303040302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halbach" initials="MH" lastIdx="7" clrIdx="0">
    <p:extLst>
      <p:ext uri="{19B8F6BF-5375-455C-9EA6-DF929625EA0E}">
        <p15:presenceInfo xmlns:p15="http://schemas.microsoft.com/office/powerpoint/2012/main" userId="mhalbach" providerId="None"/>
      </p:ext>
    </p:extLst>
  </p:cmAuthor>
  <p:cmAuthor id="2" name="Marc Bleyer" initials="MB" lastIdx="5" clrIdx="1">
    <p:extLst>
      <p:ext uri="{19B8F6BF-5375-455C-9EA6-DF929625EA0E}">
        <p15:presenceInfo xmlns:p15="http://schemas.microsoft.com/office/powerpoint/2012/main" userId="Marc Bleyer" providerId="None"/>
      </p:ext>
    </p:extLst>
  </p:cmAuthor>
  <p:cmAuthor id="3" name="Bedolla, Oscar L" initials="BOL" lastIdx="3" clrIdx="2">
    <p:extLst>
      <p:ext uri="{19B8F6BF-5375-455C-9EA6-DF929625EA0E}">
        <p15:presenceInfo xmlns:p15="http://schemas.microsoft.com/office/powerpoint/2012/main" userId="Bedolla, Oscar 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E91"/>
    <a:srgbClr val="4472C4"/>
    <a:srgbClr val="D7D207"/>
    <a:srgbClr val="EFE907"/>
    <a:srgbClr val="5B9BD5"/>
    <a:srgbClr val="002D86"/>
    <a:srgbClr val="70AD47"/>
    <a:srgbClr val="45C5D9"/>
    <a:srgbClr val="F5EF07"/>
    <a:srgbClr val="D4D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6" autoAdjust="0"/>
    <p:restoredTop sz="93910" autoAdjust="0"/>
  </p:normalViewPr>
  <p:slideViewPr>
    <p:cSldViewPr snapToGrid="0" showGuides="1">
      <p:cViewPr varScale="1">
        <p:scale>
          <a:sx n="105" d="100"/>
          <a:sy n="105" d="100"/>
        </p:scale>
        <p:origin x="169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73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LLC_Work_Files\RDA\Presentations\CAC_110521\Econ_Imp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LLC_Work_Files\RDA\Presentations\CAC_110521\Econ_Impac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oneill\Downloads\TOD_Impacts_edited_WJS_to_include_MC_in_Total_10_21_2017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LLC_Work_Files\RDA\CSP-U\remi\Fiscal_Impacts\Total_Fiscal_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0243320901684"/>
          <c:y val="2.1286882724209005E-2"/>
          <c:w val="0.87451080126649994"/>
          <c:h val="0.85834882359116871"/>
        </c:manualLayout>
      </c:layout>
      <c:lineChart>
        <c:grouping val="standard"/>
        <c:varyColors val="0"/>
        <c:ser>
          <c:idx val="2"/>
          <c:order val="0"/>
          <c:tx>
            <c:v>West Lake + Double Tracking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Employment!$F$3:$AI$3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Sheet3!$G$3:$AJ$3</c:f>
              <c:numCache>
                <c:formatCode>General</c:formatCode>
                <c:ptCount val="30"/>
                <c:pt idx="0">
                  <c:v>-2.1999999999999999E-2</c:v>
                </c:pt>
                <c:pt idx="1">
                  <c:v>0.20100000000000001</c:v>
                </c:pt>
                <c:pt idx="2">
                  <c:v>0.38400000000000001</c:v>
                </c:pt>
                <c:pt idx="3">
                  <c:v>0.54400000000000004</c:v>
                </c:pt>
                <c:pt idx="4">
                  <c:v>0.68200000000000005</c:v>
                </c:pt>
                <c:pt idx="5">
                  <c:v>1.0760000000000001</c:v>
                </c:pt>
                <c:pt idx="6">
                  <c:v>1.514</c:v>
                </c:pt>
                <c:pt idx="7">
                  <c:v>1.98</c:v>
                </c:pt>
                <c:pt idx="8">
                  <c:v>2.504</c:v>
                </c:pt>
                <c:pt idx="9">
                  <c:v>2.9849999999999999</c:v>
                </c:pt>
                <c:pt idx="10">
                  <c:v>3.4940000000000002</c:v>
                </c:pt>
                <c:pt idx="11">
                  <c:v>3.9569999999999999</c:v>
                </c:pt>
                <c:pt idx="12">
                  <c:v>4.3819999999999997</c:v>
                </c:pt>
                <c:pt idx="13">
                  <c:v>4.843</c:v>
                </c:pt>
                <c:pt idx="14">
                  <c:v>5.2649999999999997</c:v>
                </c:pt>
                <c:pt idx="15">
                  <c:v>5.6539999999999999</c:v>
                </c:pt>
                <c:pt idx="16">
                  <c:v>6.0110000000000001</c:v>
                </c:pt>
                <c:pt idx="17">
                  <c:v>6.3380000000000001</c:v>
                </c:pt>
                <c:pt idx="18">
                  <c:v>6.6360000000000001</c:v>
                </c:pt>
                <c:pt idx="19">
                  <c:v>6.9080000000000004</c:v>
                </c:pt>
                <c:pt idx="20">
                  <c:v>7.157</c:v>
                </c:pt>
                <c:pt idx="21">
                  <c:v>7.3239999999999998</c:v>
                </c:pt>
                <c:pt idx="22">
                  <c:v>7.4770000000000003</c:v>
                </c:pt>
                <c:pt idx="23">
                  <c:v>7.6130000000000004</c:v>
                </c:pt>
                <c:pt idx="24">
                  <c:v>7.7370000000000001</c:v>
                </c:pt>
                <c:pt idx="25">
                  <c:v>7.7910000000000004</c:v>
                </c:pt>
                <c:pt idx="26">
                  <c:v>7.84</c:v>
                </c:pt>
                <c:pt idx="27">
                  <c:v>7.883</c:v>
                </c:pt>
                <c:pt idx="28">
                  <c:v>7.9269999999999996</c:v>
                </c:pt>
                <c:pt idx="29">
                  <c:v>7.9690000000000003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38-44A0-9866-08F43328DEBE}"/>
            </c:ext>
          </c:extLst>
        </c:ser>
        <c:ser>
          <c:idx val="0"/>
          <c:order val="1"/>
          <c:tx>
            <c:v>West Lake Only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Employment!$F$3:$AI$3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Sheet3!$G$4:$AJ$4</c:f>
              <c:numCache>
                <c:formatCode>General</c:formatCode>
                <c:ptCount val="30"/>
                <c:pt idx="0">
                  <c:v>-2.1999999999999999E-2</c:v>
                </c:pt>
                <c:pt idx="1">
                  <c:v>0.19900000000000001</c:v>
                </c:pt>
                <c:pt idx="2">
                  <c:v>0.51600000000000001</c:v>
                </c:pt>
                <c:pt idx="3">
                  <c:v>0.78900000000000003</c:v>
                </c:pt>
                <c:pt idx="4">
                  <c:v>0.89200000000000002</c:v>
                </c:pt>
                <c:pt idx="5">
                  <c:v>1.4790000000000001</c:v>
                </c:pt>
                <c:pt idx="6">
                  <c:v>2.1320000000000001</c:v>
                </c:pt>
                <c:pt idx="7">
                  <c:v>2.823</c:v>
                </c:pt>
                <c:pt idx="8">
                  <c:v>3.6070000000000002</c:v>
                </c:pt>
                <c:pt idx="9">
                  <c:v>4.3019999999999996</c:v>
                </c:pt>
                <c:pt idx="10">
                  <c:v>5.0359999999999996</c:v>
                </c:pt>
                <c:pt idx="11">
                  <c:v>5.6980000000000004</c:v>
                </c:pt>
                <c:pt idx="12">
                  <c:v>6.3049999999999997</c:v>
                </c:pt>
                <c:pt idx="13">
                  <c:v>7.0430000000000001</c:v>
                </c:pt>
                <c:pt idx="14">
                  <c:v>7.72</c:v>
                </c:pt>
                <c:pt idx="15">
                  <c:v>8.3469999999999995</c:v>
                </c:pt>
                <c:pt idx="16">
                  <c:v>8.9260000000000002</c:v>
                </c:pt>
                <c:pt idx="17">
                  <c:v>9.4570000000000007</c:v>
                </c:pt>
                <c:pt idx="18">
                  <c:v>9.9420000000000002</c:v>
                </c:pt>
                <c:pt idx="19">
                  <c:v>10.382999999999999</c:v>
                </c:pt>
                <c:pt idx="20">
                  <c:v>10.784000000000001</c:v>
                </c:pt>
                <c:pt idx="21">
                  <c:v>11.012</c:v>
                </c:pt>
                <c:pt idx="22">
                  <c:v>11.214</c:v>
                </c:pt>
                <c:pt idx="23">
                  <c:v>11.385</c:v>
                </c:pt>
                <c:pt idx="24">
                  <c:v>11.53</c:v>
                </c:pt>
                <c:pt idx="25">
                  <c:v>11.523</c:v>
                </c:pt>
                <c:pt idx="26">
                  <c:v>11.506</c:v>
                </c:pt>
                <c:pt idx="27">
                  <c:v>11.476000000000001</c:v>
                </c:pt>
                <c:pt idx="28">
                  <c:v>11.442</c:v>
                </c:pt>
                <c:pt idx="29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38-44A0-9866-08F43328D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563760"/>
        <c:axId val="366564088"/>
      </c:lineChart>
      <c:catAx>
        <c:axId val="36656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4088"/>
        <c:crosses val="autoZero"/>
        <c:auto val="1"/>
        <c:lblAlgn val="ctr"/>
        <c:lblOffset val="100"/>
        <c:noMultiLvlLbl val="0"/>
      </c:catAx>
      <c:valAx>
        <c:axId val="366564088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in 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273999481741652"/>
          <c:y val="0.13045770132743512"/>
          <c:w val="0.38257526742759523"/>
          <c:h val="0.1087564794537511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22664909151305E-2"/>
          <c:y val="2.1286882724209005E-2"/>
          <c:w val="0.89416354382673591"/>
          <c:h val="0.85834882359116871"/>
        </c:manualLayout>
      </c:layout>
      <c:lineChart>
        <c:grouping val="standard"/>
        <c:varyColors val="0"/>
        <c:ser>
          <c:idx val="2"/>
          <c:order val="0"/>
          <c:tx>
            <c:v>West Lake Plus Double Tracking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Employment!$F$3:$AI$3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Employment!$F$4:$AI$4</c:f>
              <c:numCache>
                <c:formatCode>_(* #,##0.00_);_(* \(#,##0.00\);_(* "-"??_);_(@_)</c:formatCode>
                <c:ptCount val="30"/>
                <c:pt idx="0">
                  <c:v>-2.1000000000000001E-2</c:v>
                </c:pt>
                <c:pt idx="1">
                  <c:v>0.66300000000000003</c:v>
                </c:pt>
                <c:pt idx="2">
                  <c:v>1.054</c:v>
                </c:pt>
                <c:pt idx="3">
                  <c:v>1.0469999999999999</c:v>
                </c:pt>
                <c:pt idx="4">
                  <c:v>0.67800000000000005</c:v>
                </c:pt>
                <c:pt idx="5">
                  <c:v>0.80200000000000005</c:v>
                </c:pt>
                <c:pt idx="6">
                  <c:v>1.0609999999999999</c:v>
                </c:pt>
                <c:pt idx="7">
                  <c:v>1.2230000000000001</c:v>
                </c:pt>
                <c:pt idx="8">
                  <c:v>1.5429999999999999</c:v>
                </c:pt>
                <c:pt idx="9">
                  <c:v>1.4470000000000001</c:v>
                </c:pt>
                <c:pt idx="10">
                  <c:v>1.5580000000000001</c:v>
                </c:pt>
                <c:pt idx="11">
                  <c:v>1.6140000000000001</c:v>
                </c:pt>
                <c:pt idx="12">
                  <c:v>1.6839999999999999</c:v>
                </c:pt>
                <c:pt idx="13">
                  <c:v>2.5059999999999998</c:v>
                </c:pt>
                <c:pt idx="14">
                  <c:v>2.9430000000000001</c:v>
                </c:pt>
                <c:pt idx="15">
                  <c:v>3.3730000000000002</c:v>
                </c:pt>
                <c:pt idx="16">
                  <c:v>3.7909999999999999</c:v>
                </c:pt>
                <c:pt idx="17">
                  <c:v>4.202</c:v>
                </c:pt>
                <c:pt idx="18">
                  <c:v>4.609</c:v>
                </c:pt>
                <c:pt idx="19">
                  <c:v>5.0110000000000001</c:v>
                </c:pt>
                <c:pt idx="20">
                  <c:v>5.4089999999999998</c:v>
                </c:pt>
                <c:pt idx="21">
                  <c:v>5.3159999999999998</c:v>
                </c:pt>
                <c:pt idx="22">
                  <c:v>5.4779999999999998</c:v>
                </c:pt>
                <c:pt idx="23">
                  <c:v>5.649</c:v>
                </c:pt>
                <c:pt idx="24">
                  <c:v>5.8289999999999997</c:v>
                </c:pt>
                <c:pt idx="25">
                  <c:v>5.5380000000000003</c:v>
                </c:pt>
                <c:pt idx="26">
                  <c:v>5.4939999999999998</c:v>
                </c:pt>
                <c:pt idx="27">
                  <c:v>5.4640000000000004</c:v>
                </c:pt>
                <c:pt idx="28">
                  <c:v>5.4710000000000001</c:v>
                </c:pt>
                <c:pt idx="29">
                  <c:v>5.4710000000000001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72-4A9E-B94B-6052FFC002DD}"/>
            </c:ext>
          </c:extLst>
        </c:ser>
        <c:ser>
          <c:idx val="0"/>
          <c:order val="1"/>
          <c:tx>
            <c:v>West Lake Only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Employment!$F$3:$AI$3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Employment!$F$8:$AI$8</c:f>
              <c:numCache>
                <c:formatCode>_(* #,##0.00_);_(* \(#,##0.00\);_(* "-"??_);_(@_)</c:formatCode>
                <c:ptCount val="30"/>
                <c:pt idx="0">
                  <c:v>-2.1000000000000001E-2</c:v>
                </c:pt>
                <c:pt idx="1">
                  <c:v>0.64900000000000002</c:v>
                </c:pt>
                <c:pt idx="2">
                  <c:v>0.66200000000000003</c:v>
                </c:pt>
                <c:pt idx="3">
                  <c:v>0.65800000000000003</c:v>
                </c:pt>
                <c:pt idx="4">
                  <c:v>0.65300000000000002</c:v>
                </c:pt>
                <c:pt idx="5">
                  <c:v>0.67</c:v>
                </c:pt>
                <c:pt idx="6">
                  <c:v>0.873</c:v>
                </c:pt>
                <c:pt idx="7">
                  <c:v>1.0209999999999999</c:v>
                </c:pt>
                <c:pt idx="8">
                  <c:v>1.2709999999999999</c:v>
                </c:pt>
                <c:pt idx="9">
                  <c:v>1.2549999999999999</c:v>
                </c:pt>
                <c:pt idx="10">
                  <c:v>1.363</c:v>
                </c:pt>
                <c:pt idx="11">
                  <c:v>1.413</c:v>
                </c:pt>
                <c:pt idx="12">
                  <c:v>1.4690000000000001</c:v>
                </c:pt>
                <c:pt idx="13">
                  <c:v>1.7270000000000001</c:v>
                </c:pt>
                <c:pt idx="14">
                  <c:v>1.841</c:v>
                </c:pt>
                <c:pt idx="15">
                  <c:v>1.9530000000000001</c:v>
                </c:pt>
                <c:pt idx="16">
                  <c:v>2.0619999999999998</c:v>
                </c:pt>
                <c:pt idx="17">
                  <c:v>2.1709999999999998</c:v>
                </c:pt>
                <c:pt idx="18">
                  <c:v>2.2799999999999998</c:v>
                </c:pt>
                <c:pt idx="19">
                  <c:v>2.39</c:v>
                </c:pt>
                <c:pt idx="20">
                  <c:v>2.5</c:v>
                </c:pt>
                <c:pt idx="21">
                  <c:v>2.431</c:v>
                </c:pt>
                <c:pt idx="22">
                  <c:v>2.4790000000000001</c:v>
                </c:pt>
                <c:pt idx="23">
                  <c:v>2.532</c:v>
                </c:pt>
                <c:pt idx="24">
                  <c:v>2.59</c:v>
                </c:pt>
                <c:pt idx="25">
                  <c:v>2.4750000000000001</c:v>
                </c:pt>
                <c:pt idx="26">
                  <c:v>2.472</c:v>
                </c:pt>
                <c:pt idx="27">
                  <c:v>2.476</c:v>
                </c:pt>
                <c:pt idx="28">
                  <c:v>2.5099999999999998</c:v>
                </c:pt>
                <c:pt idx="29">
                  <c:v>2.5310000000000001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72-4A9E-B94B-6052FFC00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563760"/>
        <c:axId val="366564088"/>
      </c:lineChart>
      <c:catAx>
        <c:axId val="36656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4088"/>
        <c:crosses val="autoZero"/>
        <c:auto val="1"/>
        <c:lblAlgn val="ctr"/>
        <c:lblOffset val="100"/>
        <c:noMultiLvlLbl val="0"/>
      </c:catAx>
      <c:valAx>
        <c:axId val="366564088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Employment in Thousands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5637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022530853415188"/>
          <c:y val="0.18488838795119611"/>
          <c:w val="0.40448335836154309"/>
          <c:h val="0.1230585251768153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9-4FB9-ADA7-0BE7C88E1133}"/>
              </c:ext>
            </c:extLst>
          </c:dPt>
          <c:dPt>
            <c:idx val="1"/>
            <c:bubble3D val="0"/>
            <c:spPr>
              <a:solidFill>
                <a:srgbClr val="255E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9-4FB9-ADA7-0BE7C88E1133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9-4FB9-ADA7-0BE7C88E113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89-4FB9-ADA7-0BE7C88E1133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89-4FB9-ADA7-0BE7C88E113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89-4FB9-ADA7-0BE7C88E1133}"/>
              </c:ext>
            </c:extLst>
          </c:dPt>
          <c:dPt>
            <c:idx val="6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9-4FB9-ADA7-0BE7C88E11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A89-4FB9-ADA7-0BE7C88E11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A89-4FB9-ADA7-0BE7C88E113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FA89-4FB9-ADA7-0BE7C88E1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Retail Trade</c:v>
                </c:pt>
                <c:pt idx="1">
                  <c:v>Hospitality</c:v>
                </c:pt>
                <c:pt idx="2">
                  <c:v>Information Technology</c:v>
                </c:pt>
                <c:pt idx="3">
                  <c:v>Finance and Insurance</c:v>
                </c:pt>
                <c:pt idx="4">
                  <c:v>Professional Services</c:v>
                </c:pt>
                <c:pt idx="5">
                  <c:v>Management of Companies</c:v>
                </c:pt>
                <c:pt idx="6">
                  <c:v>Other Services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34</c:v>
                </c:pt>
                <c:pt idx="1">
                  <c:v>12</c:v>
                </c:pt>
                <c:pt idx="2">
                  <c:v>6</c:v>
                </c:pt>
                <c:pt idx="3">
                  <c:v>14</c:v>
                </c:pt>
                <c:pt idx="4">
                  <c:v>13</c:v>
                </c:pt>
                <c:pt idx="5">
                  <c:v>4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A89-4FB9-ADA7-0BE7C88E11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8698912635921"/>
          <c:y val="6.2915009335173327E-2"/>
          <c:w val="0.85693678915135607"/>
          <c:h val="0.83560945020110244"/>
        </c:manualLayout>
      </c:layout>
      <c:barChart>
        <c:barDir val="col"/>
        <c:grouping val="stacked"/>
        <c:varyColors val="0"/>
        <c:ser>
          <c:idx val="3"/>
          <c:order val="0"/>
          <c:tx>
            <c:v>Hammond Gateway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Timeline'!$I$33:$AD$33</c:f>
              <c:numCache>
                <c:formatCode>#,##0.00,,</c:formatCode>
                <c:ptCount val="20"/>
                <c:pt idx="0">
                  <c:v>5045140.4159226846</c:v>
                </c:pt>
                <c:pt idx="1">
                  <c:v>12612851.039806711</c:v>
                </c:pt>
                <c:pt idx="2">
                  <c:v>20180561.663690738</c:v>
                </c:pt>
                <c:pt idx="3">
                  <c:v>30270842.495536104</c:v>
                </c:pt>
                <c:pt idx="4">
                  <c:v>35315982.91145879</c:v>
                </c:pt>
                <c:pt idx="5">
                  <c:v>40361123.327381477</c:v>
                </c:pt>
                <c:pt idx="6">
                  <c:v>45406263.743304156</c:v>
                </c:pt>
                <c:pt idx="7">
                  <c:v>50451404.159226842</c:v>
                </c:pt>
                <c:pt idx="8">
                  <c:v>86108096.31776762</c:v>
                </c:pt>
                <c:pt idx="9">
                  <c:v>121764788.47630841</c:v>
                </c:pt>
                <c:pt idx="10">
                  <c:v>157421480.63484919</c:v>
                </c:pt>
                <c:pt idx="11">
                  <c:v>193078172.79338995</c:v>
                </c:pt>
                <c:pt idx="12">
                  <c:v>228734864.95193073</c:v>
                </c:pt>
                <c:pt idx="13">
                  <c:v>264391557.11047152</c:v>
                </c:pt>
                <c:pt idx="14">
                  <c:v>300048249.26901227</c:v>
                </c:pt>
                <c:pt idx="15">
                  <c:v>335704941.42755306</c:v>
                </c:pt>
                <c:pt idx="16">
                  <c:v>353533287.50682348</c:v>
                </c:pt>
                <c:pt idx="17">
                  <c:v>371361633.58609384</c:v>
                </c:pt>
                <c:pt idx="18">
                  <c:v>389189979.66536421</c:v>
                </c:pt>
                <c:pt idx="19">
                  <c:v>407018325.74463463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9-48C5-8DBA-447192F1AF16}"/>
            </c:ext>
          </c:extLst>
        </c:ser>
        <c:ser>
          <c:idx val="4"/>
          <c:order val="1"/>
          <c:tx>
            <c:v>Hammond South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Timeline'!$I$34:$AD$34</c:f>
              <c:numCache>
                <c:formatCode>#,##0.00,,</c:formatCode>
                <c:ptCount val="20"/>
                <c:pt idx="0">
                  <c:v>4826596.2571585225</c:v>
                </c:pt>
                <c:pt idx="1">
                  <c:v>12066490.642896306</c:v>
                </c:pt>
                <c:pt idx="2">
                  <c:v>19306385.02863409</c:v>
                </c:pt>
                <c:pt idx="3">
                  <c:v>28959577.542951133</c:v>
                </c:pt>
                <c:pt idx="4">
                  <c:v>33786173.800109655</c:v>
                </c:pt>
                <c:pt idx="5">
                  <c:v>38612770.05726818</c:v>
                </c:pt>
                <c:pt idx="6">
                  <c:v>43439366.314426705</c:v>
                </c:pt>
                <c:pt idx="7">
                  <c:v>48265962.571585223</c:v>
                </c:pt>
                <c:pt idx="8">
                  <c:v>53933184.939442493</c:v>
                </c:pt>
                <c:pt idx="9">
                  <c:v>59600407.307299763</c:v>
                </c:pt>
                <c:pt idx="10">
                  <c:v>65267629.675157033</c:v>
                </c:pt>
                <c:pt idx="11">
                  <c:v>70934852.043014303</c:v>
                </c:pt>
                <c:pt idx="12">
                  <c:v>76602074.410871565</c:v>
                </c:pt>
                <c:pt idx="13">
                  <c:v>82269296.778728843</c:v>
                </c:pt>
                <c:pt idx="14">
                  <c:v>87936519.14658612</c:v>
                </c:pt>
                <c:pt idx="15">
                  <c:v>93603741.514443383</c:v>
                </c:pt>
                <c:pt idx="16">
                  <c:v>96437352.698372006</c:v>
                </c:pt>
                <c:pt idx="17">
                  <c:v>99270963.882300645</c:v>
                </c:pt>
                <c:pt idx="18">
                  <c:v>102104575.06622928</c:v>
                </c:pt>
                <c:pt idx="19">
                  <c:v>104938186.25015792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9-48C5-8DBA-447192F1AF16}"/>
            </c:ext>
          </c:extLst>
        </c:ser>
        <c:ser>
          <c:idx val="5"/>
          <c:order val="2"/>
          <c:tx>
            <c:v>Munster Ridge Road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Timeline'!$I$35:$AD$35</c:f>
              <c:numCache>
                <c:formatCode>#,##0.00,,</c:formatCode>
                <c:ptCount val="20"/>
                <c:pt idx="0">
                  <c:v>12207428.576724419</c:v>
                </c:pt>
                <c:pt idx="1">
                  <c:v>30518571.441811047</c:v>
                </c:pt>
                <c:pt idx="2">
                  <c:v>48829714.306897677</c:v>
                </c:pt>
                <c:pt idx="3">
                  <c:v>73244571.460346505</c:v>
                </c:pt>
                <c:pt idx="4">
                  <c:v>85452000.03707093</c:v>
                </c:pt>
                <c:pt idx="5">
                  <c:v>97659428.613795355</c:v>
                </c:pt>
                <c:pt idx="6">
                  <c:v>109866857.19051978</c:v>
                </c:pt>
                <c:pt idx="7">
                  <c:v>122074285.76724419</c:v>
                </c:pt>
                <c:pt idx="8">
                  <c:v>138228955.64212263</c:v>
                </c:pt>
                <c:pt idx="9">
                  <c:v>154383625.51700106</c:v>
                </c:pt>
                <c:pt idx="10">
                  <c:v>170538295.3918795</c:v>
                </c:pt>
                <c:pt idx="11">
                  <c:v>186692965.26675794</c:v>
                </c:pt>
                <c:pt idx="12">
                  <c:v>202847635.14163637</c:v>
                </c:pt>
                <c:pt idx="13">
                  <c:v>219002305.01651481</c:v>
                </c:pt>
                <c:pt idx="14">
                  <c:v>235156974.89139324</c:v>
                </c:pt>
                <c:pt idx="15">
                  <c:v>251311644.76627168</c:v>
                </c:pt>
                <c:pt idx="16">
                  <c:v>259388979.70371088</c:v>
                </c:pt>
                <c:pt idx="17">
                  <c:v>267466314.64115012</c:v>
                </c:pt>
                <c:pt idx="18">
                  <c:v>275543649.57858932</c:v>
                </c:pt>
                <c:pt idx="19">
                  <c:v>283620984.51602852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9-48C5-8DBA-447192F1AF16}"/>
            </c:ext>
          </c:extLst>
        </c:ser>
        <c:ser>
          <c:idx val="6"/>
          <c:order val="3"/>
          <c:tx>
            <c:v>Munster Dyer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Timeline'!$I$36:$AD$36</c:f>
              <c:numCache>
                <c:formatCode>#,##0.00,,</c:formatCode>
                <c:ptCount val="20"/>
                <c:pt idx="0">
                  <c:v>13163480.000483453</c:v>
                </c:pt>
                <c:pt idx="1">
                  <c:v>32908700.001208633</c:v>
                </c:pt>
                <c:pt idx="2">
                  <c:v>52653920.001933813</c:v>
                </c:pt>
                <c:pt idx="3">
                  <c:v>78980880.00290072</c:v>
                </c:pt>
                <c:pt idx="4">
                  <c:v>92144360.003384173</c:v>
                </c:pt>
                <c:pt idx="5">
                  <c:v>105307840.00386763</c:v>
                </c:pt>
                <c:pt idx="6">
                  <c:v>118471320.00435108</c:v>
                </c:pt>
                <c:pt idx="7">
                  <c:v>131634800.00483453</c:v>
                </c:pt>
                <c:pt idx="8">
                  <c:v>147083996.58239514</c:v>
                </c:pt>
                <c:pt idx="9">
                  <c:v>162533193.15995574</c:v>
                </c:pt>
                <c:pt idx="10">
                  <c:v>177982389.73751631</c:v>
                </c:pt>
                <c:pt idx="11">
                  <c:v>193431586.31507692</c:v>
                </c:pt>
                <c:pt idx="12">
                  <c:v>208880782.89263749</c:v>
                </c:pt>
                <c:pt idx="13">
                  <c:v>224329979.47019809</c:v>
                </c:pt>
                <c:pt idx="14">
                  <c:v>239779176.0477587</c:v>
                </c:pt>
                <c:pt idx="15">
                  <c:v>255228372.6253193</c:v>
                </c:pt>
                <c:pt idx="16">
                  <c:v>262952970.91409957</c:v>
                </c:pt>
                <c:pt idx="17">
                  <c:v>270677569.20287991</c:v>
                </c:pt>
                <c:pt idx="18">
                  <c:v>278402167.49166018</c:v>
                </c:pt>
                <c:pt idx="19">
                  <c:v>286126765.78044045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69-48C5-8DBA-447192F1AF16}"/>
            </c:ext>
          </c:extLst>
        </c:ser>
        <c:ser>
          <c:idx val="7"/>
          <c:order val="4"/>
          <c:tx>
            <c:v>East Chicago</c:v>
          </c:tx>
          <c:invertIfNegative val="0"/>
          <c:val>
            <c:numRef>
              <c:f>'Development Timeline'!$I$29:$AD$29</c:f>
              <c:numCache>
                <c:formatCode>#,##0.00,,</c:formatCode>
                <c:ptCount val="20"/>
                <c:pt idx="0">
                  <c:v>6650295.0128795151</c:v>
                </c:pt>
                <c:pt idx="1">
                  <c:v>16625737.532198787</c:v>
                </c:pt>
                <c:pt idx="2">
                  <c:v>26601180.05151806</c:v>
                </c:pt>
                <c:pt idx="3">
                  <c:v>39901770.077277087</c:v>
                </c:pt>
                <c:pt idx="4">
                  <c:v>46552065.0901566</c:v>
                </c:pt>
                <c:pt idx="5">
                  <c:v>53202360.103036121</c:v>
                </c:pt>
                <c:pt idx="6">
                  <c:v>59852655.115915634</c:v>
                </c:pt>
                <c:pt idx="7">
                  <c:v>66502950.128795147</c:v>
                </c:pt>
                <c:pt idx="8">
                  <c:v>83039571.596709669</c:v>
                </c:pt>
                <c:pt idx="9">
                  <c:v>99576193.06462419</c:v>
                </c:pt>
                <c:pt idx="10">
                  <c:v>116112814.53253871</c:v>
                </c:pt>
                <c:pt idx="11">
                  <c:v>132649436.00045323</c:v>
                </c:pt>
                <c:pt idx="12">
                  <c:v>149186057.46836776</c:v>
                </c:pt>
                <c:pt idx="13">
                  <c:v>165722678.93628228</c:v>
                </c:pt>
                <c:pt idx="14">
                  <c:v>182259300.40419677</c:v>
                </c:pt>
                <c:pt idx="15">
                  <c:v>198795921.87211132</c:v>
                </c:pt>
                <c:pt idx="16">
                  <c:v>207064232.60606855</c:v>
                </c:pt>
                <c:pt idx="17">
                  <c:v>215332543.34002581</c:v>
                </c:pt>
                <c:pt idx="18">
                  <c:v>223600854.07398307</c:v>
                </c:pt>
                <c:pt idx="19">
                  <c:v>231869164.80794033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69-48C5-8DBA-447192F1AF16}"/>
            </c:ext>
          </c:extLst>
        </c:ser>
        <c:ser>
          <c:idx val="0"/>
          <c:order val="5"/>
          <c:tx>
            <c:v>Gary Metro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Timeline'!$I$27:$AD$27</c:f>
              <c:numCache>
                <c:formatCode>"$"#,##0.00,,</c:formatCode>
                <c:ptCount val="20"/>
                <c:pt idx="0">
                  <c:v>9677203.5798051152</c:v>
                </c:pt>
                <c:pt idx="1">
                  <c:v>24193008.949512787</c:v>
                </c:pt>
                <c:pt idx="2">
                  <c:v>38708814.319220461</c:v>
                </c:pt>
                <c:pt idx="3">
                  <c:v>58063221.478830688</c:v>
                </c:pt>
                <c:pt idx="4">
                  <c:v>67740425.058635801</c:v>
                </c:pt>
                <c:pt idx="5">
                  <c:v>77417628.638440922</c:v>
                </c:pt>
                <c:pt idx="6">
                  <c:v>87094832.218246043</c:v>
                </c:pt>
                <c:pt idx="7">
                  <c:v>96772035.798051149</c:v>
                </c:pt>
                <c:pt idx="8">
                  <c:v>121679965.68668726</c:v>
                </c:pt>
                <c:pt idx="9">
                  <c:v>146587895.57532337</c:v>
                </c:pt>
                <c:pt idx="10">
                  <c:v>171495825.46395946</c:v>
                </c:pt>
                <c:pt idx="11">
                  <c:v>196403755.35259557</c:v>
                </c:pt>
                <c:pt idx="12">
                  <c:v>221311685.24123168</c:v>
                </c:pt>
                <c:pt idx="13">
                  <c:v>246219615.12986779</c:v>
                </c:pt>
                <c:pt idx="14">
                  <c:v>271127545.0185039</c:v>
                </c:pt>
                <c:pt idx="15">
                  <c:v>296035474.90714002</c:v>
                </c:pt>
                <c:pt idx="16">
                  <c:v>308489439.85145807</c:v>
                </c:pt>
                <c:pt idx="17">
                  <c:v>320943404.79577613</c:v>
                </c:pt>
                <c:pt idx="18">
                  <c:v>333397369.74009418</c:v>
                </c:pt>
                <c:pt idx="19">
                  <c:v>345851334.68441224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69-48C5-8DBA-447192F1AF16}"/>
            </c:ext>
          </c:extLst>
        </c:ser>
        <c:ser>
          <c:idx val="1"/>
          <c:order val="6"/>
          <c:tx>
            <c:v>Gary Miller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Timeline'!$I$28:$AD$28</c:f>
              <c:numCache>
                <c:formatCode>#,##0.00,,</c:formatCode>
                <c:ptCount val="20"/>
                <c:pt idx="0">
                  <c:v>5511677.2504960932</c:v>
                </c:pt>
                <c:pt idx="1">
                  <c:v>13779193.126240231</c:v>
                </c:pt>
                <c:pt idx="2">
                  <c:v>22046709.001984373</c:v>
                </c:pt>
                <c:pt idx="3">
                  <c:v>33070063.502976552</c:v>
                </c:pt>
                <c:pt idx="4">
                  <c:v>38581740.753472641</c:v>
                </c:pt>
                <c:pt idx="5">
                  <c:v>44093418.003968745</c:v>
                </c:pt>
                <c:pt idx="6">
                  <c:v>49605095.254464835</c:v>
                </c:pt>
                <c:pt idx="7">
                  <c:v>55116772.504960924</c:v>
                </c:pt>
                <c:pt idx="8">
                  <c:v>82034173.584888399</c:v>
                </c:pt>
                <c:pt idx="9">
                  <c:v>108951574.66481587</c:v>
                </c:pt>
                <c:pt idx="10">
                  <c:v>135868975.74474335</c:v>
                </c:pt>
                <c:pt idx="11">
                  <c:v>162786376.82467082</c:v>
                </c:pt>
                <c:pt idx="12">
                  <c:v>189703777.9045983</c:v>
                </c:pt>
                <c:pt idx="13">
                  <c:v>216621178.98452577</c:v>
                </c:pt>
                <c:pt idx="14">
                  <c:v>243538580.06445324</c:v>
                </c:pt>
                <c:pt idx="15">
                  <c:v>270455981.14438069</c:v>
                </c:pt>
                <c:pt idx="16">
                  <c:v>283914681.68434441</c:v>
                </c:pt>
                <c:pt idx="17">
                  <c:v>297373382.22430819</c:v>
                </c:pt>
                <c:pt idx="18">
                  <c:v>310832082.76427191</c:v>
                </c:pt>
                <c:pt idx="19">
                  <c:v>324290783.3042357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69-48C5-8DBA-447192F1AF16}"/>
            </c:ext>
          </c:extLst>
        </c:ser>
        <c:ser>
          <c:idx val="2"/>
          <c:order val="7"/>
          <c:tx>
            <c:v>Portage/Ogden Dunes</c:v>
          </c:tx>
          <c:invertIfNegative val="0"/>
          <c:cat>
            <c:numRef>
              <c:f>'Development Timeline'!$I$5:$AD$5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'Development Timeline'!$I$30:$AD$30</c:f>
              <c:numCache>
                <c:formatCode>#,##0.00,,</c:formatCode>
                <c:ptCount val="20"/>
                <c:pt idx="0">
                  <c:v>10358791.908678941</c:v>
                </c:pt>
                <c:pt idx="1">
                  <c:v>25896979.771697354</c:v>
                </c:pt>
                <c:pt idx="2">
                  <c:v>41435167.634715766</c:v>
                </c:pt>
                <c:pt idx="3">
                  <c:v>62152751.452073649</c:v>
                </c:pt>
                <c:pt idx="4">
                  <c:v>72511543.360752583</c:v>
                </c:pt>
                <c:pt idx="5">
                  <c:v>82870335.269431531</c:v>
                </c:pt>
                <c:pt idx="6">
                  <c:v>93229127.17811048</c:v>
                </c:pt>
                <c:pt idx="7">
                  <c:v>103587919.08678941</c:v>
                </c:pt>
                <c:pt idx="8">
                  <c:v>122488038.4576761</c:v>
                </c:pt>
                <c:pt idx="9">
                  <c:v>141388157.82856277</c:v>
                </c:pt>
                <c:pt idx="10">
                  <c:v>160288277.19944945</c:v>
                </c:pt>
                <c:pt idx="11">
                  <c:v>179188396.57033613</c:v>
                </c:pt>
                <c:pt idx="12">
                  <c:v>198088515.94122279</c:v>
                </c:pt>
                <c:pt idx="13">
                  <c:v>216988635.31210947</c:v>
                </c:pt>
                <c:pt idx="14">
                  <c:v>235888754.68299615</c:v>
                </c:pt>
                <c:pt idx="15">
                  <c:v>254788874.05388284</c:v>
                </c:pt>
                <c:pt idx="16">
                  <c:v>264238933.73932618</c:v>
                </c:pt>
                <c:pt idx="17">
                  <c:v>273688993.42476952</c:v>
                </c:pt>
                <c:pt idx="18">
                  <c:v>283139053.11021286</c:v>
                </c:pt>
                <c:pt idx="19">
                  <c:v>292589112.7956562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269-48C5-8DBA-447192F1AF16}"/>
            </c:ext>
          </c:extLst>
        </c:ser>
        <c:ser>
          <c:idx val="8"/>
          <c:order val="8"/>
          <c:tx>
            <c:v>Michigan City</c:v>
          </c:tx>
          <c:invertIfNegative val="0"/>
          <c:val>
            <c:numRef>
              <c:f>'Development Timeline'!$I$41:$AB$41</c:f>
              <c:numCache>
                <c:formatCode>#,##0.00,,</c:formatCode>
                <c:ptCount val="20"/>
                <c:pt idx="0">
                  <c:v>13163480.000483453</c:v>
                </c:pt>
                <c:pt idx="1">
                  <c:v>32908700.001208633</c:v>
                </c:pt>
                <c:pt idx="2">
                  <c:v>52653920.001933813</c:v>
                </c:pt>
                <c:pt idx="3">
                  <c:v>78980880.00290072</c:v>
                </c:pt>
                <c:pt idx="4">
                  <c:v>92144360.003384173</c:v>
                </c:pt>
                <c:pt idx="5">
                  <c:v>105307840.00386763</c:v>
                </c:pt>
                <c:pt idx="6">
                  <c:v>118471320.00435108</c:v>
                </c:pt>
                <c:pt idx="7">
                  <c:v>131634800.00483453</c:v>
                </c:pt>
                <c:pt idx="8">
                  <c:v>147083996.58239514</c:v>
                </c:pt>
                <c:pt idx="9">
                  <c:v>162533193.15995574</c:v>
                </c:pt>
                <c:pt idx="10">
                  <c:v>177982389.73751631</c:v>
                </c:pt>
                <c:pt idx="11">
                  <c:v>193431586.31507692</c:v>
                </c:pt>
                <c:pt idx="12">
                  <c:v>208880782.89263749</c:v>
                </c:pt>
                <c:pt idx="13">
                  <c:v>224329979.47019809</c:v>
                </c:pt>
                <c:pt idx="14">
                  <c:v>239779176.0477587</c:v>
                </c:pt>
                <c:pt idx="15">
                  <c:v>255228372.6253193</c:v>
                </c:pt>
                <c:pt idx="16">
                  <c:v>262952970.91409957</c:v>
                </c:pt>
                <c:pt idx="17">
                  <c:v>270677569.20287991</c:v>
                </c:pt>
                <c:pt idx="18">
                  <c:v>278402167.49166018</c:v>
                </c:pt>
                <c:pt idx="19">
                  <c:v>286126765.78044045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69-48C5-8DBA-447192F1AF16}"/>
            </c:ext>
          </c:extLst>
        </c:ser>
        <c:ser>
          <c:idx val="9"/>
          <c:order val="9"/>
          <c:tx>
            <c:v>South Bend</c:v>
          </c:tx>
          <c:invertIfNegative val="0"/>
          <c:val>
            <c:numRef>
              <c:f>'Development Timeline'!$I$42:$AB$42</c:f>
              <c:numCache>
                <c:formatCode>#,##0.00,,</c:formatCode>
                <c:ptCount val="20"/>
                <c:pt idx="0">
                  <c:v>4826596.2571585225</c:v>
                </c:pt>
                <c:pt idx="1">
                  <c:v>12066490.642896306</c:v>
                </c:pt>
                <c:pt idx="2">
                  <c:v>19306385.02863409</c:v>
                </c:pt>
                <c:pt idx="3">
                  <c:v>28959577.542951133</c:v>
                </c:pt>
                <c:pt idx="4">
                  <c:v>33786173.800109655</c:v>
                </c:pt>
                <c:pt idx="5">
                  <c:v>38612770.05726818</c:v>
                </c:pt>
                <c:pt idx="6">
                  <c:v>43439366.314426705</c:v>
                </c:pt>
                <c:pt idx="7">
                  <c:v>48265962.571585223</c:v>
                </c:pt>
                <c:pt idx="8">
                  <c:v>53933184.939442493</c:v>
                </c:pt>
                <c:pt idx="9">
                  <c:v>59600407.307299763</c:v>
                </c:pt>
                <c:pt idx="10">
                  <c:v>65267629.675157033</c:v>
                </c:pt>
                <c:pt idx="11">
                  <c:v>70934852.043014303</c:v>
                </c:pt>
                <c:pt idx="12">
                  <c:v>76602074.410871565</c:v>
                </c:pt>
                <c:pt idx="13">
                  <c:v>82269296.778728843</c:v>
                </c:pt>
                <c:pt idx="14">
                  <c:v>87936519.14658612</c:v>
                </c:pt>
                <c:pt idx="15">
                  <c:v>93603741.514443383</c:v>
                </c:pt>
                <c:pt idx="16">
                  <c:v>96437352.698372006</c:v>
                </c:pt>
                <c:pt idx="17">
                  <c:v>99270963.882300645</c:v>
                </c:pt>
                <c:pt idx="18">
                  <c:v>102104575.06622928</c:v>
                </c:pt>
                <c:pt idx="19">
                  <c:v>104938186.25015792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69-48C5-8DBA-447192F1A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114560"/>
        <c:axId val="162128640"/>
      </c:barChart>
      <c:catAx>
        <c:axId val="1621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en-US"/>
          </a:p>
        </c:txPr>
        <c:crossAx val="162128640"/>
        <c:crosses val="autoZero"/>
        <c:auto val="1"/>
        <c:lblAlgn val="ctr"/>
        <c:lblOffset val="100"/>
        <c:noMultiLvlLbl val="0"/>
      </c:catAx>
      <c:valAx>
        <c:axId val="162128640"/>
        <c:scaling>
          <c:orientation val="minMax"/>
          <c:max val="3000000000"/>
        </c:scaling>
        <c:delete val="0"/>
        <c:axPos val="l"/>
        <c:majorGridlines/>
        <c:numFmt formatCode="&quot;$&quot;#,##0.0" sourceLinked="0"/>
        <c:majorTickMark val="out"/>
        <c:minorTickMark val="none"/>
        <c:tickLblPos val="nextTo"/>
        <c:crossAx val="162114560"/>
        <c:crosses val="autoZero"/>
        <c:crossBetween val="between"/>
        <c:majorUnit val="1000000000"/>
        <c:dispUnits>
          <c:builtInUnit val="billions"/>
          <c:dispUnitsLbl/>
        </c:dispUnits>
      </c:valAx>
    </c:plotArea>
    <c:legend>
      <c:legendPos val="r"/>
      <c:layout>
        <c:manualLayout>
          <c:xMode val="edge"/>
          <c:yMode val="edge"/>
          <c:x val="0.13111861017372828"/>
          <c:y val="0.12738858673593637"/>
          <c:w val="0.25154105736782906"/>
          <c:h val="0.4574773836260158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8967351708409"/>
          <c:y val="2.0003223936426378E-2"/>
          <c:w val="0.85154633513821287"/>
          <c:h val="0.88020412924180425"/>
        </c:manualLayout>
      </c:layout>
      <c:areaChart>
        <c:grouping val="stacked"/>
        <c:varyColors val="0"/>
        <c:ser>
          <c:idx val="0"/>
          <c:order val="0"/>
          <c:tx>
            <c:v>State Sales Tax Revenue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Sals_Inc_Incrmnts_Both_dat!$I$3:$AB$3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Sals_Inc_Incrmnts_Both_dat!$I$7:$AB$7</c:f>
              <c:numCache>
                <c:formatCode>_(* #,##0.00_);_(* \(#,##0.00\);_(* "-"??_);_(@_)</c:formatCode>
                <c:ptCount val="20"/>
                <c:pt idx="0">
                  <c:v>2.6289895000000003</c:v>
                </c:pt>
                <c:pt idx="1">
                  <c:v>2.8650007500000001</c:v>
                </c:pt>
                <c:pt idx="2">
                  <c:v>1.9632619499999999</c:v>
                </c:pt>
                <c:pt idx="3">
                  <c:v>4.5254108999999998</c:v>
                </c:pt>
                <c:pt idx="4">
                  <c:v>6.2192548500000004</c:v>
                </c:pt>
                <c:pt idx="5">
                  <c:v>7.7117115500000004</c:v>
                </c:pt>
                <c:pt idx="6">
                  <c:v>9.8918333500000006</c:v>
                </c:pt>
                <c:pt idx="7">
                  <c:v>10.5985687</c:v>
                </c:pt>
                <c:pt idx="8">
                  <c:v>12.221974450000001</c:v>
                </c:pt>
                <c:pt idx="9">
                  <c:v>13.313658350000001</c:v>
                </c:pt>
                <c:pt idx="10">
                  <c:v>14.4385326</c:v>
                </c:pt>
                <c:pt idx="11">
                  <c:v>17.684424399999997</c:v>
                </c:pt>
                <c:pt idx="12">
                  <c:v>19.6176338</c:v>
                </c:pt>
                <c:pt idx="13">
                  <c:v>21.60643095</c:v>
                </c:pt>
                <c:pt idx="14">
                  <c:v>23.631529199999999</c:v>
                </c:pt>
                <c:pt idx="15">
                  <c:v>25.71673255</c:v>
                </c:pt>
                <c:pt idx="16">
                  <c:v>27.85541375</c:v>
                </c:pt>
                <c:pt idx="17">
                  <c:v>30.073432600000004</c:v>
                </c:pt>
                <c:pt idx="18">
                  <c:v>32.38114925</c:v>
                </c:pt>
                <c:pt idx="19">
                  <c:v>32.799666850000008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0-4EDA-BC7F-DBD6F05558F6}"/>
            </c:ext>
          </c:extLst>
        </c:ser>
        <c:ser>
          <c:idx val="1"/>
          <c:order val="1"/>
          <c:tx>
            <c:v>State Income Tax Revenue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Sals_Inc_Incrmnts_Both_dat!$I$3:$AB$3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Sals_Inc_Incrmnts_Both_dat!$I$11:$AB$11</c:f>
              <c:numCache>
                <c:formatCode>_(* #,##0.00_);_(* \(#,##0.00\);_(* "-"??_);_(@_)</c:formatCode>
                <c:ptCount val="20"/>
                <c:pt idx="0">
                  <c:v>1.8884016999999997</c:v>
                </c:pt>
                <c:pt idx="1">
                  <c:v>2.0579284499999999</c:v>
                </c:pt>
                <c:pt idx="2">
                  <c:v>1.4102099699999999</c:v>
                </c:pt>
                <c:pt idx="3">
                  <c:v>2.4040262430921802</c:v>
                </c:pt>
                <c:pt idx="4">
                  <c:v>3.4312421123556689</c:v>
                </c:pt>
                <c:pt idx="5">
                  <c:v>4.3070827911675078</c:v>
                </c:pt>
                <c:pt idx="6">
                  <c:v>5.6690790750554338</c:v>
                </c:pt>
                <c:pt idx="7">
                  <c:v>5.9645457035923455</c:v>
                </c:pt>
                <c:pt idx="8">
                  <c:v>6.9125435925318088</c:v>
                </c:pt>
                <c:pt idx="9">
                  <c:v>7.659074026002572</c:v>
                </c:pt>
                <c:pt idx="10">
                  <c:v>8.4294450694733349</c:v>
                </c:pt>
                <c:pt idx="11">
                  <c:v>10.723341842944098</c:v>
                </c:pt>
                <c:pt idx="12">
                  <c:v>12.072995808324531</c:v>
                </c:pt>
                <c:pt idx="13">
                  <c:v>13.461234655614636</c:v>
                </c:pt>
                <c:pt idx="14">
                  <c:v>14.875548562904742</c:v>
                </c:pt>
                <c:pt idx="15">
                  <c:v>16.331692162104513</c:v>
                </c:pt>
                <c:pt idx="16">
                  <c:v>17.826248871304291</c:v>
                </c:pt>
                <c:pt idx="17">
                  <c:v>19.376450002413733</c:v>
                </c:pt>
                <c:pt idx="18">
                  <c:v>20.989737245432845</c:v>
                </c:pt>
                <c:pt idx="19">
                  <c:v>21.246013858451963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E0-4EDA-BC7F-DBD6F05558F6}"/>
            </c:ext>
          </c:extLst>
        </c:ser>
        <c:ser>
          <c:idx val="3"/>
          <c:order val="2"/>
          <c:tx>
            <c:v>Local Income Tax Revenue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Sals_Inc_Incrmnts_Both_dat!$I$3:$AB$3</c:f>
              <c:numCache>
                <c:formatCode>General</c:formatCode>
                <c:ptCount val="2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</c:numCache>
            </c:numRef>
          </c:cat>
          <c:val>
            <c:numRef>
              <c:f>Sals_Inc_Incrmnts_Both_dat!$I$19:$AB$19</c:f>
              <c:numCache>
                <c:formatCode>_(* #,##0.00_);_(* \(#,##0.00\);_(* "-"??_);_(@_)</c:formatCode>
                <c:ptCount val="20"/>
                <c:pt idx="0">
                  <c:v>0.67081213542376461</c:v>
                </c:pt>
                <c:pt idx="1">
                  <c:v>0.72988809355341167</c:v>
                </c:pt>
                <c:pt idx="2">
                  <c:v>0.4886519495915293</c:v>
                </c:pt>
                <c:pt idx="3">
                  <c:v>0.84128688264503748</c:v>
                </c:pt>
                <c:pt idx="4">
                  <c:v>1.2080206940490863</c:v>
                </c:pt>
                <c:pt idx="5">
                  <c:v>1.5178701603724072</c:v>
                </c:pt>
                <c:pt idx="6">
                  <c:v>2.0044504267085594</c:v>
                </c:pt>
                <c:pt idx="7">
                  <c:v>2.1015943118395981</c:v>
                </c:pt>
                <c:pt idx="8">
                  <c:v>2.4342897096234459</c:v>
                </c:pt>
                <c:pt idx="9">
                  <c:v>2.6991930163784783</c:v>
                </c:pt>
                <c:pt idx="10">
                  <c:v>2.9730986910808048</c:v>
                </c:pt>
                <c:pt idx="11">
                  <c:v>3.7697341059388942</c:v>
                </c:pt>
                <c:pt idx="12">
                  <c:v>4.2378050766169331</c:v>
                </c:pt>
                <c:pt idx="13">
                  <c:v>4.7188058448537449</c:v>
                </c:pt>
                <c:pt idx="14">
                  <c:v>5.2087512949679677</c:v>
                </c:pt>
                <c:pt idx="15">
                  <c:v>5.713201580501198</c:v>
                </c:pt>
                <c:pt idx="16">
                  <c:v>6.2309683193991345</c:v>
                </c:pt>
                <c:pt idx="17">
                  <c:v>6.7681386621217259</c:v>
                </c:pt>
                <c:pt idx="18">
                  <c:v>7.3273780206407348</c:v>
                </c:pt>
                <c:pt idx="19">
                  <c:v>7.4101584695922176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E0-4EDA-BC7F-DBD6F0555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306840"/>
        <c:axId val="327307496"/>
      </c:areaChart>
      <c:catAx>
        <c:axId val="32730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327307496"/>
        <c:crosses val="autoZero"/>
        <c:auto val="1"/>
        <c:lblAlgn val="ctr"/>
        <c:lblOffset val="100"/>
        <c:noMultiLvlLbl val="0"/>
      </c:catAx>
      <c:valAx>
        <c:axId val="32730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[$$-409]* #,##0.0_);_([$$-409]* \(#,##0.0\);_([$$-409]* &quot;-&quot;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 (Body)"/>
                <a:ea typeface="+mn-ea"/>
                <a:cs typeface="+mn-cs"/>
              </a:defRPr>
            </a:pPr>
            <a:endParaRPr lang="en-US"/>
          </a:p>
        </c:txPr>
        <c:crossAx val="327306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86525563662071"/>
          <c:y val="0.11376493532261263"/>
          <c:w val="0.3107981281066608"/>
          <c:h val="0.15296547860255466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 (Body)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chemeClr val="tx1"/>
          </a:solidFill>
          <a:latin typeface="Calibri (Body)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0.65448</cdr:x>
      <cdr:y>0.67249</cdr:y>
    </cdr:from>
    <cdr:to>
      <cdr:x>0.99065</cdr:x>
      <cdr:y>0.81819</cdr:y>
    </cdr:to>
    <cdr:sp macro="" textlink="">
      <cdr:nvSpPr>
        <cdr:cNvPr id="2" name="TextBox 11">
          <a:extLst xmlns:a="http://schemas.openxmlformats.org/drawingml/2006/main">
            <a:ext uri="{FF2B5EF4-FFF2-40B4-BE49-F238E27FC236}">
              <a16:creationId xmlns:a16="http://schemas.microsoft.com/office/drawing/2014/main" id="{2369B25F-3BE7-4284-9674-F1C2C8A4A8AC}"/>
            </a:ext>
          </a:extLst>
        </cdr:cNvPr>
        <cdr:cNvSpPr txBox="1"/>
      </cdr:nvSpPr>
      <cdr:spPr>
        <a:xfrm xmlns:a="http://schemas.openxmlformats.org/drawingml/2006/main">
          <a:off x="3857066" y="2983270"/>
          <a:ext cx="1981200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i="1" dirty="0"/>
            <a:t>Increased job impact results from private sector investment in station areas.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59EB6F11-1116-4AF3-87A5-DB9A130180E3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4B3BC84B-3A86-41A8-BBD7-A6E2EC29A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83938330-3699-4056-AA5A-F555454D280E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6" tIns="44568" rIns="89136" bIns="445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518825"/>
            <a:ext cx="5681363" cy="3696091"/>
          </a:xfrm>
          <a:prstGeom prst="rect">
            <a:avLst/>
          </a:prstGeom>
        </p:spPr>
        <p:txBody>
          <a:bodyPr vert="horz" lIns="89136" tIns="44568" rIns="89136" bIns="445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8047F5E0-F2BB-4251-B334-FE0D123FA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44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571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3F663-B7C2-47DB-9104-E95189AF8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51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146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937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3914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1357">
              <a:defRPr/>
            </a:pPr>
            <a:fld id="{A3F3F663-B7C2-47DB-9104-E95189AF8CE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91357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628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6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7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5720" y="-45720"/>
            <a:ext cx="9235440" cy="694944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28600"/>
            <a:ext cx="8115300" cy="914400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500" y="1429789"/>
            <a:ext cx="4381499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D86"/>
                </a:solidFill>
                <a:latin typeface="Myriad Pro" panose="020B0503030403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56" y="2253700"/>
            <a:ext cx="2514601" cy="36845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4700" y="2253699"/>
            <a:ext cx="5257800" cy="36845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5753" y="228601"/>
            <a:ext cx="171449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8082A33-C676-42F2-BF33-B565C34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Northwest Indiana RDA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2A727EE-3E61-4CE1-8B86-65019398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TDD Outreach – February 20, 2019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DC1DC37-7896-4E73-A742-A8FDF824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9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45720" y="-45720"/>
            <a:ext cx="9235440" cy="694944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28600"/>
            <a:ext cx="8115300" cy="914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1501" y="1430782"/>
            <a:ext cx="438149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D86"/>
                </a:solidFill>
                <a:latin typeface="Myriad Pro" panose="020B0503030403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2241230"/>
            <a:ext cx="2514601" cy="368458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21628" y="2255689"/>
            <a:ext cx="5257800" cy="368259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42FDAD8-8206-419A-9DA8-91221571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Northwest Indiana RDA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343947E-701A-4567-9CDF-44B11590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TDD Outreach – February 20, 2019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B103DC-1A29-47A8-8CC7-E0B77B28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588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9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4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1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RDA Comprehensive Strategic Plan 2015 Update: Project Update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16875"/>
          <a:stretch/>
        </p:blipFill>
        <p:spPr>
          <a:xfrm>
            <a:off x="0" y="-19594"/>
            <a:ext cx="9144000" cy="68775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14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itd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9900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NW Indiana 2021 Business &amp; Economic Outlook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6894"/>
            <a:ext cx="6858000" cy="18288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600" b="1" dirty="0">
                <a:solidFill>
                  <a:srgbClr val="002D86"/>
                </a:solidFill>
              </a:rPr>
              <a:t>Rail Projects and TOD:  Return on Investment</a:t>
            </a:r>
          </a:p>
          <a:p>
            <a:endParaRPr lang="en-US" sz="3600" b="1" dirty="0">
              <a:solidFill>
                <a:srgbClr val="002D86"/>
              </a:solidFill>
            </a:endParaRPr>
          </a:p>
          <a:p>
            <a:r>
              <a:rPr lang="en-US" sz="2600" b="1" dirty="0">
                <a:solidFill>
                  <a:srgbClr val="002D86"/>
                </a:solidFill>
              </a:rPr>
              <a:t>Policy Analytics, LLC on behalf of the RDA</a:t>
            </a:r>
          </a:p>
          <a:p>
            <a:endParaRPr lang="en-US" sz="1400" b="1" dirty="0">
              <a:solidFill>
                <a:srgbClr val="002D86"/>
              </a:solidFill>
            </a:endParaRPr>
          </a:p>
          <a:p>
            <a:r>
              <a:rPr lang="en-US" sz="2000" b="1" dirty="0"/>
              <a:t>November 5, 2021</a:t>
            </a:r>
            <a:endParaRPr lang="en-US" sz="2000" b="1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672306"/>
            <a:ext cx="3124200" cy="1925638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2401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TDD PLANNING PROCESS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3825E19-3BDE-40A7-B95E-48D97E98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3E04869-8489-4D62-AB91-109AAD3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681222-02C6-4D97-BC08-0848E0C9F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" t="21789" r="625" b="-603"/>
          <a:stretch/>
        </p:blipFill>
        <p:spPr>
          <a:xfrm>
            <a:off x="0" y="1435682"/>
            <a:ext cx="9144000" cy="4653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9D58-438C-471A-B484-42A05A795892}"/>
              </a:ext>
            </a:extLst>
          </p:cNvPr>
          <p:cNvSpPr txBox="1"/>
          <p:nvPr/>
        </p:nvSpPr>
        <p:spPr>
          <a:xfrm>
            <a:off x="6732270" y="4024729"/>
            <a:ext cx="2286000" cy="191683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12 Station Areas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RDA Planning Team is meeting with every community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7 Station Area Boundary plans are ready for approval</a:t>
            </a:r>
          </a:p>
        </p:txBody>
      </p:sp>
    </p:spTree>
    <p:extLst>
      <p:ext uri="{BB962C8B-B14F-4D97-AF65-F5344CB8AC3E}">
        <p14:creationId xmlns:p14="http://schemas.microsoft.com/office/powerpoint/2010/main" val="223587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TRANSIT DEVELOPMENT DISTRICTS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162800" cy="4191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AA5071-30AF-4E28-9309-49953D5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6C1BD-9B0C-440F-AACC-6D5436B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50550D0-86C1-4E13-919C-1B6AC93BB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/>
        </p:blipFill>
        <p:spPr>
          <a:xfrm>
            <a:off x="3638550" y="1143000"/>
            <a:ext cx="4876800" cy="4993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1F63E-781D-4575-AEA2-3F8FBF514401}"/>
              </a:ext>
            </a:extLst>
          </p:cNvPr>
          <p:cNvSpPr txBox="1"/>
          <p:nvPr/>
        </p:nvSpPr>
        <p:spPr>
          <a:xfrm>
            <a:off x="457200" y="1524000"/>
            <a:ext cx="2980357" cy="317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Each TDD per statute may only encompass 320 acres, [expandable to 640 acres]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RDA and the communities are working together to set the boundaries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Strategy is to include areas ripe for redevelopment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Areas to be included should provide incremental revenues to fund infrastructure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The process is designed to show immediate results</a:t>
            </a:r>
          </a:p>
        </p:txBody>
      </p:sp>
    </p:spTree>
    <p:extLst>
      <p:ext uri="{BB962C8B-B14F-4D97-AF65-F5344CB8AC3E}">
        <p14:creationId xmlns:p14="http://schemas.microsoft.com/office/powerpoint/2010/main" val="146226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COMMUNITY ASPIRATIONS BEING 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162800" cy="4191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AA5071-30AF-4E28-9309-49953D5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6C1BD-9B0C-440F-AACC-6D5436B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5DFC9766-7713-4BDB-8DDD-D1C6B1967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20693" r="3485" b="4738"/>
          <a:stretch/>
        </p:blipFill>
        <p:spPr>
          <a:xfrm>
            <a:off x="855133" y="1831975"/>
            <a:ext cx="743373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CONCLUSION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162800" cy="4191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AA5071-30AF-4E28-9309-49953D5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6C1BD-9B0C-440F-AACC-6D5436B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AB9E6-C6EF-4664-8693-F27DAEB12BE9}"/>
              </a:ext>
            </a:extLst>
          </p:cNvPr>
          <p:cNvSpPr txBox="1"/>
          <p:nvPr/>
        </p:nvSpPr>
        <p:spPr>
          <a:xfrm>
            <a:off x="571500" y="1175241"/>
            <a:ext cx="794385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The rail projects with the associated transit oriented development are the largest economic development project in the history of Indiana. Together approaching $4.7 billion.</a:t>
            </a:r>
          </a:p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As Mike Noland has shown you, the train projects are, in fact, being built – it’s not just hopes and dreams.</a:t>
            </a:r>
          </a:p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The station area, and more broadly community developments, are being put in place with funding available from the beginning.</a:t>
            </a:r>
          </a:p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The RDA has sponsored 2 industry days with more to come, bringing developers and community leaders together, with more than 12 development firms attending at this point.</a:t>
            </a:r>
          </a:p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Communities, their planners, and their leadership are excited about the opportunity that this process is creating within their geography. They are responding with thoughtful, collaborative ideas and strategies.</a:t>
            </a:r>
          </a:p>
          <a:p>
            <a:pPr marL="228600" indent="-228600"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/>
              <a:t>Developers and bankers are meeting with communities right now to pitch projects in an attempt to find common ground and get started right away.</a:t>
            </a:r>
          </a:p>
        </p:txBody>
      </p:sp>
    </p:spTree>
    <p:extLst>
      <p:ext uri="{BB962C8B-B14F-4D97-AF65-F5344CB8AC3E}">
        <p14:creationId xmlns:p14="http://schemas.microsoft.com/office/powerpoint/2010/main" val="3880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QUESTIONS AND 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14856"/>
            <a:ext cx="7162800" cy="4191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For more information visit:   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http://www.nwitdd.com</a:t>
            </a:r>
            <a:endParaRPr lang="en-US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AA5071-30AF-4E28-9309-49953D5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6C1BD-9B0C-440F-AACC-6D5436B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3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-145259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IMPACT OF THE RDA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49BF1E-896B-40ED-B1D5-CFCE39CC5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" y="2575033"/>
            <a:ext cx="4154938" cy="3542303"/>
          </a:xfrm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R="0">
              <a:spcAft>
                <a:spcPts val="0"/>
              </a:spcAft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RDA Created in 2005 to catalyze economic development across NW IN</a:t>
            </a:r>
            <a:endParaRPr lang="en-US" sz="1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0"/>
              </a:spcAft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was to be: Airports, Shoreline, Bus Transit, Commuter rail</a:t>
            </a:r>
            <a:endParaRPr lang="en-US" sz="1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Aft>
                <a:spcPts val="0"/>
              </a:spcAft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Since 2006 the RDA has invested more than $364 M in the economy of NW IN</a:t>
            </a:r>
          </a:p>
          <a:p>
            <a:pPr marR="0">
              <a:spcAft>
                <a:spcPts val="0"/>
              </a:spcAft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RDA’s focus now is in financing the rail projects, and in TOD</a:t>
            </a:r>
          </a:p>
          <a:p>
            <a:pPr marR="0">
              <a:spcAft>
                <a:spcPts val="0"/>
              </a:spcAft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Combining the Rail Projects buildout, and the projected TOD following, this is the largest economic development project 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 in the State of Indiana</a:t>
            </a:r>
            <a:endParaRPr lang="en-US" sz="1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E86EA-264D-47F9-8113-D9A221DE5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r="34163"/>
          <a:stretch/>
        </p:blipFill>
        <p:spPr>
          <a:xfrm>
            <a:off x="4434843" y="10"/>
            <a:ext cx="470915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2C3735-A6D6-4CCE-ADC1-E4C215029FEB}"/>
              </a:ext>
            </a:extLst>
          </p:cNvPr>
          <p:cNvSpPr txBox="1">
            <a:spLocks/>
          </p:cNvSpPr>
          <p:nvPr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</p:spTree>
    <p:extLst>
      <p:ext uri="{BB962C8B-B14F-4D97-AF65-F5344CB8AC3E}">
        <p14:creationId xmlns:p14="http://schemas.microsoft.com/office/powerpoint/2010/main" val="13951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GETTING THE PROJECT STARTED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6AA5071-30AF-4E28-9309-49953D55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Northwest Indiana RDA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E6C1BD-9B0C-440F-AACC-6D5436BB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87C4D-F791-4F0F-888A-876AA6A10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49DFB3B-8D10-468E-B5D3-956E8558C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3" y="1143000"/>
            <a:ext cx="7976057" cy="5166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F4C5A-6A3B-49CA-B9A8-4276747961D4}"/>
              </a:ext>
            </a:extLst>
          </p:cNvPr>
          <p:cNvSpPr txBox="1"/>
          <p:nvPr/>
        </p:nvSpPr>
        <p:spPr>
          <a:xfrm>
            <a:off x="5922823" y="4221480"/>
            <a:ext cx="3017520" cy="191683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Legislature mandated an RDA Strategic Plan in 2015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RDA asked Policy Analytics and Structurepoint to do it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rgbClr val="00206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 b="1" dirty="0"/>
              <a:t>Plan was presented to the State Budget Committee in the Fall of 2016</a:t>
            </a:r>
          </a:p>
        </p:txBody>
      </p:sp>
    </p:spTree>
    <p:extLst>
      <p:ext uri="{BB962C8B-B14F-4D97-AF65-F5344CB8AC3E}">
        <p14:creationId xmlns:p14="http://schemas.microsoft.com/office/powerpoint/2010/main" val="150409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29818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Predicted Results: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POPULATION IMPACT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EF91656-A974-434D-A9F0-E4F810BCF295}"/>
              </a:ext>
            </a:extLst>
          </p:cNvPr>
          <p:cNvSpPr txBox="1">
            <a:spLocks/>
          </p:cNvSpPr>
          <p:nvPr/>
        </p:nvSpPr>
        <p:spPr>
          <a:xfrm>
            <a:off x="414632" y="1417853"/>
            <a:ext cx="604331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Lake, Porter County Population Changes Above Baseline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26615"/>
              </p:ext>
            </p:extLst>
          </p:nvPr>
        </p:nvGraphicFramePr>
        <p:xfrm>
          <a:off x="191458" y="1782978"/>
          <a:ext cx="6035040" cy="443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5B0695EA-B79A-40B1-9A8E-EAA12DCB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1782978"/>
            <a:ext cx="2468880" cy="415084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Increased accessibility encourages migration from Chicago and other regions to Northwest Indiana.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Modern urban design concepts help Northwest Indiana communities compete with Chicago and other regional locations for newer generations of workers.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Transit access provides a key tool for local communities to leverage for redevelopment.</a:t>
            </a:r>
          </a:p>
        </p:txBody>
      </p:sp>
    </p:spTree>
    <p:extLst>
      <p:ext uri="{BB962C8B-B14F-4D97-AF65-F5344CB8AC3E}">
        <p14:creationId xmlns:p14="http://schemas.microsoft.com/office/powerpoint/2010/main" val="89427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1153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Predicted Results: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ONGOING EMPLOYMENT IMPACT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73533"/>
              </p:ext>
            </p:extLst>
          </p:nvPr>
        </p:nvGraphicFramePr>
        <p:xfrm>
          <a:off x="191458" y="1801000"/>
          <a:ext cx="6035040" cy="443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F41AB99B-93EF-4C7E-9B4B-0C63E0D7F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629" y="1801000"/>
            <a:ext cx="2468880" cy="436205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Approximately 1,000 annual jobs are supported during the construction period from 2021 to 2025.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The West Lake Corridor project produces an estimated 2,500 ongoing jobs in Lake and Porter Counties by 2047.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Double Track adds another 2,900 jobs, mostly stemming from redevelopment in Northern Lake County communities.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The Total with all station areas included is 6,000 jobs.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EF91656-A974-434D-A9F0-E4F810BCF295}"/>
              </a:ext>
            </a:extLst>
          </p:cNvPr>
          <p:cNvSpPr txBox="1">
            <a:spLocks/>
          </p:cNvSpPr>
          <p:nvPr/>
        </p:nvSpPr>
        <p:spPr>
          <a:xfrm>
            <a:off x="-19553" y="1446764"/>
            <a:ext cx="655319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Lake and Porter County Employment Impacts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3DEE8-05F0-44A8-AED5-16CCF1508583}"/>
              </a:ext>
            </a:extLst>
          </p:cNvPr>
          <p:cNvSpPr txBox="1"/>
          <p:nvPr/>
        </p:nvSpPr>
        <p:spPr>
          <a:xfrm>
            <a:off x="4337304" y="224293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Double-tracking catalyzes redevelopment in north Lake and Porter Counties.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1F203-E273-49B2-9FDD-07C31AE7668A}"/>
              </a:ext>
            </a:extLst>
          </p:cNvPr>
          <p:cNvSpPr txBox="1"/>
          <p:nvPr/>
        </p:nvSpPr>
        <p:spPr>
          <a:xfrm>
            <a:off x="1214279" y="2631538"/>
            <a:ext cx="2057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1200" b="1" dirty="0"/>
              <a:t>West Lake + Double Tracking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BA45D-6A21-4E04-99B7-B3A27B16EC97}"/>
              </a:ext>
            </a:extLst>
          </p:cNvPr>
          <p:cNvSpPr txBox="1"/>
          <p:nvPr/>
        </p:nvSpPr>
        <p:spPr>
          <a:xfrm>
            <a:off x="1214279" y="2880865"/>
            <a:ext cx="2011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West Lake Only</a:t>
            </a:r>
          </a:p>
        </p:txBody>
      </p:sp>
    </p:spTree>
    <p:extLst>
      <p:ext uri="{BB962C8B-B14F-4D97-AF65-F5344CB8AC3E}">
        <p14:creationId xmlns:p14="http://schemas.microsoft.com/office/powerpoint/2010/main" val="415087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1153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Predicted Results: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STATION AREA EMPLOYMENT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C1D0F01-2084-4FDB-BFD9-94DE9736C2C1}"/>
              </a:ext>
            </a:extLst>
          </p:cNvPr>
          <p:cNvSpPr txBox="1">
            <a:spLocks/>
          </p:cNvSpPr>
          <p:nvPr/>
        </p:nvSpPr>
        <p:spPr>
          <a:xfrm>
            <a:off x="6161412" y="1896931"/>
            <a:ext cx="2650475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002D86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The illustrative station area development plans include retail and office space.</a:t>
            </a:r>
          </a:p>
          <a:p>
            <a:pPr>
              <a:lnSpc>
                <a:spcPct val="80000"/>
              </a:lnSpc>
              <a:buClr>
                <a:srgbClr val="002D86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An emerging trend is for professionals, particularly Millennials, to live within walking distance of their workplace, or to have pedestrian access to transit.</a:t>
            </a:r>
          </a:p>
          <a:p>
            <a:pPr>
              <a:lnSpc>
                <a:spcPct val="80000"/>
              </a:lnSpc>
              <a:buClr>
                <a:srgbClr val="002D86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Employment impacts will develop from investments in commercial and residential growth around the station areas.</a:t>
            </a:r>
          </a:p>
          <a:p>
            <a:pPr>
              <a:lnSpc>
                <a:spcPct val="80000"/>
              </a:lnSpc>
              <a:buClr>
                <a:srgbClr val="002D86"/>
              </a:buClr>
              <a:buSzPct val="110000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C59C33E-4917-4576-9ED7-B65BCE4AE4EE}"/>
              </a:ext>
            </a:extLst>
          </p:cNvPr>
          <p:cNvSpPr txBox="1">
            <a:spLocks/>
          </p:cNvSpPr>
          <p:nvPr/>
        </p:nvSpPr>
        <p:spPr>
          <a:xfrm>
            <a:off x="-381000" y="1198366"/>
            <a:ext cx="6781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Composition of Employment at Station Areas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0A3CAEE-2377-470A-B599-4461840AC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69964"/>
              </p:ext>
            </p:extLst>
          </p:nvPr>
        </p:nvGraphicFramePr>
        <p:xfrm>
          <a:off x="118872" y="1563624"/>
          <a:ext cx="595274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15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1153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Predicted Results: 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COMMUNITY DEVELOPMENT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3FEEC926-56D5-48CA-A95B-04378CA1E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7466" y="1907381"/>
            <a:ext cx="2455614" cy="368458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Improved rail connectivity increases demand for office, retail and residential uses across the region.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Projected station area plans were developed for ten stations along the West Lake and South Shore rail lines.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>
                <a:solidFill>
                  <a:schemeClr val="tx1"/>
                </a:solidFill>
              </a:rPr>
              <a:t>These plans estimate more than $2.7B in capital investment over a 20-year timeframe.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044DA1C-3C83-48D0-A6BC-22FD07A4A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68292"/>
              </p:ext>
            </p:extLst>
          </p:nvPr>
        </p:nvGraphicFramePr>
        <p:xfrm>
          <a:off x="216666" y="1718693"/>
          <a:ext cx="64008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E7F9D0F-3B17-4173-B6CE-44C22B97E0CF}"/>
              </a:ext>
            </a:extLst>
          </p:cNvPr>
          <p:cNvSpPr txBox="1">
            <a:spLocks/>
          </p:cNvSpPr>
          <p:nvPr/>
        </p:nvSpPr>
        <p:spPr>
          <a:xfrm>
            <a:off x="216666" y="1515875"/>
            <a:ext cx="6781800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TOD Construction Cost Estimates – Phase I and II Projects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400" b="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25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115300" cy="91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Predicted Results: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FISCAL IMPACT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EF91656-A974-434D-A9F0-E4F810BCF295}"/>
              </a:ext>
            </a:extLst>
          </p:cNvPr>
          <p:cNvSpPr txBox="1">
            <a:spLocks/>
          </p:cNvSpPr>
          <p:nvPr/>
        </p:nvSpPr>
        <p:spPr>
          <a:xfrm>
            <a:off x="302275" y="1398979"/>
            <a:ext cx="627961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State and Local Fiscal Impact of Rail Projects and TOD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07527"/>
              </p:ext>
            </p:extLst>
          </p:nvPr>
        </p:nvGraphicFramePr>
        <p:xfrm>
          <a:off x="255683" y="1764106"/>
          <a:ext cx="6372799" cy="459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B7FF4D26-04FC-48B9-880D-06C638D09551}"/>
              </a:ext>
            </a:extLst>
          </p:cNvPr>
          <p:cNvSpPr txBox="1">
            <a:spLocks/>
          </p:cNvSpPr>
          <p:nvPr/>
        </p:nvSpPr>
        <p:spPr>
          <a:xfrm>
            <a:off x="6556248" y="1764104"/>
            <a:ext cx="2462893" cy="412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/>
              <a:t>The rail transit and station area investment produces a marginal State Sales Tax increase of $310M in Lake and Porter Counties over a 20 year period.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/>
              <a:t>The rail transit and station area investment produces a marginal State Income Tax increase of $192M in Lake and Porter Counties over a 20 year period.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/>
              <a:t>For local income taxes, the total is $69M over the same period.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r>
              <a:rPr lang="en-US" sz="1600" b="1" dirty="0"/>
              <a:t>Property Tax impact is $451.8M</a:t>
            </a:r>
          </a:p>
          <a:p>
            <a:pPr>
              <a:lnSpc>
                <a:spcPct val="80000"/>
              </a:lnSpc>
              <a:buClr>
                <a:srgbClr val="002060"/>
              </a:buClr>
              <a:buSzPct val="110000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814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44F7-A7FB-43D4-B999-5C1A849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28600"/>
            <a:ext cx="8115300" cy="914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KICK STARTING THE PROJECTS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4AE622-C995-47EF-A79B-472A5582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Northwest Indiana RDA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67B4F1-ACF0-4867-8799-F47AD0C5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387C4D-F791-4F0F-888A-876AA6A10B2F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697D45-A757-4FA7-9733-2CEDCEBC310D}"/>
              </a:ext>
            </a:extLst>
          </p:cNvPr>
          <p:cNvSpPr txBox="1">
            <a:spLocks/>
          </p:cNvSpPr>
          <p:nvPr/>
        </p:nvSpPr>
        <p:spPr>
          <a:xfrm>
            <a:off x="569214" y="1366094"/>
            <a:ext cx="7946136" cy="463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The Indiana General Assembly began funding both of the rail projects in earnest in the 2017 Legislative Session with appropriations to both the West Lake and Double Track projects 1144-2017 (IC 36-7.5-4.5).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The state also provided a mechanism for development and redevelopment to occur around the transit station areas.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These districts [TDD’s] function like a TIF district, however the incremental revenues go to the NWI RDA, for project investment within that station area.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Incremental revenues in LaPorte or St. Joseph Counties go to the local Redevelopment Commission.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TDD’s are established by resolution of the RDA Board, with approval by the State Budget Committee.</a:t>
            </a:r>
          </a:p>
          <a:p>
            <a:pPr>
              <a:lnSpc>
                <a:spcPct val="100000"/>
              </a:lnSpc>
              <a:buClr>
                <a:srgbClr val="002060"/>
              </a:buClr>
              <a:buSzPct val="110000"/>
            </a:pPr>
            <a:r>
              <a:rPr lang="en-US" sz="1800" b="1" dirty="0">
                <a:solidFill>
                  <a:schemeClr val="tx1"/>
                </a:solidFill>
              </a:rPr>
              <a:t>TDD’s collect both incremental property taxes and local income taxes, and revenues must be used within the district where collected.</a:t>
            </a:r>
            <a:endParaRPr lang="en-US" altLang="en-US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53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5.1"/>
  <p:tag name="TYPE" val="Screen"/>
  <p:tag name="KEYWORD" val="SCREEN"/>
  <p:tag name="TEMPLATEVERSION" val="12/02/2016 04:09:56"/>
  <p:tag name="THINKCELLPRESENTATIONDONOTDELETE" val="&lt;?xml version=&quot;1.0&quot; encoding=&quot;UTF-16&quot; standalone=&quot;yes&quot;?&gt;&lt;root reqver=&quot;24162&quot;&gt;&lt;version val=&quot;2703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KPMG Screen Standard Template</Template>
  <TotalTime>13179</TotalTime>
  <Words>1017</Words>
  <Application>Microsoft Office PowerPoint</Application>
  <PresentationFormat>On-screen Show (4:3)</PresentationFormat>
  <Paragraphs>113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 Light</vt:lpstr>
      <vt:lpstr>Calibri</vt:lpstr>
      <vt:lpstr>Arial</vt:lpstr>
      <vt:lpstr>Myriad Pro</vt:lpstr>
      <vt:lpstr>Office Theme</vt:lpstr>
      <vt:lpstr>NW Indiana 2021 Business &amp; Economic Outlook </vt:lpstr>
      <vt:lpstr>IMPACT OF THE RDA</vt:lpstr>
      <vt:lpstr>GETTING THE PROJECT STARTED</vt:lpstr>
      <vt:lpstr>Predicted Results:  POPULATION IMPACT</vt:lpstr>
      <vt:lpstr>Predicted Results:  ONGOING EMPLOYMENT IMPACT</vt:lpstr>
      <vt:lpstr>Predicted Results: STATION AREA EMPLOYMENT</vt:lpstr>
      <vt:lpstr>Predicted Results:  COMMUNITY DEVELOPMENT</vt:lpstr>
      <vt:lpstr>Predicted Results: FISCAL IMPACT</vt:lpstr>
      <vt:lpstr>KICK STARTING THE PROJECTS</vt:lpstr>
      <vt:lpstr>TDD PLANNING PROCESS</vt:lpstr>
      <vt:lpstr>TRANSIT DEVELOPMENT DISTRICTS</vt:lpstr>
      <vt:lpstr>COMMUNITY ASPIRATIONS BEING MET</vt:lpstr>
      <vt:lpstr>CONCLUSION</vt:lpstr>
      <vt:lpstr>QUESTIONS AND DISCUSSION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template</dc:title>
  <dc:creator>Kilambi, Krishna Kanth</dc:creator>
  <cp:lastModifiedBy>Addie Hanchett</cp:lastModifiedBy>
  <cp:revision>579</cp:revision>
  <cp:lastPrinted>2021-11-02T19:48:08Z</cp:lastPrinted>
  <dcterms:created xsi:type="dcterms:W3CDTF">2016-11-18T20:17:46Z</dcterms:created>
  <dcterms:modified xsi:type="dcterms:W3CDTF">2021-11-04T17:59:39Z</dcterms:modified>
  <cp:category>KPMG Confidential</cp:category>
</cp:coreProperties>
</file>