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611" r:id="rId2"/>
    <p:sldId id="263" r:id="rId3"/>
    <p:sldId id="400" r:id="rId4"/>
    <p:sldId id="391" r:id="rId5"/>
    <p:sldId id="602" r:id="rId6"/>
    <p:sldId id="439" r:id="rId7"/>
    <p:sldId id="468" r:id="rId8"/>
    <p:sldId id="603" r:id="rId9"/>
    <p:sldId id="601" r:id="rId10"/>
    <p:sldId id="262" r:id="rId11"/>
    <p:sldId id="264" r:id="rId12"/>
    <p:sldId id="432" r:id="rId13"/>
    <p:sldId id="520" r:id="rId14"/>
    <p:sldId id="609" r:id="rId15"/>
    <p:sldId id="598" r:id="rId16"/>
    <p:sldId id="605" r:id="rId17"/>
    <p:sldId id="266" r:id="rId18"/>
    <p:sldId id="401" r:id="rId19"/>
    <p:sldId id="282" r:id="rId20"/>
    <p:sldId id="362" r:id="rId21"/>
    <p:sldId id="323" r:id="rId22"/>
    <p:sldId id="612" r:id="rId23"/>
    <p:sldId id="610" r:id="rId24"/>
    <p:sldId id="606" r:id="rId25"/>
    <p:sldId id="613" r:id="rId26"/>
    <p:sldId id="614" r:id="rId27"/>
    <p:sldId id="615" r:id="rId28"/>
    <p:sldId id="616" r:id="rId29"/>
    <p:sldId id="617" r:id="rId30"/>
    <p:sldId id="261" r:id="rId31"/>
    <p:sldId id="259" r:id="rId32"/>
    <p:sldId id="265" r:id="rId33"/>
    <p:sldId id="604" r:id="rId34"/>
    <p:sldId id="25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851DA3-C405-429A-A99D-DCFFF0C41E2C}" v="8" dt="2021-11-02T23:15:50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18" autoAdjust="0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4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Weekday Riders</a:t>
            </a:r>
          </a:p>
        </c:rich>
      </c:tx>
      <c:layout>
        <c:manualLayout>
          <c:xMode val="edge"/>
          <c:yMode val="edge"/>
          <c:x val="0.26355072463768131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3688120506675797"/>
          <c:y val="0.11218066491688583"/>
          <c:w val="0.71601734565787967"/>
          <c:h val="0.83119422572178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Current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Weekday Riders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E7-443E-8DD6-15278AD9D1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Without Project</c:v>
                </c:pt>
              </c:strCache>
            </c:strRef>
          </c:tx>
          <c:spPr>
            <a:solidFill>
              <a:srgbClr val="FF9966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Weekday Riders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15600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E7-443E-8DD6-15278AD9D13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With Project</c:v>
                </c:pt>
              </c:strCache>
            </c:strRef>
          </c:tx>
          <c:spPr>
            <a:solidFill>
              <a:srgbClr val="CC33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Weekday Riders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E7-443E-8DD6-15278AD9D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6053592"/>
        <c:axId val="338360792"/>
      </c:barChart>
      <c:catAx>
        <c:axId val="3360535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38360792"/>
        <c:crosses val="autoZero"/>
        <c:auto val="1"/>
        <c:lblAlgn val="ctr"/>
        <c:lblOffset val="100"/>
        <c:noMultiLvlLbl val="0"/>
      </c:catAx>
      <c:valAx>
        <c:axId val="3383607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36053592"/>
        <c:crosses val="autoZero"/>
        <c:crossBetween val="between"/>
      </c:valAx>
    </c:plotArea>
    <c:plotVisOnly val="1"/>
    <c:dispBlanksAs val="gap"/>
    <c:showDLblsOverMax val="0"/>
  </c:chart>
  <c:spPr>
    <a:solidFill>
      <a:schemeClr val="tx2">
        <a:lumMod val="75000"/>
      </a:schemeClr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C6FBE-8B0A-4D90-9B53-7A924F837B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PARDON OUR DUST!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B9B0B-6BA0-4A27-BDDF-E37AB09C8B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6249C-EB46-4064-A449-77DE3EBDAD1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918DF-4C22-4903-B6B0-EAA4CCF0FA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3D8A4-7757-4F53-900A-C7FA9E3EC7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41932-098A-4713-AF91-A5262DABD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5371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PARDON OUR DUST!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96207-8FFB-C34E-9858-BF592398874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E7963-2711-7C43-8CCB-238A1C602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782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48178CD-73C2-483C-8EFD-5F39A769118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PARDON OUR DUST!</a:t>
            </a:r>
          </a:p>
        </p:txBody>
      </p:sp>
    </p:spTree>
    <p:extLst>
      <p:ext uri="{BB962C8B-B14F-4D97-AF65-F5344CB8AC3E}">
        <p14:creationId xmlns:p14="http://schemas.microsoft.com/office/powerpoint/2010/main" val="4209051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4FC5BB09-5EA8-45E6-BD23-FC31F2A28F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PARDON OUR DUST!</a:t>
            </a:r>
          </a:p>
        </p:txBody>
      </p:sp>
    </p:spTree>
    <p:extLst>
      <p:ext uri="{BB962C8B-B14F-4D97-AF65-F5344CB8AC3E}">
        <p14:creationId xmlns:p14="http://schemas.microsoft.com/office/powerpoint/2010/main" val="222362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curtesy of Norman Carlson</a:t>
            </a:r>
          </a:p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57E702C4-1FB2-4C94-B386-485A1D458C0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PARDON OUR DUST!</a:t>
            </a:r>
          </a:p>
        </p:txBody>
      </p:sp>
    </p:spTree>
    <p:extLst>
      <p:ext uri="{BB962C8B-B14F-4D97-AF65-F5344CB8AC3E}">
        <p14:creationId xmlns:p14="http://schemas.microsoft.com/office/powerpoint/2010/main" val="119370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982642E-44F7-461A-B0CC-B58B2BA9086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PARDON OUR DUST!</a:t>
            </a:r>
          </a:p>
        </p:txBody>
      </p:sp>
    </p:spTree>
    <p:extLst>
      <p:ext uri="{BB962C8B-B14F-4D97-AF65-F5344CB8AC3E}">
        <p14:creationId xmlns:p14="http://schemas.microsoft.com/office/powerpoint/2010/main" val="862920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3275"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1719C"/>
              </a:buClr>
            </a:pPr>
            <a:endParaRPr lang="en-US">
              <a:latin typeface="Arial"/>
              <a:cs typeface="Arial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1A516DA-CD24-48F6-B13C-2752009ED07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PARDON OUR DUST!</a:t>
            </a:r>
          </a:p>
        </p:txBody>
      </p:sp>
    </p:spTree>
    <p:extLst>
      <p:ext uri="{BB962C8B-B14F-4D97-AF65-F5344CB8AC3E}">
        <p14:creationId xmlns:p14="http://schemas.microsoft.com/office/powerpoint/2010/main" val="2075375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C4828-52D3-4474-B3F3-F89AA49EA1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13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arranged by Norman Carlson and taken by Mark </a:t>
            </a:r>
            <a:r>
              <a:rPr lang="en-US" dirty="0" err="1"/>
              <a:t>Llanuza</a:t>
            </a:r>
            <a:endParaRPr lang="en-US" dirty="0"/>
          </a:p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2F7A5E8A-1D6C-4451-B534-EF90B3E6B0E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PARDON OUR DUST!</a:t>
            </a:r>
          </a:p>
        </p:txBody>
      </p:sp>
    </p:spTree>
    <p:extLst>
      <p:ext uri="{BB962C8B-B14F-4D97-AF65-F5344CB8AC3E}">
        <p14:creationId xmlns:p14="http://schemas.microsoft.com/office/powerpoint/2010/main" val="4114985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A4790CA4-51DF-4E7D-8473-E1E6F8EBDDD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PARDON OUR DUST!</a:t>
            </a:r>
          </a:p>
        </p:txBody>
      </p:sp>
    </p:spTree>
    <p:extLst>
      <p:ext uri="{BB962C8B-B14F-4D97-AF65-F5344CB8AC3E}">
        <p14:creationId xmlns:p14="http://schemas.microsoft.com/office/powerpoint/2010/main" val="3488612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Train Schedule, Travel Times, WL Extension intro into overview map</a:t>
            </a: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9D9720-E5A0-4A03-BD87-925C3B5E37D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PARDON OUR DUST!</a:t>
            </a:r>
          </a:p>
        </p:txBody>
      </p:sp>
    </p:spTree>
    <p:extLst>
      <p:ext uri="{BB962C8B-B14F-4D97-AF65-F5344CB8AC3E}">
        <p14:creationId xmlns:p14="http://schemas.microsoft.com/office/powerpoint/2010/main" val="4200731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FF4A-884B-4D49-A1B3-8A70FDC50BA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41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FF4A-884B-4D49-A1B3-8A70FDC50BA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3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FF4A-884B-4D49-A1B3-8A70FDC50BA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18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28D9D4E0-55C5-4B33-8496-FC52C28BAFC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PARDON OUR DUST!</a:t>
            </a:r>
          </a:p>
        </p:txBody>
      </p:sp>
    </p:spTree>
    <p:extLst>
      <p:ext uri="{BB962C8B-B14F-4D97-AF65-F5344CB8AC3E}">
        <p14:creationId xmlns:p14="http://schemas.microsoft.com/office/powerpoint/2010/main" val="194075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FF4A-884B-4D49-A1B3-8A70FDC50BA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5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3CAC96E-143E-4F65-AC6B-FCC06F779FE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PARDON OUR DUST!</a:t>
            </a:r>
          </a:p>
        </p:txBody>
      </p:sp>
    </p:spTree>
    <p:extLst>
      <p:ext uri="{BB962C8B-B14F-4D97-AF65-F5344CB8AC3E}">
        <p14:creationId xmlns:p14="http://schemas.microsoft.com/office/powerpoint/2010/main" val="656278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FF4A-884B-4D49-A1B3-8A70FDC50BA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5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81A43-BB62-924A-B139-5D26C5BED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F12618-F9CF-3244-9EA8-53A097A5E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C237E-8DFB-C840-A1AE-086BB82DE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C5AE-69A9-6E4E-A939-9935E8E364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B8605-B7F6-CD4A-B21D-E719EA259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D4596-812D-1C4D-930A-FE18E4A3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F505-705E-E343-8BBE-BFBD5BFA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19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7A6D4-A719-7B48-BD1C-89A01E08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E9F8E-32CE-014D-A43E-F414E3B12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3CC91-EB0A-8743-A751-1F615A15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C5AE-69A9-6E4E-A939-9935E8E364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EB3E1-874C-F54B-ABDF-9857098CE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B6DB6-97FB-7145-B6AD-91AFFC4E5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F505-705E-E343-8BBE-BFBD5BFA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6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A6A358-9FE0-6C4A-AF57-1CE9429CE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EA86C7-3B3C-E845-A905-08551FFB3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A4296-C775-E144-B7CE-3CBE79070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C5AE-69A9-6E4E-A939-9935E8E364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514EA-FF3C-B14B-B9E8-EB5681DA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3B651-201F-3C45-978E-E50137504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F505-705E-E343-8BBE-BFBD5BFA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8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5738285" y="1"/>
            <a:ext cx="5734049" cy="634788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2" y="1"/>
            <a:ext cx="5738284" cy="31728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1472333" y="1"/>
            <a:ext cx="719667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1472333" y="3172887"/>
            <a:ext cx="719667" cy="3174999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" y="6347886"/>
            <a:ext cx="5738284" cy="51003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156028" y="3435349"/>
            <a:ext cx="5571673" cy="2006600"/>
          </a:xfrm>
        </p:spPr>
        <p:txBody>
          <a:bodyPr anchor="ctr">
            <a:noAutofit/>
          </a:bodyPr>
          <a:lstStyle>
            <a:lvl1pPr>
              <a:lnSpc>
                <a:spcPts val="3200"/>
              </a:lnSpc>
              <a:defRPr sz="3200" baseline="0"/>
            </a:lvl1pPr>
          </a:lstStyle>
          <a:p>
            <a:r>
              <a:rPr lang="en-US" dirty="0"/>
              <a:t>Click here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23321672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Header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3"/>
          <p:cNvSpPr>
            <a:spLocks noGrp="1"/>
          </p:cNvSpPr>
          <p:nvPr>
            <p:ph type="pic" sz="quarter" idx="12"/>
          </p:nvPr>
        </p:nvSpPr>
        <p:spPr>
          <a:xfrm>
            <a:off x="6096000" y="-1"/>
            <a:ext cx="6096000" cy="6248401"/>
          </a:xfrm>
          <a:prstGeom prst="rect">
            <a:avLst/>
          </a:prstGeom>
          <a:solidFill>
            <a:schemeClr val="accent1"/>
          </a:solidFill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0" y="1329529"/>
            <a:ext cx="5974080" cy="49188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186268"/>
            <a:ext cx="597408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797700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" y="1329527"/>
            <a:ext cx="12034921" cy="4608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186268"/>
            <a:ext cx="12019248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950809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032000" y="1329529"/>
            <a:ext cx="944033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2032000" y="186268"/>
            <a:ext cx="944033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1600" b="0" i="1" dirty="0">
              <a:solidFill>
                <a:schemeClr val="bg2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032000" y="-1"/>
            <a:ext cx="9347200" cy="627380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828059" y="0"/>
            <a:ext cx="203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1600" b="0" i="1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" y="-1"/>
            <a:ext cx="1837060" cy="9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9422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032000" y="1329529"/>
            <a:ext cx="944033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2032000" y="186268"/>
            <a:ext cx="944033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1600" b="0" i="1" dirty="0">
              <a:solidFill>
                <a:schemeClr val="bg2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032000" y="-1"/>
            <a:ext cx="9347200" cy="627380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828059" y="0"/>
            <a:ext cx="203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1600" b="0" i="1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" y="-1"/>
            <a:ext cx="1837060" cy="9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8777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032000" y="1329529"/>
            <a:ext cx="944033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2032000" y="186268"/>
            <a:ext cx="944033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1600" b="0" i="1" dirty="0">
              <a:solidFill>
                <a:schemeClr val="bg2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032000" y="-1"/>
            <a:ext cx="9347200" cy="627380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828059" y="0"/>
            <a:ext cx="203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1600" b="0" i="1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" y="-1"/>
            <a:ext cx="1837060" cy="9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3050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eginn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766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032000" y="1329529"/>
            <a:ext cx="944033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2032000" y="186268"/>
            <a:ext cx="944033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1600" b="0" i="1" dirty="0">
              <a:solidFill>
                <a:schemeClr val="bg2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032000" y="-1"/>
            <a:ext cx="9347200" cy="627380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828059" y="0"/>
            <a:ext cx="203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1600" b="0" i="1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" y="-1"/>
            <a:ext cx="1837060" cy="9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16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DADF2-01C7-AE4D-A0AE-2976FF9E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2E5B9-B27D-9F46-B5B7-F5C1516EC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AEDCB-B8F5-174F-8440-265D2AFF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C5AE-69A9-6E4E-A939-9935E8E364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C2425-9949-7E4F-9C7E-B2DE0AEFD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A1723-6C14-AB4E-BA2F-E92A48E5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F505-705E-E343-8BBE-BFBD5BFA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4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032000" y="1329529"/>
            <a:ext cx="944033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2032000" y="186268"/>
            <a:ext cx="944033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1600" b="0" i="1" dirty="0">
              <a:solidFill>
                <a:schemeClr val="bg2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032000" y="-1"/>
            <a:ext cx="9347200" cy="627380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828059" y="0"/>
            <a:ext cx="203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1600" b="0" i="1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" y="-1"/>
            <a:ext cx="1837060" cy="9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9540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228" y="6236016"/>
            <a:ext cx="1632713" cy="5448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40" y="6368006"/>
            <a:ext cx="1518581" cy="280850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5844" y="6356354"/>
            <a:ext cx="2743200" cy="365125"/>
          </a:xfrm>
        </p:spPr>
        <p:txBody>
          <a:bodyPr/>
          <a:lstStyle/>
          <a:p>
            <a:fld id="{DA99F8B6-B1BD-4FE1-8D0B-B33967F289B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" y="6158868"/>
            <a:ext cx="12191631" cy="699135"/>
          </a:xfrm>
          <a:prstGeom prst="rect">
            <a:avLst/>
          </a:prstGeom>
          <a:solidFill>
            <a:srgbClr val="417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01" y="6264998"/>
            <a:ext cx="1445803" cy="4824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72" y="6365802"/>
            <a:ext cx="1518581" cy="280850"/>
          </a:xfrm>
          <a:prstGeom prst="rect">
            <a:avLst/>
          </a:prstGeom>
        </p:spPr>
      </p:pic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9165475" y="63354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99F8B6-B1BD-4FE1-8D0B-B33967F289B3}" type="slidenum">
              <a:rPr lang="en-US" sz="12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653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032000" y="1329529"/>
            <a:ext cx="944033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2032000" y="186268"/>
            <a:ext cx="944033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03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1600" b="0" i="1" dirty="0">
              <a:solidFill>
                <a:schemeClr val="bg2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032000" y="-1"/>
            <a:ext cx="9347200" cy="627380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828059" y="0"/>
            <a:ext cx="203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1600" b="0" i="1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" y="-1"/>
            <a:ext cx="1837060" cy="9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8501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65C2-85DE-284E-86FC-3043A472A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59554-E47C-B048-9A4F-AB592CD6E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31AB7-DD20-414B-9EA3-541B0F5D7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C5AE-69A9-6E4E-A939-9935E8E364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F1172-D53E-1C44-AD08-6F9F87D3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37EFB-C63B-7B44-9BB6-A307CD35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F505-705E-E343-8BBE-BFBD5BFA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44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CC43-7AE2-F144-AE20-F1502D897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C6145-3628-3543-AD25-CFBE6D6FE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0C986C-C96D-CD49-80AC-8418772CD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67D8F-D590-1548-A2A0-A5476B13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C5AE-69A9-6E4E-A939-9935E8E364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D8C2D-DFD4-554E-B5E4-9FD5AE84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7FAA5-7C3C-FB43-B3EA-FF335B6C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F505-705E-E343-8BBE-BFBD5BFA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0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54514-F9BE-6148-8C34-A0E2DB30A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CE43B-4ABB-7240-83F6-D9F4ABB33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81C62-6390-4B4D-BBFE-70C859CEC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BE7B69-373E-5048-B731-C320A9DB81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8D0F5-FCE6-D648-989F-4879C9090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4D82BC-0E2E-F449-8B0B-E3295DE9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C5AE-69A9-6E4E-A939-9935E8E364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938C85-2906-B144-84B5-7ADE4396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AA759-F6F1-E64C-B381-75A3B3856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F505-705E-E343-8BBE-BFBD5BFA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7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839EB-F49A-E54E-B65C-8AD229153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82641-6BAC-D643-BEE0-9D9F6EB73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C5AE-69A9-6E4E-A939-9935E8E364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F9B76-0BC5-8848-B010-CA48C2B0C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DB47F-A2EA-5744-AEA3-0F77C17B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F505-705E-E343-8BBE-BFBD5BFA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18E001-AFDE-A441-87EB-F5BC49BE3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C5AE-69A9-6E4E-A939-9935E8E364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27C0C-8790-F046-B16E-A71CC172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EBF93-8853-E942-AB40-811478AD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F505-705E-E343-8BBE-BFBD5BFA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6BEA-3FAB-3C46-93F2-863A2B53D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22601-C71A-6347-AB89-E799787B1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3DC11-069B-FC4C-B8F1-1A894E129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17DDF-AC60-BF42-A909-75ADEC4CE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C5AE-69A9-6E4E-A939-9935E8E364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E4F49-3905-8D4E-BE7D-4EC194B9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7DDDB-B293-2343-B988-7ADA2047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F505-705E-E343-8BBE-BFBD5BFA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0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CC4D-33A2-B142-BF15-CE71861DF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780C7A-48D0-1C44-A18F-16FA7EAF92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C4293-B5EB-5D48-8804-5731F5646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19829-36EC-6A4E-A339-EEBAB9FB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C5AE-69A9-6E4E-A939-9935E8E364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761A4-A2A2-534D-B478-6BB503CB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A13D5-826C-9C47-8BF0-31850A1E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DF505-705E-E343-8BBE-BFBD5BFA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85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6A178C-A57D-CC4A-AEA9-5ADBC16D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88B86-B73A-A14B-92B2-3A3D7D202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83781-C61C-CE4B-9581-AEBEF1A969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2C5AE-69A9-6E4E-A939-9935E8E364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29FA3-849D-6643-9F8C-BCBBE891F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1B2B3-DB7B-CE4A-BA27-50DC8349E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DF505-705E-E343-8BBE-BFBD5BFA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cid:588C6213-D1F2-493F-A1E2-45762A03C5C2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cid:786F2AC4-1191-4785-8158-D616E3FB04AA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1C11-0381-4742-A4F7-4F937DC82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73200" y="-14303829"/>
            <a:ext cx="47026286" cy="54341486"/>
          </a:xfrm>
        </p:spPr>
        <p:txBody>
          <a:bodyPr>
            <a:normAutofit/>
          </a:bodyPr>
          <a:lstStyle/>
          <a:p>
            <a:r>
              <a:rPr lang="en-US" sz="9600" dirty="0">
                <a:highlight>
                  <a:srgbClr val="FFFF00"/>
                </a:highlight>
              </a:rPr>
              <a:t>PARDON OUR DUST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D6086-B19F-499A-803E-84CE04CDE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highlight>
                  <a:srgbClr val="FFFF00"/>
                </a:highlight>
              </a:rPr>
              <a:t>PARDON OUR DUST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05206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654009-7A10-314E-8F8A-F51A23F51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25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4EC57-C623-CA43-BF12-AB0D80D80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4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76400"/>
            <a:ext cx="7687732" cy="43243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6600" y="1066802"/>
            <a:ext cx="7080250" cy="527049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TRACK CHALLENGES</a:t>
            </a:r>
            <a:endParaRPr lang="en-US" strike="sngStrike" dirty="0"/>
          </a:p>
        </p:txBody>
      </p:sp>
    </p:spTree>
    <p:extLst>
      <p:ext uri="{BB962C8B-B14F-4D97-AF65-F5344CB8AC3E}">
        <p14:creationId xmlns:p14="http://schemas.microsoft.com/office/powerpoint/2010/main" val="118003551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2" y="990602"/>
            <a:ext cx="9162585" cy="51554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86600" y="9906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View: From above looking northwest south of 11</a:t>
            </a:r>
            <a:r>
              <a:rPr lang="en-US" sz="1000" baseline="30000" dirty="0">
                <a:solidFill>
                  <a:schemeClr val="bg1"/>
                </a:solidFill>
              </a:rPr>
              <a:t>th</a:t>
            </a:r>
            <a:r>
              <a:rPr lang="en-US" sz="1000" dirty="0">
                <a:solidFill>
                  <a:schemeClr val="bg1"/>
                </a:solidFill>
              </a:rPr>
              <a:t> near Spring Street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DRAFT APRIL 2020 AT 60% DESIGN; 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NOT FINAL DESIGN</a:t>
            </a:r>
          </a:p>
        </p:txBody>
      </p:sp>
    </p:spTree>
    <p:extLst>
      <p:ext uri="{BB962C8B-B14F-4D97-AF65-F5344CB8AC3E}">
        <p14:creationId xmlns:p14="http://schemas.microsoft.com/office/powerpoint/2010/main" val="210138562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96CC5-ECA0-465F-BBFD-BFBCE960D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4064" y="-840872"/>
            <a:ext cx="12881546" cy="787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80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0" y="996951"/>
            <a:ext cx="7080250" cy="527050"/>
          </a:xfrm>
        </p:spPr>
        <p:txBody>
          <a:bodyPr/>
          <a:lstStyle/>
          <a:p>
            <a:r>
              <a:rPr lang="en-US" dirty="0"/>
              <a:t>Miller Station (60% Design)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66" y="857251"/>
            <a:ext cx="9151434" cy="5149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2400" y="85725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000" dirty="0"/>
            </a:br>
            <a:r>
              <a:rPr lang="en-US" sz="1000" dirty="0"/>
              <a:t>VIEW: Looking Northeast at southwest corner of station</a:t>
            </a:r>
          </a:p>
          <a:p>
            <a:r>
              <a:rPr lang="en-US" sz="1000" dirty="0"/>
              <a:t>DRAFT APRIL 2020 AT 60% DESIGN; </a:t>
            </a:r>
          </a:p>
          <a:p>
            <a:r>
              <a:rPr lang="en-US" sz="1000" dirty="0"/>
              <a:t>NOT FINAL DESIGN</a:t>
            </a:r>
          </a:p>
        </p:txBody>
      </p:sp>
    </p:spTree>
    <p:extLst>
      <p:ext uri="{BB962C8B-B14F-4D97-AF65-F5344CB8AC3E}">
        <p14:creationId xmlns:p14="http://schemas.microsoft.com/office/powerpoint/2010/main" val="175652438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CA6BA9-71E3-2D46-933B-09C34DD8E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13987890-9952-024D-884E-294D3423E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8816"/>
            <a:ext cx="7030995" cy="31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72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252CE-F0E2-F943-9619-2EBC3E0BE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5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Placeholder 9" descr="A close up of a map&#10;&#10;Description generated with very high confidence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0724" t="22372" r="10017" b="20100"/>
          <a:stretch/>
        </p:blipFill>
        <p:spPr>
          <a:xfrm>
            <a:off x="5619490" y="0"/>
            <a:ext cx="5045339" cy="6163056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44040" y="444714"/>
            <a:ext cx="8823960" cy="447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b="1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Corridor</a:t>
            </a:r>
          </a:p>
        </p:txBody>
      </p:sp>
    </p:spTree>
    <p:extLst>
      <p:ext uri="{BB962C8B-B14F-4D97-AF65-F5344CB8AC3E}">
        <p14:creationId xmlns:p14="http://schemas.microsoft.com/office/powerpoint/2010/main" val="184265894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137825" y="-1295269"/>
            <a:ext cx="591635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rot="19200084">
            <a:off x="6373746" y="985358"/>
            <a:ext cx="32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ILLUSTRATIVE PURPOSES ONLY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0EA126-CB67-C349-87A4-3C551C1F881E}"/>
              </a:ext>
            </a:extLst>
          </p:cNvPr>
          <p:cNvSpPr/>
          <p:nvPr/>
        </p:nvSpPr>
        <p:spPr>
          <a:xfrm>
            <a:off x="6501796" y="-251210"/>
            <a:ext cx="5692346" cy="68843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ARDON OUR DUST&#10;">
            <a:extLst>
              <a:ext uri="{FF2B5EF4-FFF2-40B4-BE49-F238E27FC236}">
                <a16:creationId xmlns:a16="http://schemas.microsoft.com/office/drawing/2014/main" id="{7C3D7E92-3628-464D-AD5E-C8A1D333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71" y="719667"/>
            <a:ext cx="5953829" cy="4579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23356C-53BD-2E4D-8FF7-4B1DD3DCC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730" y="1050553"/>
            <a:ext cx="6319912" cy="405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85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7627" y="4760913"/>
            <a:ext cx="198783" cy="4869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47105" y="4345577"/>
            <a:ext cx="226423" cy="5921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44490" r="3294" b="20361"/>
          <a:stretch/>
        </p:blipFill>
        <p:spPr>
          <a:xfrm>
            <a:off x="-10510" y="383767"/>
            <a:ext cx="12202510" cy="6038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40423" y="4760913"/>
            <a:ext cx="156737" cy="343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4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0" y="388544"/>
            <a:ext cx="9144000" cy="447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b="1">
                <a:solidFill>
                  <a:srgbClr val="41719C"/>
                </a:solidFill>
                <a:latin typeface="Arial"/>
                <a:cs typeface="Arial"/>
              </a:rPr>
              <a:t>      Typical High-Level Platform</a:t>
            </a:r>
            <a:endParaRPr lang="en-US" sz="2800" b="1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839"/>
            <a:ext cx="9144000" cy="51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15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1C11-0381-4742-A4F7-4F937DC82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73200" y="-14303829"/>
            <a:ext cx="47026286" cy="54341486"/>
          </a:xfrm>
        </p:spPr>
        <p:txBody>
          <a:bodyPr>
            <a:normAutofit/>
          </a:bodyPr>
          <a:lstStyle/>
          <a:p>
            <a:r>
              <a:rPr lang="en-US" sz="9600" dirty="0">
                <a:highlight>
                  <a:srgbClr val="FFFF00"/>
                </a:highlight>
              </a:rPr>
              <a:t>PARDON OUR DUST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D6086-B19F-499A-803E-84CE04CDE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9600" dirty="0">
                <a:highlight>
                  <a:srgbClr val="FFFF00"/>
                </a:highlight>
              </a:rPr>
              <a:t>STARTING IN EARLY SPRING 2022 </a:t>
            </a:r>
          </a:p>
          <a:p>
            <a:pPr algn="ctr"/>
            <a:r>
              <a:rPr lang="en-US" sz="9600" dirty="0">
                <a:highlight>
                  <a:srgbClr val="FFFF00"/>
                </a:highlight>
              </a:rPr>
              <a:t>PLEASE </a:t>
            </a:r>
          </a:p>
          <a:p>
            <a:r>
              <a:rPr lang="en-US" sz="9600" dirty="0">
                <a:highlight>
                  <a:srgbClr val="FFFF00"/>
                </a:highlight>
              </a:rPr>
              <a:t>PARDON OUR DUST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71368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8B2EA6-B55D-4332-B73D-1251D1B8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095C6B-E934-44E4-9F76-772B6D2C0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A5118D94-3380-4F32-809D-295E84BCB5C5" descr="West Lake Corridor ceremonial train at Groundbreaking in Munster/Dyer along the CSX. Thanks to Tom Livingston, and all the staff at CSX for facilitating this special train move. ">
            <a:extLst>
              <a:ext uri="{FF2B5EF4-FFF2-40B4-BE49-F238E27FC236}">
                <a16:creationId xmlns:a16="http://schemas.microsoft.com/office/drawing/2014/main" id="{06736BF7-E14C-45D2-8C2A-9538AF68C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8" t="1646" r="3378" b="-1646"/>
          <a:stretch/>
        </p:blipFill>
        <p:spPr bwMode="auto">
          <a:xfrm>
            <a:off x="-718456" y="-1632857"/>
            <a:ext cx="19137086" cy="1267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665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9B8B-D265-48B0-86AA-2F98024C6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4EE22-2247-4C1F-B877-F29633235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44C0AF6E-2882-4626-95A1-12C7C63E2308">
            <a:extLst>
              <a:ext uri="{FF2B5EF4-FFF2-40B4-BE49-F238E27FC236}">
                <a16:creationId xmlns:a16="http://schemas.microsoft.com/office/drawing/2014/main" id="{08A707FB-8350-4976-B527-50DF3780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981" y="-1714500"/>
            <a:ext cx="1548765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082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0848A-2A6C-4021-A8DF-6DDDAF95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tree, outdoor, nature, surrounded&#10;&#10;Description automatically generated">
            <a:extLst>
              <a:ext uri="{FF2B5EF4-FFF2-40B4-BE49-F238E27FC236}">
                <a16:creationId xmlns:a16="http://schemas.microsoft.com/office/drawing/2014/main" id="{A708131C-8874-4AC6-8A6A-84E41FEA8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D22512-A615-423A-83CC-A4BD39428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1919"/>
            <a:ext cx="9446231" cy="6786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925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0F063-5C24-448D-965B-195EC515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43"/>
            <a:ext cx="10515600" cy="125344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ree, outdoor, nature, surrounded&#10;&#10;Description automatically generated">
            <a:extLst>
              <a:ext uri="{FF2B5EF4-FFF2-40B4-BE49-F238E27FC236}">
                <a16:creationId xmlns:a16="http://schemas.microsoft.com/office/drawing/2014/main" id="{FA003263-BE72-42AA-9FCA-3F9E04E60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60863" y="-1312839"/>
            <a:ext cx="6340644" cy="10185971"/>
          </a:xfrm>
        </p:spPr>
      </p:pic>
    </p:spTree>
    <p:extLst>
      <p:ext uri="{BB962C8B-B14F-4D97-AF65-F5344CB8AC3E}">
        <p14:creationId xmlns:p14="http://schemas.microsoft.com/office/powerpoint/2010/main" val="2522942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6F214-1722-4C6B-9082-FF3563CD1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ree, outdoor, yellow, dirt&#10;&#10;Description automatically generated">
            <a:extLst>
              <a:ext uri="{FF2B5EF4-FFF2-40B4-BE49-F238E27FC236}">
                <a16:creationId xmlns:a16="http://schemas.microsoft.com/office/drawing/2014/main" id="{D1AA09CF-6998-4FFE-9419-69CDFAB94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644" y="240633"/>
            <a:ext cx="9513868" cy="7206914"/>
          </a:xfrm>
        </p:spPr>
      </p:pic>
    </p:spTree>
    <p:extLst>
      <p:ext uri="{BB962C8B-B14F-4D97-AF65-F5344CB8AC3E}">
        <p14:creationId xmlns:p14="http://schemas.microsoft.com/office/powerpoint/2010/main" val="1396344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2880C-9A02-4595-A70C-AA2C79F5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D53E9-6FF0-4A41-A810-C96A4E5C8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A752D-53A6-4BF7-AF93-D414130FFDD7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8" y="0"/>
            <a:ext cx="11004884" cy="6755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202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32568-358F-477A-9DA9-5CB10320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31709-839E-461C-95BB-7DC9B0FF1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41360-C3B0-45A6-A092-ED826C77C058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8" y="27865"/>
            <a:ext cx="11093116" cy="7561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137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24002" y="1854200"/>
            <a:ext cx="9026525" cy="3455988"/>
          </a:xfrm>
        </p:spPr>
        <p:txBody>
          <a:bodyPr/>
          <a:lstStyle/>
          <a:p>
            <a:endParaRPr lang="en-US"/>
          </a:p>
        </p:txBody>
      </p:sp>
      <p:sp>
        <p:nvSpPr>
          <p:cNvPr id="25603" name="Title 4"/>
          <p:cNvSpPr>
            <a:spLocks noGrp="1"/>
          </p:cNvSpPr>
          <p:nvPr>
            <p:ph type="title"/>
          </p:nvPr>
        </p:nvSpPr>
        <p:spPr>
          <a:xfrm>
            <a:off x="1524002" y="996952"/>
            <a:ext cx="9013825" cy="873125"/>
          </a:xfrm>
        </p:spPr>
        <p:txBody>
          <a:bodyPr/>
          <a:lstStyle/>
          <a:p>
            <a:r>
              <a:rPr lang="en-US" altLang="en-US"/>
              <a:t>South Shore Line System</a:t>
            </a:r>
          </a:p>
        </p:txBody>
      </p:sp>
      <p:grpSp>
        <p:nvGrpSpPr>
          <p:cNvPr id="25604" name="Group 17"/>
          <p:cNvGrpSpPr>
            <a:grpSpLocks/>
          </p:cNvGrpSpPr>
          <p:nvPr/>
        </p:nvGrpSpPr>
        <p:grpSpPr bwMode="auto">
          <a:xfrm>
            <a:off x="1524001" y="956469"/>
            <a:ext cx="9144000" cy="5251450"/>
            <a:chOff x="0" y="0"/>
            <a:chExt cx="9144000" cy="5252084"/>
          </a:xfrm>
        </p:grpSpPr>
        <p:pic>
          <p:nvPicPr>
            <p:cNvPr id="25605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252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TextBox 9"/>
            <p:cNvSpPr txBox="1">
              <a:spLocks noChangeArrowheads="1"/>
            </p:cNvSpPr>
            <p:nvPr/>
          </p:nvSpPr>
          <p:spPr bwMode="auto">
            <a:xfrm>
              <a:off x="2336800" y="4230078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28600" rIns="228600"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1400" b="1"/>
                <a:t>West Lake Extension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2514600" y="3527851"/>
              <a:ext cx="76200" cy="1079630"/>
            </a:xfrm>
            <a:custGeom>
              <a:avLst/>
              <a:gdLst>
                <a:gd name="connsiteX0" fmla="*/ 0 w 235011"/>
                <a:gd name="connsiteY0" fmla="*/ 0 h 1734393"/>
                <a:gd name="connsiteX1" fmla="*/ 70131 w 235011"/>
                <a:gd name="connsiteY1" fmla="*/ 62039 h 1734393"/>
                <a:gd name="connsiteX2" fmla="*/ 70131 w 235011"/>
                <a:gd name="connsiteY2" fmla="*/ 62039 h 1734393"/>
                <a:gd name="connsiteX3" fmla="*/ 151051 w 235011"/>
                <a:gd name="connsiteY3" fmla="*/ 70131 h 1734393"/>
                <a:gd name="connsiteX4" fmla="*/ 226577 w 235011"/>
                <a:gd name="connsiteY4" fmla="*/ 142960 h 1734393"/>
                <a:gd name="connsiteX5" fmla="*/ 231972 w 235011"/>
                <a:gd name="connsiteY5" fmla="*/ 299406 h 1734393"/>
                <a:gd name="connsiteX6" fmla="*/ 215787 w 235011"/>
                <a:gd name="connsiteY6" fmla="*/ 480128 h 1734393"/>
                <a:gd name="connsiteX7" fmla="*/ 210393 w 235011"/>
                <a:gd name="connsiteY7" fmla="*/ 547561 h 1734393"/>
                <a:gd name="connsiteX8" fmla="*/ 180722 w 235011"/>
                <a:gd name="connsiteY8" fmla="*/ 633877 h 1734393"/>
                <a:gd name="connsiteX9" fmla="*/ 210393 w 235011"/>
                <a:gd name="connsiteY9" fmla="*/ 793020 h 1734393"/>
                <a:gd name="connsiteX10" fmla="*/ 215787 w 235011"/>
                <a:gd name="connsiteY10" fmla="*/ 930585 h 1734393"/>
                <a:gd name="connsiteX11" fmla="*/ 221182 w 235011"/>
                <a:gd name="connsiteY11" fmla="*/ 1734393 h 1734393"/>
                <a:gd name="connsiteX12" fmla="*/ 221182 w 235011"/>
                <a:gd name="connsiteY12" fmla="*/ 1734393 h 173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011" h="1734393">
                  <a:moveTo>
                    <a:pt x="0" y="0"/>
                  </a:moveTo>
                  <a:lnTo>
                    <a:pt x="70131" y="62039"/>
                  </a:lnTo>
                  <a:lnTo>
                    <a:pt x="70131" y="62039"/>
                  </a:lnTo>
                  <a:lnTo>
                    <a:pt x="151051" y="70131"/>
                  </a:lnTo>
                  <a:cubicBezTo>
                    <a:pt x="177125" y="83618"/>
                    <a:pt x="213090" y="104748"/>
                    <a:pt x="226577" y="142960"/>
                  </a:cubicBezTo>
                  <a:cubicBezTo>
                    <a:pt x="240064" y="181172"/>
                    <a:pt x="233770" y="243211"/>
                    <a:pt x="231972" y="299406"/>
                  </a:cubicBezTo>
                  <a:cubicBezTo>
                    <a:pt x="230174" y="355601"/>
                    <a:pt x="219384" y="438769"/>
                    <a:pt x="215787" y="480128"/>
                  </a:cubicBezTo>
                  <a:cubicBezTo>
                    <a:pt x="212191" y="521487"/>
                    <a:pt x="216237" y="521936"/>
                    <a:pt x="210393" y="547561"/>
                  </a:cubicBezTo>
                  <a:cubicBezTo>
                    <a:pt x="204549" y="573186"/>
                    <a:pt x="180722" y="592967"/>
                    <a:pt x="180722" y="633877"/>
                  </a:cubicBezTo>
                  <a:cubicBezTo>
                    <a:pt x="180722" y="674787"/>
                    <a:pt x="204549" y="743569"/>
                    <a:pt x="210393" y="793020"/>
                  </a:cubicBezTo>
                  <a:cubicBezTo>
                    <a:pt x="216237" y="842471"/>
                    <a:pt x="213989" y="773690"/>
                    <a:pt x="215787" y="930585"/>
                  </a:cubicBezTo>
                  <a:cubicBezTo>
                    <a:pt x="217585" y="1087481"/>
                    <a:pt x="221182" y="1734393"/>
                    <a:pt x="221182" y="1734393"/>
                  </a:cubicBezTo>
                  <a:lnTo>
                    <a:pt x="221182" y="1734393"/>
                  </a:lnTo>
                </a:path>
              </a:pathLst>
            </a:custGeom>
            <a:noFill/>
            <a:ln w="38100">
              <a:solidFill>
                <a:srgbClr val="DA21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5608" name="Picture 1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2"/>
                </a:clrFrom>
                <a:clrTo>
                  <a:srgbClr val="FEFE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605633"/>
              <a:ext cx="337074" cy="776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901544" y="388544"/>
            <a:ext cx="8611172" cy="447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b="1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Shore Line System</a:t>
            </a:r>
          </a:p>
        </p:txBody>
      </p:sp>
    </p:spTree>
    <p:extLst>
      <p:ext uri="{BB962C8B-B14F-4D97-AF65-F5344CB8AC3E}">
        <p14:creationId xmlns:p14="http://schemas.microsoft.com/office/powerpoint/2010/main" val="302386547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6E741-F598-2747-B43D-7AF8CC48D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65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D28D04-DC77-CD49-8740-570A5495070C}"/>
              </a:ext>
            </a:extLst>
          </p:cNvPr>
          <p:cNvSpPr txBox="1"/>
          <p:nvPr/>
        </p:nvSpPr>
        <p:spPr>
          <a:xfrm>
            <a:off x="644866" y="1226141"/>
            <a:ext cx="40754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18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collateral including the draft schedule to help sell NWI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814DAF-6BB2-F34B-B0B1-0CB452E898BA}"/>
              </a:ext>
            </a:extLst>
          </p:cNvPr>
          <p:cNvSpPr/>
          <p:nvPr/>
        </p:nvSpPr>
        <p:spPr>
          <a:xfrm>
            <a:off x="0" y="6773182"/>
            <a:ext cx="12192000" cy="123568"/>
          </a:xfrm>
          <a:prstGeom prst="rect">
            <a:avLst/>
          </a:prstGeom>
          <a:solidFill>
            <a:srgbClr val="F18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898F31-E56A-AD41-A787-260DAEEB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85" y="6199502"/>
            <a:ext cx="1460109" cy="456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E0238E-1783-9343-9BBA-8BB0005E6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897" y="-3442"/>
            <a:ext cx="6619103" cy="688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46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5907C-7668-6B46-9C91-2865D8D4F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854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09FA74-3BC4-5D40-8E40-FF1D3D07BB8F}"/>
              </a:ext>
            </a:extLst>
          </p:cNvPr>
          <p:cNvSpPr txBox="1"/>
          <p:nvPr/>
        </p:nvSpPr>
        <p:spPr>
          <a:xfrm>
            <a:off x="610037" y="757671"/>
            <a:ext cx="53953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18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Campaigns Designed to market NWI, including those considering the Chicago suburbs</a:t>
            </a:r>
          </a:p>
        </p:txBody>
      </p:sp>
    </p:spTree>
    <p:extLst>
      <p:ext uri="{BB962C8B-B14F-4D97-AF65-F5344CB8AC3E}">
        <p14:creationId xmlns:p14="http://schemas.microsoft.com/office/powerpoint/2010/main" val="1505592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617A55-4084-6044-9A4D-907CA8928EE6}"/>
              </a:ext>
            </a:extLst>
          </p:cNvPr>
          <p:cNvSpPr txBox="1"/>
          <p:nvPr/>
        </p:nvSpPr>
        <p:spPr>
          <a:xfrm>
            <a:off x="371177" y="206197"/>
            <a:ext cx="37571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18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Sanitized For Rider Safety. </a:t>
            </a:r>
          </a:p>
          <a:p>
            <a:endParaRPr lang="en-US" sz="2800" b="1" dirty="0">
              <a:solidFill>
                <a:srgbClr val="F184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18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comprehensive cleaning and health &amp; safety program.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2CD3A-D71B-9243-B347-5BB6397CB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3694"/>
            <a:ext cx="4940968" cy="3229929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54BD2643-B4CF-CC49-8F34-AED72FCD0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198" y="3962400"/>
            <a:ext cx="2876726" cy="290479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97CEA92-0446-8E43-B7D6-766E12668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348" y="9684"/>
            <a:ext cx="4393171" cy="6857507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8198376D-1CCE-064A-8597-90CD0162F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806" y="882316"/>
            <a:ext cx="3073084" cy="30800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2320722-8FAF-B240-BA5A-58D4FE6787AA}"/>
              </a:ext>
            </a:extLst>
          </p:cNvPr>
          <p:cNvSpPr/>
          <p:nvPr/>
        </p:nvSpPr>
        <p:spPr>
          <a:xfrm>
            <a:off x="0" y="6773182"/>
            <a:ext cx="12192000" cy="123568"/>
          </a:xfrm>
          <a:prstGeom prst="rect">
            <a:avLst/>
          </a:prstGeom>
          <a:solidFill>
            <a:srgbClr val="F18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9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D2433A88-241A-0D43-AB06-CB12FCDF9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779" y="4860758"/>
            <a:ext cx="7915353" cy="1997242"/>
          </a:xfrm>
          <a:prstGeom prst="rect">
            <a:avLst/>
          </a:prstGeom>
        </p:spPr>
      </p:pic>
      <p:pic>
        <p:nvPicPr>
          <p:cNvPr id="9" name="Picture 8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85D8FF7C-408A-E54F-9041-EFB23CB52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237" y="1981188"/>
            <a:ext cx="5484895" cy="28795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617A55-4084-6044-9A4D-907CA8928EE6}"/>
              </a:ext>
            </a:extLst>
          </p:cNvPr>
          <p:cNvSpPr txBox="1"/>
          <p:nvPr/>
        </p:nvSpPr>
        <p:spPr>
          <a:xfrm>
            <a:off x="164405" y="1003234"/>
            <a:ext cx="37571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18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 bus service from downtown Valparaiso to Dune Park South Shore Line train station 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36E812-A7DD-F744-A210-AA10FF37D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05" y="6199502"/>
            <a:ext cx="1460109" cy="456686"/>
          </a:xfrm>
          <a:prstGeom prst="rect">
            <a:avLst/>
          </a:prstGeom>
        </p:spPr>
      </p:pic>
      <p:pic>
        <p:nvPicPr>
          <p:cNvPr id="5" name="Picture 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B06F467D-609C-4144-97A2-3A65D65F7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6834" y="786063"/>
            <a:ext cx="2435166" cy="60719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65B773-BEF0-154D-94D1-2CB9F69BE118}"/>
              </a:ext>
            </a:extLst>
          </p:cNvPr>
          <p:cNvSpPr/>
          <p:nvPr/>
        </p:nvSpPr>
        <p:spPr>
          <a:xfrm>
            <a:off x="0" y="6773182"/>
            <a:ext cx="12192000" cy="123568"/>
          </a:xfrm>
          <a:prstGeom prst="rect">
            <a:avLst/>
          </a:prstGeom>
          <a:solidFill>
            <a:srgbClr val="F18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82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53000" y="4648200"/>
            <a:ext cx="5715000" cy="1352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345524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307136"/>
            <a:ext cx="685800" cy="407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6193" r="935" b="5860"/>
          <a:stretch/>
        </p:blipFill>
        <p:spPr>
          <a:xfrm>
            <a:off x="4953000" y="857251"/>
            <a:ext cx="5715000" cy="3864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334002"/>
            <a:ext cx="1140592" cy="36232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2" y="1834336"/>
            <a:ext cx="7619999" cy="838200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76600" y="2005788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West Lake COST</a:t>
            </a:r>
          </a:p>
          <a:p>
            <a:pPr algn="ctr"/>
            <a:r>
              <a:rPr lang="en-US" sz="4000" b="1" dirty="0"/>
              <a:t> </a:t>
            </a:r>
          </a:p>
          <a:p>
            <a:pPr algn="ctr"/>
            <a:r>
              <a:rPr lang="en-US" sz="4000" b="1" dirty="0"/>
              <a:t>$944</a:t>
            </a:r>
          </a:p>
          <a:p>
            <a:pPr algn="ctr"/>
            <a:r>
              <a:rPr lang="en-US" sz="4000" b="1" dirty="0"/>
              <a:t> MILLION*</a:t>
            </a:r>
          </a:p>
          <a:p>
            <a:pPr algn="ctr"/>
            <a:r>
              <a:rPr lang="en-US" sz="4000" b="1" dirty="0"/>
              <a:t>Additional $43.8M from ARP</a:t>
            </a:r>
          </a:p>
          <a:p>
            <a:pPr algn="r"/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838700" y="5254825"/>
            <a:ext cx="419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*Subject to continuing review by Federal Transit </a:t>
            </a:r>
            <a:r>
              <a:rPr lang="en-US" sz="1200" dirty="0" err="1"/>
              <a:t>Administraton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16FC0A-77D8-4F8B-946E-6A52D6BC5C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24000" y="1180540"/>
            <a:ext cx="1371600" cy="6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5270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2" y="1834336"/>
            <a:ext cx="7619999" cy="838200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76600" y="2005788"/>
            <a:ext cx="6781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Double Track COST</a:t>
            </a:r>
          </a:p>
          <a:p>
            <a:pPr algn="ctr"/>
            <a:r>
              <a:rPr lang="en-US" sz="4000" b="1" dirty="0"/>
              <a:t> </a:t>
            </a:r>
          </a:p>
          <a:p>
            <a:pPr algn="ctr"/>
            <a:r>
              <a:rPr lang="en-US" sz="4000" b="1"/>
              <a:t>$495</a:t>
            </a:r>
            <a:endParaRPr lang="en-US" sz="4000" b="1" dirty="0"/>
          </a:p>
          <a:p>
            <a:pPr algn="ctr"/>
            <a:r>
              <a:rPr lang="en-US" sz="4000" b="1" dirty="0"/>
              <a:t> MILLION*</a:t>
            </a:r>
          </a:p>
          <a:p>
            <a:pPr algn="ctr"/>
            <a:r>
              <a:rPr lang="en-US" sz="4000" b="1" dirty="0"/>
              <a:t>Additional $24.5M from ARP</a:t>
            </a:r>
          </a:p>
          <a:p>
            <a:pPr algn="ctr"/>
            <a:endParaRPr lang="en-US" sz="4000" b="1" dirty="0"/>
          </a:p>
          <a:p>
            <a:pPr algn="r"/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838700" y="5254825"/>
            <a:ext cx="419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*Subject to continuing review by Federal Transit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6374605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1422400" y="660400"/>
            <a:ext cx="9245600" cy="7802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2" r="5322"/>
          <a:stretch>
            <a:fillRect/>
          </a:stretch>
        </p:blipFill>
        <p:spPr>
          <a:xfrm>
            <a:off x="5216598" y="5489017"/>
            <a:ext cx="1758803" cy="9725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090" y="1368983"/>
            <a:ext cx="2667423" cy="8473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40399" y="3129349"/>
            <a:ext cx="1758803" cy="1838749"/>
            <a:chOff x="990600" y="2800350"/>
            <a:chExt cx="1676400" cy="1752600"/>
          </a:xfrm>
        </p:grpSpPr>
        <p:sp>
          <p:nvSpPr>
            <p:cNvPr id="8" name="Rectangle 7"/>
            <p:cNvSpPr/>
            <p:nvPr/>
          </p:nvSpPr>
          <p:spPr>
            <a:xfrm>
              <a:off x="990600" y="2800350"/>
              <a:ext cx="1676400" cy="1752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418" name="Picture 2" descr="Image result for fta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000" y="2952750"/>
              <a:ext cx="1371600" cy="1456944"/>
            </a:xfrm>
            <a:prstGeom prst="rect">
              <a:avLst/>
            </a:prstGeom>
            <a:noFill/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77007" t="33216" b="43103"/>
          <a:stretch/>
        </p:blipFill>
        <p:spPr>
          <a:xfrm>
            <a:off x="2006412" y="2974798"/>
            <a:ext cx="1955988" cy="13424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79750" t="69477" r="-2674" b="3306"/>
          <a:stretch/>
        </p:blipFill>
        <p:spPr>
          <a:xfrm>
            <a:off x="8077201" y="2974798"/>
            <a:ext cx="1814954" cy="143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7177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0C9587-EEE1-4F30-828A-2025CDC18F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000" dirty="0"/>
              <a:t>In excess of $2B in private investment from the projects</a:t>
            </a:r>
          </a:p>
          <a:p>
            <a:r>
              <a:rPr lang="en-US" sz="2000" dirty="0"/>
              <a:t>Creation of more than 7,000 new jobs</a:t>
            </a:r>
          </a:p>
          <a:p>
            <a:r>
              <a:rPr lang="en-US" sz="2000" dirty="0">
                <a:highlight>
                  <a:srgbClr val="FFFF00"/>
                </a:highlight>
              </a:rPr>
              <a:t>Generation of a ROI on the State of Indiana investment of at least $2 for every $1 invested</a:t>
            </a:r>
            <a:r>
              <a:rPr lang="en-US" sz="2000" dirty="0"/>
              <a:t>.</a:t>
            </a:r>
          </a:p>
          <a:p>
            <a:r>
              <a:rPr lang="en-US" sz="2000" dirty="0"/>
              <a:t>SSL average income is nearly $90K/year</a:t>
            </a:r>
          </a:p>
          <a:p>
            <a:r>
              <a:rPr lang="en-US" sz="2000" dirty="0"/>
              <a:t>Jobs in Chicago pay a 40% premium, on average than jobs in NWI</a:t>
            </a:r>
          </a:p>
          <a:p>
            <a:r>
              <a:rPr lang="en-US" sz="2000" dirty="0"/>
              <a:t>Ridership Double-More riders to Chicago, more local investment</a:t>
            </a:r>
          </a:p>
          <a:p>
            <a:r>
              <a:rPr lang="en-US" sz="2000" dirty="0"/>
              <a:t>Transit Oriented Development</a:t>
            </a:r>
          </a:p>
          <a:p>
            <a:r>
              <a:rPr lang="en-US" sz="2000" dirty="0"/>
              <a:t>Transit Development Districts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255DC8-82B5-4583-88A0-B3A6A1448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These Projects</a:t>
            </a:r>
          </a:p>
        </p:txBody>
      </p:sp>
    </p:spTree>
    <p:extLst>
      <p:ext uri="{BB962C8B-B14F-4D97-AF65-F5344CB8AC3E}">
        <p14:creationId xmlns:p14="http://schemas.microsoft.com/office/powerpoint/2010/main" val="392418538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5350" y="1219202"/>
            <a:ext cx="7080250" cy="527049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RIDERSHIP</a:t>
            </a:r>
            <a:br>
              <a:rPr lang="en-US" dirty="0"/>
            </a:br>
            <a:endParaRPr lang="en-US" strike="sngStrike" dirty="0"/>
          </a:p>
        </p:txBody>
      </p:sp>
      <p:sp>
        <p:nvSpPr>
          <p:cNvPr id="6" name="Rectangle 5"/>
          <p:cNvSpPr/>
          <p:nvPr/>
        </p:nvSpPr>
        <p:spPr>
          <a:xfrm>
            <a:off x="3048000" y="2667000"/>
            <a:ext cx="7620000" cy="3333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15055" y="1524002"/>
            <a:ext cx="6789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With Double Track NWI, ridership increases from 12,000 daily </a:t>
            </a:r>
            <a:r>
              <a:rPr lang="en-US" b="1" dirty="0" err="1"/>
              <a:t>boardings</a:t>
            </a:r>
            <a:r>
              <a:rPr lang="en-US" b="1" dirty="0"/>
              <a:t> to over 27,600 on the system with the addition of the  West Lake Corridor (20,500 on the South Shore Line) by 2040 as compared to no investment</a:t>
            </a:r>
          </a:p>
        </p:txBody>
      </p:sp>
      <p:sp>
        <p:nvSpPr>
          <p:cNvPr id="9" name="TextBox 8"/>
          <p:cNvSpPr txBox="1"/>
          <p:nvPr/>
        </p:nvSpPr>
        <p:spPr>
          <a:xfrm rot="2722838">
            <a:off x="6014323" y="4741972"/>
            <a:ext cx="461665" cy="838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/>
              <a:t>Today</a:t>
            </a:r>
          </a:p>
        </p:txBody>
      </p:sp>
      <p:sp>
        <p:nvSpPr>
          <p:cNvPr id="10" name="TextBox 9"/>
          <p:cNvSpPr txBox="1"/>
          <p:nvPr/>
        </p:nvSpPr>
        <p:spPr>
          <a:xfrm rot="2722838">
            <a:off x="6294292" y="4775874"/>
            <a:ext cx="738664" cy="106693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/>
              <a:t>No Project</a:t>
            </a:r>
          </a:p>
        </p:txBody>
      </p:sp>
      <p:sp>
        <p:nvSpPr>
          <p:cNvPr id="11" name="TextBox 10"/>
          <p:cNvSpPr txBox="1"/>
          <p:nvPr/>
        </p:nvSpPr>
        <p:spPr>
          <a:xfrm rot="2722838">
            <a:off x="6887606" y="4777153"/>
            <a:ext cx="738664" cy="12444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/>
              <a:t>With Project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67497" y="2724330"/>
            <a:ext cx="3657007" cy="2346976"/>
            <a:chOff x="3124200" y="1904744"/>
            <a:chExt cx="3657007" cy="2346976"/>
          </a:xfrm>
        </p:grpSpPr>
        <p:graphicFrame>
          <p:nvGraphicFramePr>
            <p:cNvPr id="12" name="Chart 11"/>
            <p:cNvGraphicFramePr/>
            <p:nvPr/>
          </p:nvGraphicFramePr>
          <p:xfrm>
            <a:off x="3124200" y="1904744"/>
            <a:ext cx="3657007" cy="23469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4467225" y="3248025"/>
              <a:ext cx="461665" cy="8382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b="1" dirty="0"/>
                <a:t>Today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67300" y="3057525"/>
              <a:ext cx="738664" cy="106693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b="1" dirty="0"/>
                <a:t>No Project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48325" y="2867025"/>
              <a:ext cx="738664" cy="12444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b="1" dirty="0"/>
                <a:t>With Project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915400" y="5562602"/>
            <a:ext cx="16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2"/>
                </a:solidFill>
              </a:rPr>
              <a:t>Source:  RSG, January 2016 </a:t>
            </a:r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9890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6395</TotalTime>
  <Words>408</Words>
  <Application>Microsoft Office PowerPoint</Application>
  <PresentationFormat>Widescreen</PresentationFormat>
  <Paragraphs>76</Paragraphs>
  <Slides>34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PARDON OUR DUST</vt:lpstr>
      <vt:lpstr>PowerPoint Presentation</vt:lpstr>
      <vt:lpstr>South Shore Line System</vt:lpstr>
      <vt:lpstr>PowerPoint Presentation</vt:lpstr>
      <vt:lpstr>PowerPoint Presentation</vt:lpstr>
      <vt:lpstr>PowerPoint Presentation</vt:lpstr>
      <vt:lpstr>PowerPoint Presentation</vt:lpstr>
      <vt:lpstr>Why Do These Projects</vt:lpstr>
      <vt:lpstr>INCREASED RIDERSHIP </vt:lpstr>
      <vt:lpstr>PowerPoint Presentation</vt:lpstr>
      <vt:lpstr>PowerPoint Presentation</vt:lpstr>
      <vt:lpstr>SINGLE TRACK CHALLENGES</vt:lpstr>
      <vt:lpstr>PowerPoint Presentation</vt:lpstr>
      <vt:lpstr>PowerPoint Presentation</vt:lpstr>
      <vt:lpstr>Miller Station (60% Design)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PARDON OUR DUST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Double Track info: add logo and rendering along with $2.55 billion in capital investment including $2.3 billion in private investment with TOD for nine stations. West Lake:  add logo and rendering along with: Faster, less expensive, and more reliable access to higher-paying jobs in Chicago and surrounding areas Live/work/play lifestyle development around station areas</dc:title>
  <dc:creator>Michelle Andres</dc:creator>
  <cp:lastModifiedBy>Michael Noland</cp:lastModifiedBy>
  <cp:revision>45</cp:revision>
  <dcterms:created xsi:type="dcterms:W3CDTF">2021-02-04T20:35:53Z</dcterms:created>
  <dcterms:modified xsi:type="dcterms:W3CDTF">2021-11-03T20:31:56Z</dcterms:modified>
</cp:coreProperties>
</file>