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Lato" panose="020B0604020202020204" charset="0"/>
      <p:regular r:id="rId22"/>
      <p:bold r:id="rId23"/>
      <p:italic r:id="rId24"/>
      <p:boldItalic r:id="rId25"/>
    </p:embeddedFont>
    <p:embeddedFont>
      <p:font typeface="Montserrat"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3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208657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a8cba4f17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a8cba4f17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22e14e90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22e14e90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fd8ce1e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9fd8ce1e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2333fcb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2333fcb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According to the CDC these simple things can be done to help with prevention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a8b1d4cc4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a8b1d4cc4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295742d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295742d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ac382da28e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ac382da28e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9fd8ce1e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9fd8ce1e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a8b1d4cc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a8b1d4cc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ac382da2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ac382da2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121c788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121c788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“The objectives of training  are to provide program awareness training. It is to provide knowledge training, and awareness by training workers on hazard identifications and controls”(OSHA.gov).</a:t>
            </a:r>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8c30e2e9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8c30e2e9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“Provide program awareness training to all managers, supervisor and employees on the programs plans and procedures. Giving this knowledge helps to ensures that everyone will be able to participate in developing, implementing, and improving the program”(OSHA.gov).</a:t>
            </a:r>
            <a:endParaRPr/>
          </a:p>
          <a:p>
            <a:pPr marL="0" lvl="0" indent="0" algn="l" rtl="0">
              <a:spcBef>
                <a:spcPts val="12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8c30e2e9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8c30e2e9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“Reinforce employers, managers, and supervisors' knowledge of their responsibilities under the Occupational Safety and Health Act and the workers' rights guaranteed by the Act. Train employers, managers, and supervisors on procedures for responding to workers' reports of injuries, illnesses, and incidents, including ways to avoid discouraging reporting by employees”(OSHA.gov).</a:t>
            </a:r>
            <a:endParaRPr/>
          </a:p>
          <a:p>
            <a:pPr marL="0" lvl="0" indent="0" algn="l" rtl="0">
              <a:lnSpc>
                <a:spcPct val="115000"/>
              </a:lnSpc>
              <a:spcBef>
                <a:spcPts val="1200"/>
              </a:spcBef>
              <a:spcAft>
                <a:spcPts val="0"/>
              </a:spcAft>
              <a:buClr>
                <a:schemeClr val="dk1"/>
              </a:buClr>
              <a:buSzPts val="1100"/>
              <a:buFont typeface="Arial"/>
              <a:buNone/>
            </a:pPr>
            <a:r>
              <a:rPr lang="en"/>
              <a:t>“Instruct employers, managers, and supervisors on fundamental concepts and techniques for recognizing hazards and methods of controlling them, including the hierarchy of controls”(OSHA.gov).</a:t>
            </a:r>
            <a:endParaRPr/>
          </a:p>
          <a:p>
            <a:pPr marL="0" lvl="0" indent="0" algn="l" rtl="0">
              <a:lnSpc>
                <a:spcPct val="115000"/>
              </a:lnSpc>
              <a:spcBef>
                <a:spcPts val="1200"/>
              </a:spcBef>
              <a:spcAft>
                <a:spcPts val="0"/>
              </a:spcAft>
              <a:buClr>
                <a:schemeClr val="dk1"/>
              </a:buClr>
              <a:buSzPts val="1100"/>
              <a:buFont typeface="Arial"/>
              <a:buNone/>
            </a:pPr>
            <a:r>
              <a:rPr lang="en"/>
              <a:t>“Instruct employers, managers, and supervisors on incident investigation techniques, including root cause analysis”(OSHA.gov).</a:t>
            </a:r>
            <a:endParaRPr/>
          </a:p>
          <a:p>
            <a:pPr marL="0" lvl="0" indent="0" algn="l" rtl="0">
              <a:lnSpc>
                <a:spcPct val="115000"/>
              </a:lnSpc>
              <a:spcBef>
                <a:spcPts val="1200"/>
              </a:spcBef>
              <a:spcAft>
                <a:spcPts val="0"/>
              </a:spcAft>
              <a:buClr>
                <a:schemeClr val="dk1"/>
              </a:buClr>
              <a:buSzPts val="1100"/>
              <a:buFont typeface="Arial"/>
              <a:buNone/>
            </a:pPr>
            <a:r>
              <a:rPr lang="en"/>
              <a:t> </a:t>
            </a:r>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8c30e2e9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8c30e2e9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9c028d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9c028d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295742d2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295742d2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8cba4f17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a8cba4f17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Figure 1 demonstrates how equipment and private material were left out in the open causing tripping hazards that could lead to objects falling or even an employee falling.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a8cba4f17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a8cba4f17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Figure 2 demonstrates a wheel barrel being lowered by thin wire attached to the wheel barrel handle. the wire could easily snap or the handle on the wheel barrel could break off.</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www.youtube.com/watch?v=Jo6Wuy_eyI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hyperlink" Target="http://www.youtube.com/watch?v=K6Efx0Q0M9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Dropped Objects</a:t>
            </a:r>
            <a:endParaRPr b="1"/>
          </a:p>
          <a:p>
            <a:pPr marL="0" lvl="0" indent="0" algn="l" rtl="0">
              <a:spcBef>
                <a:spcPts val="0"/>
              </a:spcBef>
              <a:spcAft>
                <a:spcPts val="0"/>
              </a:spcAft>
              <a:buNone/>
            </a:pPr>
            <a:r>
              <a:rPr lang="en" sz="1300"/>
              <a:t>A presentation to help you understand the hazards of dropped objects and how to approach the situation</a:t>
            </a:r>
            <a:endParaRPr sz="1300"/>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By: Andrew Smith, Nina Cotton, Patrick Espinosa, Kyle Horlacher, Dara Hutchison, Nelson Novales, Miguel Rodriguez, Nenad Vasiljevic</a:t>
            </a: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Common Hazards </a:t>
            </a:r>
            <a:endParaRPr sz="25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9" name="Google Shape;199;p22"/>
          <p:cNvSpPr txBox="1">
            <a:spLocks noGrp="1"/>
          </p:cNvSpPr>
          <p:nvPr>
            <p:ph type="body" idx="1"/>
          </p:nvPr>
        </p:nvSpPr>
        <p:spPr>
          <a:xfrm>
            <a:off x="578000" y="1580650"/>
            <a:ext cx="5454300" cy="29112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200"/>
              <a:t>3) Non-secure platform </a:t>
            </a:r>
            <a:endParaRPr sz="1200"/>
          </a:p>
          <a:p>
            <a:pPr marL="457200" lvl="0" indent="-304800" algn="l" rtl="0">
              <a:lnSpc>
                <a:spcPct val="200000"/>
              </a:lnSpc>
              <a:spcBef>
                <a:spcPts val="1600"/>
              </a:spcBef>
              <a:spcAft>
                <a:spcPts val="0"/>
              </a:spcAft>
              <a:buSzPts val="1200"/>
              <a:buChar char="●"/>
            </a:pPr>
            <a:r>
              <a:rPr lang="en" sz="1200"/>
              <a:t>Loss of balance increases the chances of dropping equipment and other objects.</a:t>
            </a:r>
            <a:endParaRPr sz="1200"/>
          </a:p>
          <a:p>
            <a:pPr marL="457200" lvl="0" indent="-304800" algn="l" rtl="0">
              <a:lnSpc>
                <a:spcPct val="200000"/>
              </a:lnSpc>
              <a:spcBef>
                <a:spcPts val="0"/>
              </a:spcBef>
              <a:spcAft>
                <a:spcPts val="0"/>
              </a:spcAft>
              <a:buSzPts val="1200"/>
              <a:buChar char="●"/>
            </a:pPr>
            <a:r>
              <a:rPr lang="en" sz="1200"/>
              <a:t>Equipment could easily slide off an unbalance area.</a:t>
            </a:r>
            <a:endParaRPr sz="1200"/>
          </a:p>
          <a:p>
            <a:pPr marL="457200" lvl="0" indent="-304800" algn="l" rtl="0">
              <a:lnSpc>
                <a:spcPct val="200000"/>
              </a:lnSpc>
              <a:spcBef>
                <a:spcPts val="0"/>
              </a:spcBef>
              <a:spcAft>
                <a:spcPts val="0"/>
              </a:spcAft>
              <a:buSzPts val="1200"/>
              <a:buChar char="●"/>
            </a:pPr>
            <a:r>
              <a:rPr lang="en" sz="1200"/>
              <a:t>An unstable area increases the chances of a worker falling.</a:t>
            </a:r>
            <a:endParaRPr sz="1200"/>
          </a:p>
          <a:p>
            <a:pPr marL="457200" lvl="0" indent="-304800" algn="l" rtl="0">
              <a:lnSpc>
                <a:spcPct val="200000"/>
              </a:lnSpc>
              <a:spcBef>
                <a:spcPts val="0"/>
              </a:spcBef>
              <a:spcAft>
                <a:spcPts val="0"/>
              </a:spcAft>
              <a:buSzPts val="1200"/>
              <a:buChar char="●"/>
            </a:pPr>
            <a:r>
              <a:rPr lang="en" sz="1200"/>
              <a:t>An uneven or tilted structure will lead to an increase in the risk of creating falling debris.</a:t>
            </a:r>
            <a:endParaRPr sz="1200"/>
          </a:p>
          <a:p>
            <a:pPr marL="0" lvl="0" indent="0" algn="l" rtl="0">
              <a:spcBef>
                <a:spcPts val="1600"/>
              </a:spcBef>
              <a:spcAft>
                <a:spcPts val="1600"/>
              </a:spcAft>
              <a:buNone/>
            </a:pPr>
            <a:endParaRPr/>
          </a:p>
        </p:txBody>
      </p:sp>
      <p:pic>
        <p:nvPicPr>
          <p:cNvPr id="200" name="Google Shape;200;p22"/>
          <p:cNvPicPr preferRelativeResize="0"/>
          <p:nvPr/>
        </p:nvPicPr>
        <p:blipFill>
          <a:blip r:embed="rId3">
            <a:alphaModFix/>
          </a:blip>
          <a:stretch>
            <a:fillRect/>
          </a:stretch>
        </p:blipFill>
        <p:spPr>
          <a:xfrm>
            <a:off x="6904225" y="393748"/>
            <a:ext cx="1891250" cy="1885425"/>
          </a:xfrm>
          <a:prstGeom prst="rect">
            <a:avLst/>
          </a:prstGeom>
          <a:noFill/>
          <a:ln>
            <a:noFill/>
          </a:ln>
        </p:spPr>
      </p:pic>
      <p:pic>
        <p:nvPicPr>
          <p:cNvPr id="201" name="Google Shape;201;p22"/>
          <p:cNvPicPr preferRelativeResize="0"/>
          <p:nvPr/>
        </p:nvPicPr>
        <p:blipFill>
          <a:blip r:embed="rId4">
            <a:alphaModFix/>
          </a:blip>
          <a:stretch>
            <a:fillRect/>
          </a:stretch>
        </p:blipFill>
        <p:spPr>
          <a:xfrm>
            <a:off x="6768188" y="3015675"/>
            <a:ext cx="2163325" cy="1438550"/>
          </a:xfrm>
          <a:prstGeom prst="rect">
            <a:avLst/>
          </a:prstGeom>
          <a:noFill/>
          <a:ln>
            <a:noFill/>
          </a:ln>
        </p:spPr>
      </p:pic>
      <p:sp>
        <p:nvSpPr>
          <p:cNvPr id="202" name="Google Shape;202;p22"/>
          <p:cNvSpPr txBox="1"/>
          <p:nvPr/>
        </p:nvSpPr>
        <p:spPr>
          <a:xfrm>
            <a:off x="6904225" y="2218325"/>
            <a:ext cx="2027400" cy="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FFFFFF"/>
                </a:solidFill>
                <a:latin typeface="Lato"/>
                <a:ea typeface="Lato"/>
                <a:cs typeface="Lato"/>
                <a:sym typeface="Lato"/>
              </a:rPr>
              <a:t>Figure 6: </a:t>
            </a:r>
            <a:r>
              <a:rPr lang="en" sz="800">
                <a:solidFill>
                  <a:srgbClr val="FFFFFF"/>
                </a:solidFill>
                <a:latin typeface="Lato"/>
                <a:ea typeface="Lato"/>
                <a:cs typeface="Lato"/>
                <a:sym typeface="Lato"/>
              </a:rPr>
              <a:t>unstable work area example</a:t>
            </a:r>
            <a:endParaRPr sz="800">
              <a:solidFill>
                <a:srgbClr val="FFFFFF"/>
              </a:solidFill>
              <a:latin typeface="Lato"/>
              <a:ea typeface="Lato"/>
              <a:cs typeface="Lato"/>
              <a:sym typeface="Lato"/>
            </a:endParaRPr>
          </a:p>
        </p:txBody>
      </p:sp>
      <p:sp>
        <p:nvSpPr>
          <p:cNvPr id="203" name="Google Shape;203;p22"/>
          <p:cNvSpPr txBox="1"/>
          <p:nvPr/>
        </p:nvSpPr>
        <p:spPr>
          <a:xfrm>
            <a:off x="6768200" y="4396825"/>
            <a:ext cx="2301600" cy="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FFFFFF"/>
                </a:solidFill>
                <a:latin typeface="Lato"/>
                <a:ea typeface="Lato"/>
                <a:cs typeface="Lato"/>
                <a:sym typeface="Lato"/>
              </a:rPr>
              <a:t>Figure 7: </a:t>
            </a:r>
            <a:r>
              <a:rPr lang="en" sz="800">
                <a:solidFill>
                  <a:srgbClr val="FFFFFF"/>
                </a:solidFill>
                <a:latin typeface="Lato"/>
                <a:ea typeface="Lato"/>
                <a:cs typeface="Lato"/>
                <a:sym typeface="Lato"/>
              </a:rPr>
              <a:t>additional unstable work area example</a:t>
            </a:r>
            <a:endParaRPr sz="800">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Common Hazards</a:t>
            </a:r>
            <a:endParaRPr sz="2500"/>
          </a:p>
          <a:p>
            <a:pPr marL="0" lvl="0" indent="0" algn="l" rtl="0">
              <a:spcBef>
                <a:spcPts val="0"/>
              </a:spcBef>
              <a:spcAft>
                <a:spcPts val="0"/>
              </a:spcAft>
              <a:buNone/>
            </a:pPr>
            <a:endParaRPr/>
          </a:p>
        </p:txBody>
      </p:sp>
      <p:sp>
        <p:nvSpPr>
          <p:cNvPr id="209" name="Google Shape;209;p23"/>
          <p:cNvSpPr txBox="1">
            <a:spLocks noGrp="1"/>
          </p:cNvSpPr>
          <p:nvPr>
            <p:ph type="body" idx="1"/>
          </p:nvPr>
        </p:nvSpPr>
        <p:spPr>
          <a:xfrm>
            <a:off x="620600" y="1589125"/>
            <a:ext cx="4849500" cy="3233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200"/>
              <a:t>4) Tool Deflection</a:t>
            </a:r>
            <a:endParaRPr sz="1200"/>
          </a:p>
          <a:p>
            <a:pPr marL="457200" lvl="0" indent="-304800" algn="l" rtl="0">
              <a:lnSpc>
                <a:spcPct val="200000"/>
              </a:lnSpc>
              <a:spcBef>
                <a:spcPts val="1600"/>
              </a:spcBef>
              <a:spcAft>
                <a:spcPts val="0"/>
              </a:spcAft>
              <a:buSzPts val="1200"/>
              <a:buChar char="●"/>
            </a:pPr>
            <a:r>
              <a:rPr lang="en" sz="1200"/>
              <a:t>Can lead dropped equipment to be damaged or become broken.</a:t>
            </a:r>
            <a:endParaRPr sz="1200"/>
          </a:p>
          <a:p>
            <a:pPr marL="457200" lvl="0" indent="-304800" algn="l" rtl="0">
              <a:lnSpc>
                <a:spcPct val="200000"/>
              </a:lnSpc>
              <a:spcBef>
                <a:spcPts val="0"/>
              </a:spcBef>
              <a:spcAft>
                <a:spcPts val="0"/>
              </a:spcAft>
              <a:buSzPts val="1200"/>
              <a:buChar char="●"/>
            </a:pPr>
            <a:r>
              <a:rPr lang="en" sz="1200"/>
              <a:t>Can lead to the equipment to be lost.</a:t>
            </a:r>
            <a:endParaRPr sz="1200"/>
          </a:p>
          <a:p>
            <a:pPr marL="457200" lvl="0" indent="-304800" algn="l" rtl="0">
              <a:lnSpc>
                <a:spcPct val="200000"/>
              </a:lnSpc>
              <a:spcBef>
                <a:spcPts val="0"/>
              </a:spcBef>
              <a:spcAft>
                <a:spcPts val="0"/>
              </a:spcAft>
              <a:buSzPts val="1200"/>
              <a:buChar char="●"/>
            </a:pPr>
            <a:r>
              <a:rPr lang="en" sz="1200"/>
              <a:t>Could lead to serious injury of an employee.</a:t>
            </a:r>
            <a:endParaRPr sz="1200"/>
          </a:p>
          <a:p>
            <a:pPr marL="457200" lvl="0" indent="-304800" algn="l" rtl="0">
              <a:lnSpc>
                <a:spcPct val="200000"/>
              </a:lnSpc>
              <a:spcBef>
                <a:spcPts val="0"/>
              </a:spcBef>
              <a:spcAft>
                <a:spcPts val="0"/>
              </a:spcAft>
              <a:buSzPts val="1200"/>
              <a:buChar char="●"/>
            </a:pPr>
            <a:r>
              <a:rPr lang="en" sz="1200"/>
              <a:t>Could lead to the death of an employee.</a:t>
            </a:r>
            <a:endParaRPr sz="1200"/>
          </a:p>
          <a:p>
            <a:pPr marL="457200" lvl="0" indent="-304800" algn="l" rtl="0">
              <a:lnSpc>
                <a:spcPct val="200000"/>
              </a:lnSpc>
              <a:spcBef>
                <a:spcPts val="0"/>
              </a:spcBef>
              <a:spcAft>
                <a:spcPts val="0"/>
              </a:spcAft>
              <a:buSzPts val="1200"/>
              <a:buChar char="●"/>
            </a:pPr>
            <a:r>
              <a:rPr lang="en" sz="1200"/>
              <a:t>Figure 8 demonstrates how far a 8.3 lb wrench can be deflected after hitting a bar 20 ft.</a:t>
            </a:r>
            <a:endParaRPr sz="1200"/>
          </a:p>
          <a:p>
            <a:pPr marL="457200" lvl="0" indent="0" algn="l" rtl="0">
              <a:spcBef>
                <a:spcPts val="0"/>
              </a:spcBef>
              <a:spcAft>
                <a:spcPts val="1600"/>
              </a:spcAft>
              <a:buNone/>
            </a:pPr>
            <a:endParaRPr/>
          </a:p>
        </p:txBody>
      </p:sp>
      <p:pic>
        <p:nvPicPr>
          <p:cNvPr id="210" name="Google Shape;210;p23"/>
          <p:cNvPicPr preferRelativeResize="0"/>
          <p:nvPr/>
        </p:nvPicPr>
        <p:blipFill>
          <a:blip r:embed="rId3">
            <a:alphaModFix/>
          </a:blip>
          <a:stretch>
            <a:fillRect/>
          </a:stretch>
        </p:blipFill>
        <p:spPr>
          <a:xfrm>
            <a:off x="5470200" y="2350575"/>
            <a:ext cx="3673875" cy="1653000"/>
          </a:xfrm>
          <a:prstGeom prst="rect">
            <a:avLst/>
          </a:prstGeom>
          <a:noFill/>
          <a:ln>
            <a:noFill/>
          </a:ln>
        </p:spPr>
      </p:pic>
      <p:sp>
        <p:nvSpPr>
          <p:cNvPr id="211" name="Google Shape;211;p23"/>
          <p:cNvSpPr txBox="1"/>
          <p:nvPr/>
        </p:nvSpPr>
        <p:spPr>
          <a:xfrm>
            <a:off x="5477775" y="3928700"/>
            <a:ext cx="3666300" cy="4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EFEFEF"/>
                </a:solidFill>
                <a:latin typeface="Lato"/>
                <a:ea typeface="Lato"/>
                <a:cs typeface="Lato"/>
                <a:sym typeface="Lato"/>
              </a:rPr>
              <a:t>Figure 8: </a:t>
            </a:r>
            <a:r>
              <a:rPr lang="en" sz="800">
                <a:solidFill>
                  <a:srgbClr val="EFEFEF"/>
                </a:solidFill>
                <a:latin typeface="Lato"/>
                <a:ea typeface="Lato"/>
                <a:cs typeface="Lato"/>
                <a:sym typeface="Lato"/>
              </a:rPr>
              <a:t>wrench deflection at 20 ft impact</a:t>
            </a:r>
            <a:endParaRPr sz="800">
              <a:solidFill>
                <a:srgbClr val="EFEFEF"/>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Prevention</a:t>
            </a:r>
            <a:endParaRPr sz="2500"/>
          </a:p>
          <a:p>
            <a:pPr marL="0" lvl="0" indent="0" algn="l" rtl="0">
              <a:spcBef>
                <a:spcPts val="0"/>
              </a:spcBef>
              <a:spcAft>
                <a:spcPts val="0"/>
              </a:spcAft>
              <a:buNone/>
            </a:pPr>
            <a:endParaRPr/>
          </a:p>
        </p:txBody>
      </p:sp>
      <p:sp>
        <p:nvSpPr>
          <p:cNvPr id="217" name="Google Shape;217;p24"/>
          <p:cNvSpPr txBox="1">
            <a:spLocks noGrp="1"/>
          </p:cNvSpPr>
          <p:nvPr>
            <p:ph type="body" idx="1"/>
          </p:nvPr>
        </p:nvSpPr>
        <p:spPr>
          <a:xfrm>
            <a:off x="1297500" y="868825"/>
            <a:ext cx="5841600" cy="386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                                                                                                                                                                                          </a:t>
            </a:r>
            <a:endParaRPr sz="1200"/>
          </a:p>
          <a:p>
            <a:pPr marL="457200" lvl="0" indent="-304800" algn="l" rtl="0">
              <a:lnSpc>
                <a:spcPct val="200000"/>
              </a:lnSpc>
              <a:spcBef>
                <a:spcPts val="1600"/>
              </a:spcBef>
              <a:spcAft>
                <a:spcPts val="0"/>
              </a:spcAft>
              <a:buSzPts val="1200"/>
              <a:buChar char="●"/>
            </a:pPr>
            <a:r>
              <a:rPr lang="en" sz="1200"/>
              <a:t>Ensure a clean and stable work environment.</a:t>
            </a:r>
            <a:endParaRPr sz="1200"/>
          </a:p>
          <a:p>
            <a:pPr marL="457200" lvl="0" indent="-304800" algn="l" rtl="0">
              <a:lnSpc>
                <a:spcPct val="200000"/>
              </a:lnSpc>
              <a:spcBef>
                <a:spcPts val="0"/>
              </a:spcBef>
              <a:spcAft>
                <a:spcPts val="0"/>
              </a:spcAft>
              <a:buSzPts val="1200"/>
              <a:buChar char="●"/>
            </a:pPr>
            <a:r>
              <a:rPr lang="en" sz="1200"/>
              <a:t>Use properly tested equipment with the required strength to lift the properly designated weight.</a:t>
            </a:r>
            <a:endParaRPr sz="1200"/>
          </a:p>
          <a:p>
            <a:pPr marL="457200" lvl="0" indent="-304800" algn="l" rtl="0">
              <a:lnSpc>
                <a:spcPct val="200000"/>
              </a:lnSpc>
              <a:spcBef>
                <a:spcPts val="0"/>
              </a:spcBef>
              <a:spcAft>
                <a:spcPts val="0"/>
              </a:spcAft>
              <a:buSzPts val="1200"/>
              <a:buChar char="●"/>
            </a:pPr>
            <a:r>
              <a:rPr lang="en" sz="1200"/>
              <a:t>Always wear a helmet.</a:t>
            </a:r>
            <a:endParaRPr sz="1200"/>
          </a:p>
          <a:p>
            <a:pPr marL="457200" lvl="0" indent="-304800" algn="l" rtl="0">
              <a:lnSpc>
                <a:spcPct val="200000"/>
              </a:lnSpc>
              <a:spcBef>
                <a:spcPts val="0"/>
              </a:spcBef>
              <a:spcAft>
                <a:spcPts val="0"/>
              </a:spcAft>
              <a:buSzPts val="1200"/>
              <a:buChar char="●"/>
            </a:pPr>
            <a:r>
              <a:rPr lang="en" sz="1200"/>
              <a:t>Restrictions to civilians from entering the area.</a:t>
            </a:r>
            <a:endParaRPr sz="1200"/>
          </a:p>
          <a:p>
            <a:pPr marL="457200" lvl="0" indent="-304800" algn="l" rtl="0">
              <a:lnSpc>
                <a:spcPct val="200000"/>
              </a:lnSpc>
              <a:spcBef>
                <a:spcPts val="0"/>
              </a:spcBef>
              <a:spcAft>
                <a:spcPts val="0"/>
              </a:spcAft>
              <a:buSzPts val="1200"/>
              <a:buChar char="●"/>
            </a:pPr>
            <a:r>
              <a:rPr lang="en" sz="1200"/>
              <a:t>Tool tethers are a great tool to prevent objects such as hand-held tools from falling ( as a general rule all tools 5 pounds or above should be tethered).</a:t>
            </a:r>
            <a:endParaRPr sz="1200"/>
          </a:p>
          <a:p>
            <a:pPr marL="457200" lvl="0" indent="-304800" algn="l" rtl="0">
              <a:lnSpc>
                <a:spcPct val="200000"/>
              </a:lnSpc>
              <a:spcBef>
                <a:spcPts val="0"/>
              </a:spcBef>
              <a:spcAft>
                <a:spcPts val="0"/>
              </a:spcAft>
              <a:buSzPts val="1200"/>
              <a:buChar char="●"/>
            </a:pPr>
            <a:r>
              <a:rPr lang="en" sz="1200"/>
              <a:t>Harnesses to prevent workers from falling.</a:t>
            </a:r>
            <a:endParaRPr sz="1200"/>
          </a:p>
          <a:p>
            <a:pPr marL="457200" lvl="0" indent="-304800" algn="l" rtl="0">
              <a:lnSpc>
                <a:spcPct val="200000"/>
              </a:lnSpc>
              <a:spcBef>
                <a:spcPts val="1600"/>
              </a:spcBef>
              <a:spcAft>
                <a:spcPts val="0"/>
              </a:spcAft>
              <a:buSzPts val="1200"/>
              <a:buChar char="●"/>
            </a:pPr>
            <a:r>
              <a:rPr lang="en" sz="1200"/>
              <a:t>“Toe board” to prevent objects from slipping through railings.</a:t>
            </a:r>
            <a:endParaRPr sz="1200"/>
          </a:p>
          <a:p>
            <a:pPr marL="457200" lvl="0" indent="0" algn="l" rtl="0">
              <a:lnSpc>
                <a:spcPct val="200000"/>
              </a:lnSpc>
              <a:spcBef>
                <a:spcPts val="1600"/>
              </a:spcBef>
              <a:spcAft>
                <a:spcPts val="0"/>
              </a:spcAft>
              <a:buNone/>
            </a:pPr>
            <a:endParaRPr sz="1200"/>
          </a:p>
          <a:p>
            <a:pPr marL="45720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18" name="Google Shape;218;p24"/>
          <p:cNvPicPr preferRelativeResize="0"/>
          <p:nvPr/>
        </p:nvPicPr>
        <p:blipFill>
          <a:blip r:embed="rId3">
            <a:alphaModFix/>
          </a:blip>
          <a:stretch>
            <a:fillRect/>
          </a:stretch>
        </p:blipFill>
        <p:spPr>
          <a:xfrm>
            <a:off x="7439200" y="2685975"/>
            <a:ext cx="1714300" cy="1990075"/>
          </a:xfrm>
          <a:prstGeom prst="rect">
            <a:avLst/>
          </a:prstGeom>
          <a:noFill/>
          <a:ln>
            <a:noFill/>
          </a:ln>
        </p:spPr>
      </p:pic>
      <p:pic>
        <p:nvPicPr>
          <p:cNvPr id="219" name="Google Shape;219;p24"/>
          <p:cNvPicPr preferRelativeResize="0"/>
          <p:nvPr/>
        </p:nvPicPr>
        <p:blipFill>
          <a:blip r:embed="rId4">
            <a:alphaModFix/>
          </a:blip>
          <a:stretch>
            <a:fillRect/>
          </a:stretch>
        </p:blipFill>
        <p:spPr>
          <a:xfrm>
            <a:off x="7139142" y="0"/>
            <a:ext cx="2014359" cy="1519925"/>
          </a:xfrm>
          <a:prstGeom prst="rect">
            <a:avLst/>
          </a:prstGeom>
          <a:noFill/>
          <a:ln>
            <a:noFill/>
          </a:ln>
        </p:spPr>
      </p:pic>
      <p:sp>
        <p:nvSpPr>
          <p:cNvPr id="220" name="Google Shape;220;p24"/>
          <p:cNvSpPr txBox="1"/>
          <p:nvPr/>
        </p:nvSpPr>
        <p:spPr>
          <a:xfrm>
            <a:off x="7134350" y="1443825"/>
            <a:ext cx="20097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D9D9D9"/>
                </a:solidFill>
                <a:latin typeface="Lato"/>
                <a:ea typeface="Lato"/>
                <a:cs typeface="Lato"/>
                <a:sym typeface="Lato"/>
              </a:rPr>
              <a:t>Figure 9</a:t>
            </a:r>
            <a:r>
              <a:rPr lang="en" sz="800">
                <a:solidFill>
                  <a:srgbClr val="D9D9D9"/>
                </a:solidFill>
                <a:latin typeface="Lato"/>
                <a:ea typeface="Lato"/>
                <a:cs typeface="Lato"/>
                <a:sym typeface="Lato"/>
              </a:rPr>
              <a:t>: toeboard example</a:t>
            </a:r>
            <a:endParaRPr sz="800">
              <a:solidFill>
                <a:srgbClr val="D9D9D9"/>
              </a:solidFill>
              <a:latin typeface="Lato"/>
              <a:ea typeface="Lato"/>
              <a:cs typeface="Lato"/>
              <a:sym typeface="Lato"/>
            </a:endParaRPr>
          </a:p>
        </p:txBody>
      </p:sp>
      <p:sp>
        <p:nvSpPr>
          <p:cNvPr id="221" name="Google Shape;221;p24"/>
          <p:cNvSpPr txBox="1"/>
          <p:nvPr/>
        </p:nvSpPr>
        <p:spPr>
          <a:xfrm>
            <a:off x="7429575" y="4592975"/>
            <a:ext cx="1714200" cy="3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D9D9D9"/>
                </a:solidFill>
                <a:latin typeface="Lato"/>
                <a:ea typeface="Lato"/>
                <a:cs typeface="Lato"/>
                <a:sym typeface="Lato"/>
              </a:rPr>
              <a:t>Figure 10: </a:t>
            </a:r>
            <a:r>
              <a:rPr lang="en" sz="800">
                <a:solidFill>
                  <a:srgbClr val="D9D9D9"/>
                </a:solidFill>
                <a:latin typeface="Lato"/>
                <a:ea typeface="Lato"/>
                <a:cs typeface="Lato"/>
                <a:sym typeface="Lato"/>
              </a:rPr>
              <a:t>tool tether</a:t>
            </a:r>
            <a:endParaRPr sz="800">
              <a:solidFill>
                <a:srgbClr val="D9D9D9"/>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Prevention (continued)</a:t>
            </a:r>
            <a:endParaRPr sz="2500"/>
          </a:p>
        </p:txBody>
      </p:sp>
      <p:sp>
        <p:nvSpPr>
          <p:cNvPr id="227" name="Google Shape;227;p2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04800" algn="l" rtl="0">
              <a:lnSpc>
                <a:spcPct val="200000"/>
              </a:lnSpc>
              <a:spcBef>
                <a:spcPts val="0"/>
              </a:spcBef>
              <a:spcAft>
                <a:spcPts val="0"/>
              </a:spcAft>
              <a:buSzPts val="1200"/>
              <a:buChar char="●"/>
            </a:pPr>
            <a:r>
              <a:rPr lang="en" sz="1200"/>
              <a:t>Use pedestrian walkways and exercise caution when working near heavy equipment</a:t>
            </a:r>
            <a:endParaRPr sz="1200"/>
          </a:p>
          <a:p>
            <a:pPr marL="457200" lvl="0" indent="-304800" algn="l" rtl="0">
              <a:lnSpc>
                <a:spcPct val="200000"/>
              </a:lnSpc>
              <a:spcBef>
                <a:spcPts val="0"/>
              </a:spcBef>
              <a:spcAft>
                <a:spcPts val="0"/>
              </a:spcAft>
              <a:buSzPts val="1200"/>
              <a:buChar char="●"/>
            </a:pPr>
            <a:r>
              <a:rPr lang="en" sz="1200"/>
              <a:t>Never work under a load, especially during lifting.</a:t>
            </a:r>
            <a:endParaRPr sz="1200"/>
          </a:p>
          <a:p>
            <a:pPr marL="457200" lvl="0" indent="-304800" algn="l" rtl="0">
              <a:lnSpc>
                <a:spcPct val="200000"/>
              </a:lnSpc>
              <a:spcBef>
                <a:spcPts val="0"/>
              </a:spcBef>
              <a:spcAft>
                <a:spcPts val="0"/>
              </a:spcAft>
              <a:buSzPts val="1200"/>
              <a:buChar char="●"/>
            </a:pPr>
            <a:r>
              <a:rPr lang="en" sz="1200"/>
              <a:t>Tether smaller tools to work belts to prevent dropped objects.</a:t>
            </a:r>
            <a:endParaRPr sz="1200"/>
          </a:p>
          <a:p>
            <a:pPr marL="457200" lvl="0" indent="-304800" algn="l" rtl="0">
              <a:lnSpc>
                <a:spcPct val="200000"/>
              </a:lnSpc>
              <a:spcBef>
                <a:spcPts val="0"/>
              </a:spcBef>
              <a:spcAft>
                <a:spcPts val="0"/>
              </a:spcAft>
              <a:buSzPts val="1200"/>
              <a:buChar char="●"/>
            </a:pPr>
            <a:r>
              <a:rPr lang="en" sz="1200"/>
              <a:t>Wear appropriate protective gear (safety glasses, hardhat, face shields, etc.).</a:t>
            </a:r>
            <a:endParaRPr sz="1200"/>
          </a:p>
          <a:p>
            <a:pPr marL="457200" lvl="0" indent="-304800" algn="l" rtl="0">
              <a:lnSpc>
                <a:spcPct val="200000"/>
              </a:lnSpc>
              <a:spcBef>
                <a:spcPts val="0"/>
              </a:spcBef>
              <a:spcAft>
                <a:spcPts val="0"/>
              </a:spcAft>
              <a:buSzPts val="1200"/>
              <a:buChar char="●"/>
            </a:pPr>
            <a:r>
              <a:rPr lang="en" sz="1200"/>
              <a:t>Check condition of hard hat (patting or the shell itself could be worn or damaged)</a:t>
            </a:r>
            <a:endParaRPr sz="1200"/>
          </a:p>
          <a:p>
            <a:pPr marL="457200" lvl="0" indent="-304800" algn="l" rtl="0">
              <a:lnSpc>
                <a:spcPct val="200000"/>
              </a:lnSpc>
              <a:spcBef>
                <a:spcPts val="0"/>
              </a:spcBef>
              <a:spcAft>
                <a:spcPts val="0"/>
              </a:spcAft>
              <a:buSzPts val="1200"/>
              <a:buChar char="●"/>
            </a:pPr>
            <a:r>
              <a:rPr lang="en" sz="1200"/>
              <a:t>Net to catch falling debris.</a:t>
            </a:r>
            <a:endParaRPr sz="1200"/>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OSHA requirements</a:t>
            </a:r>
            <a:endParaRPr sz="2500"/>
          </a:p>
        </p:txBody>
      </p:sp>
      <p:sp>
        <p:nvSpPr>
          <p:cNvPr id="233" name="Google Shape;233;p26"/>
          <p:cNvSpPr txBox="1">
            <a:spLocks noGrp="1"/>
          </p:cNvSpPr>
          <p:nvPr>
            <p:ph type="body" idx="1"/>
          </p:nvPr>
        </p:nvSpPr>
        <p:spPr>
          <a:xfrm>
            <a:off x="1105800" y="1201725"/>
            <a:ext cx="7230600" cy="30765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200"/>
              <a:t>When there is a risk of falling objects:</a:t>
            </a:r>
            <a:endParaRPr sz="1200"/>
          </a:p>
          <a:p>
            <a:pPr marL="457200" lvl="0" indent="-304800" algn="l" rtl="0">
              <a:lnSpc>
                <a:spcPct val="200000"/>
              </a:lnSpc>
              <a:spcBef>
                <a:spcPts val="1600"/>
              </a:spcBef>
              <a:spcAft>
                <a:spcPts val="0"/>
              </a:spcAft>
              <a:buSzPts val="1200"/>
              <a:buChar char="●"/>
            </a:pPr>
            <a:r>
              <a:rPr lang="en" sz="1200"/>
              <a:t>Employees must wear proper head protection, such as hard hats.</a:t>
            </a:r>
            <a:endParaRPr sz="1200"/>
          </a:p>
          <a:p>
            <a:pPr marL="457200" lvl="0" indent="-304800" algn="l" rtl="0">
              <a:lnSpc>
                <a:spcPct val="200000"/>
              </a:lnSpc>
              <a:spcBef>
                <a:spcPts val="0"/>
              </a:spcBef>
              <a:spcAft>
                <a:spcPts val="0"/>
              </a:spcAft>
              <a:buSzPts val="1200"/>
              <a:buChar char="●"/>
            </a:pPr>
            <a:r>
              <a:rPr lang="en" sz="1200"/>
              <a:t>Your employer must implement at least one of the following: </a:t>
            </a:r>
            <a:endParaRPr sz="1200"/>
          </a:p>
          <a:p>
            <a:pPr marL="914400" lvl="1" indent="-304800" algn="l" rtl="0">
              <a:lnSpc>
                <a:spcPct val="200000"/>
              </a:lnSpc>
              <a:spcBef>
                <a:spcPts val="0"/>
              </a:spcBef>
              <a:spcAft>
                <a:spcPts val="0"/>
              </a:spcAft>
              <a:buSzPts val="1200"/>
              <a:buChar char="○"/>
            </a:pPr>
            <a:r>
              <a:rPr lang="en" sz="1200"/>
              <a:t>Toeboards, screens, or guard rail systems</a:t>
            </a:r>
            <a:endParaRPr sz="1200"/>
          </a:p>
          <a:p>
            <a:pPr marL="914400" lvl="1" indent="-304800" algn="l" rtl="0">
              <a:lnSpc>
                <a:spcPct val="200000"/>
              </a:lnSpc>
              <a:spcBef>
                <a:spcPts val="0"/>
              </a:spcBef>
              <a:spcAft>
                <a:spcPts val="0"/>
              </a:spcAft>
              <a:buSzPts val="1200"/>
              <a:buChar char="○"/>
            </a:pPr>
            <a:r>
              <a:rPr lang="en" sz="1200"/>
              <a:t>Canopy structures</a:t>
            </a:r>
            <a:endParaRPr sz="1200"/>
          </a:p>
          <a:p>
            <a:pPr marL="914400" lvl="1" indent="-304800" algn="l" rtl="0">
              <a:lnSpc>
                <a:spcPct val="200000"/>
              </a:lnSpc>
              <a:spcBef>
                <a:spcPts val="0"/>
              </a:spcBef>
              <a:spcAft>
                <a:spcPts val="0"/>
              </a:spcAft>
              <a:buSzPts val="1200"/>
              <a:buChar char="○"/>
            </a:pPr>
            <a:r>
              <a:rPr lang="en" sz="1200"/>
              <a:t>Sectioning off the area where objects may fall</a:t>
            </a:r>
            <a:endParaRPr sz="1200"/>
          </a:p>
          <a:p>
            <a:pPr marL="457200" lvl="0" indent="-304800" algn="l" rtl="0">
              <a:lnSpc>
                <a:spcPct val="200000"/>
              </a:lnSpc>
              <a:spcBef>
                <a:spcPts val="0"/>
              </a:spcBef>
              <a:spcAft>
                <a:spcPts val="0"/>
              </a:spcAft>
              <a:buSzPts val="1200"/>
              <a:buChar char="●"/>
            </a:pPr>
            <a:r>
              <a:rPr lang="en" sz="1200"/>
              <a:t>Secure tools and materials to prevent them from falling on people below.</a:t>
            </a:r>
            <a:endParaRPr sz="1200"/>
          </a:p>
          <a:p>
            <a:pPr marL="457200" lvl="0" indent="-304800" algn="l" rtl="0">
              <a:lnSpc>
                <a:spcPct val="200000"/>
              </a:lnSpc>
              <a:spcBef>
                <a:spcPts val="0"/>
              </a:spcBef>
              <a:spcAft>
                <a:spcPts val="0"/>
              </a:spcAft>
              <a:buSzPts val="1200"/>
              <a:buChar char="●"/>
            </a:pPr>
            <a:r>
              <a:rPr lang="en" sz="1200"/>
              <a:t>Barricade hazard areas and post warning signs. </a:t>
            </a:r>
            <a:endParaRPr sz="1200"/>
          </a:p>
          <a:p>
            <a:pPr marL="457200" lvl="0" indent="-304800" algn="l" rtl="0">
              <a:lnSpc>
                <a:spcPct val="200000"/>
              </a:lnSpc>
              <a:spcBef>
                <a:spcPts val="0"/>
              </a:spcBef>
              <a:spcAft>
                <a:spcPts val="0"/>
              </a:spcAft>
              <a:buSzPts val="1200"/>
              <a:buChar char="●"/>
            </a:pPr>
            <a:r>
              <a:rPr lang="en" sz="1200"/>
              <a:t>Use toe boards, screens on guardrails, or scaffolds to prevent falling objects. </a:t>
            </a:r>
            <a:endParaRPr sz="1200"/>
          </a:p>
          <a:p>
            <a:pPr marL="457200" lvl="0" indent="-304800" algn="l" rtl="0">
              <a:lnSpc>
                <a:spcPct val="200000"/>
              </a:lnSpc>
              <a:spcBef>
                <a:spcPts val="0"/>
              </a:spcBef>
              <a:spcAft>
                <a:spcPts val="0"/>
              </a:spcAft>
              <a:buSzPts val="1200"/>
              <a:buChar char="●"/>
            </a:pPr>
            <a:r>
              <a:rPr lang="en" sz="1200"/>
              <a:t>Use debris nets, catch platforms or canopies to catch, or deflect falling objects.</a:t>
            </a:r>
            <a:endParaRPr sz="1200"/>
          </a:p>
        </p:txBody>
      </p:sp>
      <p:pic>
        <p:nvPicPr>
          <p:cNvPr id="234" name="Google Shape;234;p26"/>
          <p:cNvPicPr preferRelativeResize="0"/>
          <p:nvPr/>
        </p:nvPicPr>
        <p:blipFill>
          <a:blip r:embed="rId3">
            <a:alphaModFix/>
          </a:blip>
          <a:stretch>
            <a:fillRect/>
          </a:stretch>
        </p:blipFill>
        <p:spPr>
          <a:xfrm>
            <a:off x="4629150" y="0"/>
            <a:ext cx="4514850" cy="1009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OSHA prevention standards</a:t>
            </a:r>
            <a:endParaRPr sz="2500"/>
          </a:p>
        </p:txBody>
      </p:sp>
      <p:sp>
        <p:nvSpPr>
          <p:cNvPr id="240" name="Google Shape;240;p27"/>
          <p:cNvSpPr txBox="1">
            <a:spLocks noGrp="1"/>
          </p:cNvSpPr>
          <p:nvPr>
            <p:ph type="body" idx="1"/>
          </p:nvPr>
        </p:nvSpPr>
        <p:spPr>
          <a:xfrm>
            <a:off x="1297500" y="1061725"/>
            <a:ext cx="7038900" cy="3417000"/>
          </a:xfrm>
          <a:prstGeom prst="rect">
            <a:avLst/>
          </a:prstGeom>
        </p:spPr>
        <p:txBody>
          <a:bodyPr spcFirstLastPara="1" wrap="square" lIns="91425" tIns="91425" rIns="91425" bIns="91425" anchor="t" anchorCtr="0">
            <a:noAutofit/>
          </a:bodyPr>
          <a:lstStyle/>
          <a:p>
            <a:pPr marL="457200" lvl="0" indent="-304800" algn="l" rtl="0">
              <a:lnSpc>
                <a:spcPct val="200000"/>
              </a:lnSpc>
              <a:spcBef>
                <a:spcPts val="0"/>
              </a:spcBef>
              <a:spcAft>
                <a:spcPts val="0"/>
              </a:spcAft>
              <a:buSzPts val="1200"/>
              <a:buAutoNum type="arabicPeriod"/>
            </a:pPr>
            <a:r>
              <a:rPr lang="en" sz="1200"/>
              <a:t>Falling object protection - Standard number : </a:t>
            </a:r>
            <a:r>
              <a:rPr lang="en" sz="1200" u="sng"/>
              <a:t>1926.759</a:t>
            </a:r>
            <a:endParaRPr sz="1200" u="sng"/>
          </a:p>
          <a:p>
            <a:pPr marL="914400" lvl="1" indent="-304800" algn="l" rtl="0">
              <a:lnSpc>
                <a:spcPct val="200000"/>
              </a:lnSpc>
              <a:spcBef>
                <a:spcPts val="0"/>
              </a:spcBef>
              <a:spcAft>
                <a:spcPts val="0"/>
              </a:spcAft>
              <a:buSzPts val="1200"/>
              <a:buAutoNum type="alphaLcPeriod"/>
            </a:pPr>
            <a:r>
              <a:rPr lang="en" sz="1200"/>
              <a:t>“All materials, equipment, and tools, which are not in use while aloft, shall be secured against accidental displacement”</a:t>
            </a:r>
            <a:endParaRPr sz="1200"/>
          </a:p>
          <a:p>
            <a:pPr marL="914400" lvl="1" indent="-304800" algn="l" rtl="0">
              <a:lnSpc>
                <a:spcPct val="200000"/>
              </a:lnSpc>
              <a:spcBef>
                <a:spcPts val="0"/>
              </a:spcBef>
              <a:spcAft>
                <a:spcPts val="0"/>
              </a:spcAft>
              <a:buSzPts val="1200"/>
              <a:buAutoNum type="alphaLcPeriod"/>
            </a:pPr>
            <a:r>
              <a:rPr lang="en" sz="1200"/>
              <a:t>“The controlling contractor shall bar other construction processes below steel erection unless overhead protection for the employees below is provided.”</a:t>
            </a:r>
            <a:endParaRPr sz="1200" u="sng"/>
          </a:p>
          <a:p>
            <a:pPr marL="457200" lvl="0" indent="-304800" algn="l" rtl="0">
              <a:lnSpc>
                <a:spcPct val="200000"/>
              </a:lnSpc>
              <a:spcBef>
                <a:spcPts val="0"/>
              </a:spcBef>
              <a:spcAft>
                <a:spcPts val="0"/>
              </a:spcAft>
              <a:buSzPts val="1200"/>
              <a:buAutoNum type="arabicPeriod"/>
            </a:pPr>
            <a:r>
              <a:rPr lang="en" sz="1200"/>
              <a:t>Head protection. - Standard number : </a:t>
            </a:r>
            <a:r>
              <a:rPr lang="en" sz="1200" u="sng"/>
              <a:t>1926.759</a:t>
            </a:r>
            <a:endParaRPr sz="1200" u="sng"/>
          </a:p>
          <a:p>
            <a:pPr marL="914400" lvl="1" indent="-304800" algn="l" rtl="0">
              <a:lnSpc>
                <a:spcPct val="200000"/>
              </a:lnSpc>
              <a:spcBef>
                <a:spcPts val="0"/>
              </a:spcBef>
              <a:spcAft>
                <a:spcPts val="0"/>
              </a:spcAft>
              <a:buSzPts val="1200"/>
              <a:buAutoNum type="alphaLcPeriod"/>
            </a:pPr>
            <a:r>
              <a:rPr lang="en" sz="1200"/>
              <a:t>“Employees working in areas where there is a possible danger of head injury from impact, or from falling or flying objects, or from electrical shock and burns, shall be protected by protective helmets.”</a:t>
            </a:r>
            <a:endParaRPr sz="1200"/>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Hard hat</a:t>
            </a:r>
            <a:endParaRPr/>
          </a:p>
        </p:txBody>
      </p:sp>
      <p:sp>
        <p:nvSpPr>
          <p:cNvPr id="246" name="Google Shape;246;p28"/>
          <p:cNvSpPr txBox="1">
            <a:spLocks noGrp="1"/>
          </p:cNvSpPr>
          <p:nvPr>
            <p:ph type="body" idx="1"/>
          </p:nvPr>
        </p:nvSpPr>
        <p:spPr>
          <a:xfrm>
            <a:off x="1297500" y="1096900"/>
            <a:ext cx="7038900" cy="35223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en" sz="1200"/>
              <a:t>An important measure in protecting the workers from the .</a:t>
            </a:r>
            <a:endParaRPr sz="1200"/>
          </a:p>
          <a:p>
            <a:pPr marL="457200" lvl="0" indent="-304800" algn="l" rtl="0">
              <a:lnSpc>
                <a:spcPct val="150000"/>
              </a:lnSpc>
              <a:spcBef>
                <a:spcPts val="0"/>
              </a:spcBef>
              <a:spcAft>
                <a:spcPts val="0"/>
              </a:spcAft>
              <a:buSzPts val="1200"/>
              <a:buChar char="●"/>
            </a:pPr>
            <a:r>
              <a:rPr lang="en" sz="1200"/>
              <a:t>Hard hats must be replaced if they show signs of damage (dents, cracks, penetration, or fatigue due to rough treatment).</a:t>
            </a:r>
            <a:endParaRPr sz="1200"/>
          </a:p>
          <a:p>
            <a:pPr marL="457200" lvl="0" indent="-304800" algn="l" rtl="0">
              <a:lnSpc>
                <a:spcPct val="150000"/>
              </a:lnSpc>
              <a:spcBef>
                <a:spcPts val="0"/>
              </a:spcBef>
              <a:spcAft>
                <a:spcPts val="0"/>
              </a:spcAft>
              <a:buSzPts val="1200"/>
              <a:buChar char="●"/>
            </a:pPr>
            <a:r>
              <a:rPr lang="en" sz="1200"/>
              <a:t>There are two components of the hard hat the suspension and the shell.</a:t>
            </a:r>
            <a:endParaRPr sz="1200"/>
          </a:p>
          <a:p>
            <a:pPr marL="457200" lvl="0" indent="-304800" algn="l" rtl="0">
              <a:lnSpc>
                <a:spcPct val="150000"/>
              </a:lnSpc>
              <a:spcBef>
                <a:spcPts val="0"/>
              </a:spcBef>
              <a:spcAft>
                <a:spcPts val="0"/>
              </a:spcAft>
              <a:buSzPts val="1200"/>
              <a:buChar char="●"/>
            </a:pPr>
            <a:r>
              <a:rPr lang="en" sz="1200"/>
              <a:t>Both components must be maintained and replaced when recommended.</a:t>
            </a:r>
            <a:endParaRPr sz="1200"/>
          </a:p>
          <a:p>
            <a:pPr marL="914400" lvl="1" indent="-304800" algn="l" rtl="0">
              <a:lnSpc>
                <a:spcPct val="150000"/>
              </a:lnSpc>
              <a:spcBef>
                <a:spcPts val="0"/>
              </a:spcBef>
              <a:spcAft>
                <a:spcPts val="0"/>
              </a:spcAft>
              <a:buSzPts val="1200"/>
              <a:buChar char="○"/>
            </a:pPr>
            <a:r>
              <a:rPr lang="en" sz="1200"/>
              <a:t>The suspension is recommended to be replaced yearly.</a:t>
            </a:r>
            <a:endParaRPr sz="1200"/>
          </a:p>
          <a:p>
            <a:pPr marL="914400" lvl="1" indent="-304800" algn="l" rtl="0">
              <a:lnSpc>
                <a:spcPct val="150000"/>
              </a:lnSpc>
              <a:spcBef>
                <a:spcPts val="0"/>
              </a:spcBef>
              <a:spcAft>
                <a:spcPts val="0"/>
              </a:spcAft>
              <a:buSzPts val="1200"/>
              <a:buChar char="○"/>
            </a:pPr>
            <a:r>
              <a:rPr lang="en" sz="1200"/>
              <a:t>The shell is recommended to be replaced every two to five years.</a:t>
            </a:r>
            <a:endParaRPr sz="1200"/>
          </a:p>
          <a:p>
            <a:pPr marL="457200" lvl="0" indent="-304800" algn="l" rtl="0">
              <a:lnSpc>
                <a:spcPct val="150000"/>
              </a:lnSpc>
              <a:spcBef>
                <a:spcPts val="0"/>
              </a:spcBef>
              <a:spcAft>
                <a:spcPts val="0"/>
              </a:spcAft>
              <a:buClr>
                <a:srgbClr val="FFFFFF"/>
              </a:buClr>
              <a:buSzPts val="1200"/>
              <a:buChar char="●"/>
            </a:pPr>
            <a:r>
              <a:rPr lang="en" sz="1200">
                <a:solidFill>
                  <a:srgbClr val="FFFFFF"/>
                </a:solidFill>
              </a:rPr>
              <a:t>It important to use a  hard hat with that meets ANSI standards and is classified as “ANSI Z89.1-2009”.</a:t>
            </a:r>
            <a:endParaRPr sz="1200">
              <a:solidFill>
                <a:srgbClr val="FFFFFF"/>
              </a:solidFill>
            </a:endParaRPr>
          </a:p>
          <a:p>
            <a:pPr marL="457200" lvl="0" indent="-304800" algn="l" rtl="0">
              <a:lnSpc>
                <a:spcPct val="150000"/>
              </a:lnSpc>
              <a:spcBef>
                <a:spcPts val="0"/>
              </a:spcBef>
              <a:spcAft>
                <a:spcPts val="0"/>
              </a:spcAft>
              <a:buClr>
                <a:srgbClr val="FFFFFF"/>
              </a:buClr>
              <a:buSzPts val="1200"/>
              <a:buChar char="●"/>
            </a:pPr>
            <a:r>
              <a:rPr lang="en" sz="1200">
                <a:solidFill>
                  <a:srgbClr val="FFFFFF"/>
                </a:solidFill>
              </a:rPr>
              <a:t>Must be adjustable to accommodate the size of the workers head size.</a:t>
            </a:r>
            <a:endParaRPr sz="1200">
              <a:solidFill>
                <a:srgbClr val="FFFFFF"/>
              </a:solidFill>
            </a:endParaRPr>
          </a:p>
          <a:p>
            <a:pPr marL="457200" lvl="0" indent="-304800" algn="l" rtl="0">
              <a:lnSpc>
                <a:spcPct val="150000"/>
              </a:lnSpc>
              <a:spcBef>
                <a:spcPts val="0"/>
              </a:spcBef>
              <a:spcAft>
                <a:spcPts val="0"/>
              </a:spcAft>
              <a:buClr>
                <a:srgbClr val="FFFFFF"/>
              </a:buClr>
              <a:buSzPts val="1200"/>
              <a:buChar char="●"/>
            </a:pPr>
            <a:r>
              <a:rPr lang="en" sz="1200">
                <a:solidFill>
                  <a:srgbClr val="FFFFFF"/>
                </a:solidFill>
              </a:rPr>
              <a:t>Must meet requirement for visibility ( when adjusted properly does it hinder vision in anyway).</a:t>
            </a:r>
            <a:endParaRPr sz="1200">
              <a:solidFill>
                <a:srgbClr val="FFFFFF"/>
              </a:solidFill>
            </a:endParaRPr>
          </a:p>
          <a:p>
            <a:pPr marL="457200" lvl="0" indent="-304800" algn="l" rtl="0">
              <a:lnSpc>
                <a:spcPct val="150000"/>
              </a:lnSpc>
              <a:spcBef>
                <a:spcPts val="0"/>
              </a:spcBef>
              <a:spcAft>
                <a:spcPts val="0"/>
              </a:spcAft>
              <a:buClr>
                <a:srgbClr val="FFFFFF"/>
              </a:buClr>
              <a:buSzPts val="1200"/>
              <a:buChar char="●"/>
            </a:pPr>
            <a:r>
              <a:rPr lang="en" sz="1200">
                <a:solidFill>
                  <a:srgbClr val="FFFFFF"/>
                </a:solidFill>
              </a:rPr>
              <a:t>Must withstand at least a 8 pound ball dropped from five feet according to ANSI standards.</a:t>
            </a:r>
            <a:endParaRPr sz="1200">
              <a:solidFill>
                <a:srgbClr val="FFFFFF"/>
              </a:solidFill>
            </a:endParaRPr>
          </a:p>
          <a:p>
            <a:pPr marL="457200" lvl="0" indent="-304800" algn="l" rtl="0">
              <a:lnSpc>
                <a:spcPct val="150000"/>
              </a:lnSpc>
              <a:spcBef>
                <a:spcPts val="0"/>
              </a:spcBef>
              <a:spcAft>
                <a:spcPts val="0"/>
              </a:spcAft>
              <a:buClr>
                <a:srgbClr val="FFFFFF"/>
              </a:buClr>
              <a:buSzPts val="1200"/>
              <a:buChar char="●"/>
            </a:pPr>
            <a:r>
              <a:rPr lang="en" sz="1200">
                <a:solidFill>
                  <a:srgbClr val="FFFFFF"/>
                </a:solidFill>
              </a:rPr>
              <a:t>Must prove to have a maximum peak force of 1000 pounds.</a:t>
            </a:r>
            <a:endParaRPr sz="12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What to Do When Objects Do Fall?</a:t>
            </a:r>
            <a:endParaRPr sz="2500"/>
          </a:p>
        </p:txBody>
      </p:sp>
      <p:sp>
        <p:nvSpPr>
          <p:cNvPr id="252" name="Google Shape;252;p29"/>
          <p:cNvSpPr txBox="1">
            <a:spLocks noGrp="1"/>
          </p:cNvSpPr>
          <p:nvPr>
            <p:ph type="body" idx="1"/>
          </p:nvPr>
        </p:nvSpPr>
        <p:spPr>
          <a:xfrm>
            <a:off x="1297500" y="1307850"/>
            <a:ext cx="7038900" cy="2911200"/>
          </a:xfrm>
          <a:prstGeom prst="rect">
            <a:avLst/>
          </a:prstGeom>
        </p:spPr>
        <p:txBody>
          <a:bodyPr spcFirstLastPara="1" wrap="square" lIns="91425" tIns="91425" rIns="91425" bIns="91425" anchor="t" anchorCtr="0">
            <a:noAutofit/>
          </a:bodyPr>
          <a:lstStyle/>
          <a:p>
            <a:pPr marL="457200" lvl="0" indent="-304800" algn="l" rtl="0">
              <a:lnSpc>
                <a:spcPct val="200000"/>
              </a:lnSpc>
              <a:spcBef>
                <a:spcPts val="0"/>
              </a:spcBef>
              <a:spcAft>
                <a:spcPts val="0"/>
              </a:spcAft>
              <a:buSzPts val="1200"/>
              <a:buChar char="●"/>
            </a:pPr>
            <a:r>
              <a:rPr lang="en" sz="1200"/>
              <a:t>Report any injuries (and call an ambulance if necessary).</a:t>
            </a:r>
            <a:endParaRPr sz="1200"/>
          </a:p>
          <a:p>
            <a:pPr marL="457200" lvl="0" indent="-304800" algn="l" rtl="0">
              <a:lnSpc>
                <a:spcPct val="200000"/>
              </a:lnSpc>
              <a:spcBef>
                <a:spcPts val="0"/>
              </a:spcBef>
              <a:spcAft>
                <a:spcPts val="0"/>
              </a:spcAft>
              <a:buSzPts val="1200"/>
              <a:buChar char="●"/>
            </a:pPr>
            <a:r>
              <a:rPr lang="en" sz="1200"/>
              <a:t>File a report on how the incident took place.</a:t>
            </a:r>
            <a:endParaRPr sz="1200"/>
          </a:p>
          <a:p>
            <a:pPr marL="457200" lvl="0" indent="-304800" algn="l" rtl="0">
              <a:lnSpc>
                <a:spcPct val="200000"/>
              </a:lnSpc>
              <a:spcBef>
                <a:spcPts val="0"/>
              </a:spcBef>
              <a:spcAft>
                <a:spcPts val="0"/>
              </a:spcAft>
              <a:buSzPts val="1200"/>
              <a:buChar char="●"/>
            </a:pPr>
            <a:r>
              <a:rPr lang="en" sz="1200"/>
              <a:t>Report to the safety manager.</a:t>
            </a:r>
            <a:endParaRPr sz="1200"/>
          </a:p>
          <a:p>
            <a:pPr marL="457200" lvl="0" indent="-304800" algn="l" rtl="0">
              <a:lnSpc>
                <a:spcPct val="200000"/>
              </a:lnSpc>
              <a:spcBef>
                <a:spcPts val="0"/>
              </a:spcBef>
              <a:spcAft>
                <a:spcPts val="0"/>
              </a:spcAft>
              <a:buSzPts val="1200"/>
              <a:buChar char="●"/>
            </a:pPr>
            <a:r>
              <a:rPr lang="en" sz="1200"/>
              <a:t>Make sure there are no injured workers and that everyone is accounted for.</a:t>
            </a:r>
            <a:endParaRPr sz="1200"/>
          </a:p>
          <a:p>
            <a:pPr marL="457200" lvl="0" indent="-304800" algn="l" rtl="0">
              <a:lnSpc>
                <a:spcPct val="200000"/>
              </a:lnSpc>
              <a:spcBef>
                <a:spcPts val="0"/>
              </a:spcBef>
              <a:spcAft>
                <a:spcPts val="0"/>
              </a:spcAft>
              <a:buSzPts val="1200"/>
              <a:buChar char="●"/>
            </a:pPr>
            <a:r>
              <a:rPr lang="en" sz="1200"/>
              <a:t>If workers are confirmed to be accounted for and not injured account for what was dropped and where it was dropped incidents that may have occurred is as follows:</a:t>
            </a:r>
            <a:endParaRPr sz="1200"/>
          </a:p>
          <a:p>
            <a:pPr marL="914400" lvl="1" indent="-304800" algn="l" rtl="0">
              <a:lnSpc>
                <a:spcPct val="200000"/>
              </a:lnSpc>
              <a:spcBef>
                <a:spcPts val="0"/>
              </a:spcBef>
              <a:spcAft>
                <a:spcPts val="0"/>
              </a:spcAft>
              <a:buSzPts val="1200"/>
              <a:buChar char="○"/>
            </a:pPr>
            <a:r>
              <a:rPr lang="en" sz="1200"/>
              <a:t>Was equipment dropped</a:t>
            </a:r>
            <a:endParaRPr sz="1200"/>
          </a:p>
          <a:p>
            <a:pPr marL="914400" lvl="1" indent="-304800" algn="l" rtl="0">
              <a:lnSpc>
                <a:spcPct val="200000"/>
              </a:lnSpc>
              <a:spcBef>
                <a:spcPts val="0"/>
              </a:spcBef>
              <a:spcAft>
                <a:spcPts val="0"/>
              </a:spcAft>
              <a:buSzPts val="1200"/>
              <a:buChar char="○"/>
            </a:pPr>
            <a:r>
              <a:rPr lang="en" sz="1200"/>
              <a:t>Was person property dropped (lunch box, case, ect.)</a:t>
            </a:r>
            <a:endParaRPr sz="1200"/>
          </a:p>
          <a:p>
            <a:pPr marL="914400" lvl="1" indent="-304800" algn="l" rtl="0">
              <a:lnSpc>
                <a:spcPct val="200000"/>
              </a:lnSpc>
              <a:spcBef>
                <a:spcPts val="0"/>
              </a:spcBef>
              <a:spcAft>
                <a:spcPts val="0"/>
              </a:spcAft>
              <a:buSzPts val="1200"/>
              <a:buChar char="○"/>
            </a:pPr>
            <a:r>
              <a:rPr lang="en" sz="1200"/>
              <a:t>Was it falling debris from the construction site</a:t>
            </a:r>
            <a:endParaRPr sz="1200"/>
          </a:p>
          <a:p>
            <a:pPr marL="914400" lvl="1" indent="-304800" algn="l" rtl="0">
              <a:lnSpc>
                <a:spcPct val="200000"/>
              </a:lnSpc>
              <a:spcBef>
                <a:spcPts val="0"/>
              </a:spcBef>
              <a:spcAft>
                <a:spcPts val="0"/>
              </a:spcAft>
              <a:buSzPts val="1200"/>
              <a:buChar char="○"/>
            </a:pPr>
            <a:r>
              <a:rPr lang="en" sz="1200"/>
              <a:t>Was it dropped on tools or equipment</a:t>
            </a:r>
            <a:endParaRPr sz="1200"/>
          </a:p>
          <a:p>
            <a:pPr marL="0" lvl="0" indent="0" algn="l" rtl="0">
              <a:lnSpc>
                <a:spcPct val="200000"/>
              </a:lnSpc>
              <a:spcBef>
                <a:spcPts val="1600"/>
              </a:spcBef>
              <a:spcAft>
                <a:spcPts val="1600"/>
              </a:spcAft>
              <a:buNone/>
            </a:pP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Resources </a:t>
            </a:r>
            <a:endParaRPr sz="2500"/>
          </a:p>
        </p:txBody>
      </p:sp>
      <p:sp>
        <p:nvSpPr>
          <p:cNvPr id="258" name="Google Shape;258;p30"/>
          <p:cNvSpPr txBox="1">
            <a:spLocks noGrp="1"/>
          </p:cNvSpPr>
          <p:nvPr>
            <p:ph type="body" idx="1"/>
          </p:nvPr>
        </p:nvSpPr>
        <p:spPr>
          <a:xfrm>
            <a:off x="1297500" y="1567550"/>
            <a:ext cx="7038900" cy="3309600"/>
          </a:xfrm>
          <a:prstGeom prst="rect">
            <a:avLst/>
          </a:prstGeom>
        </p:spPr>
        <p:txBody>
          <a:bodyPr spcFirstLastPara="1" wrap="square" lIns="91425" tIns="91425" rIns="91425" bIns="91425" anchor="t" anchorCtr="0">
            <a:noAutofit/>
          </a:bodyPr>
          <a:lstStyle/>
          <a:p>
            <a:pPr marL="355600" lvl="0" indent="0" algn="l" rtl="0">
              <a:lnSpc>
                <a:spcPct val="100000"/>
              </a:lnSpc>
              <a:spcBef>
                <a:spcPts val="1200"/>
              </a:spcBef>
              <a:spcAft>
                <a:spcPts val="0"/>
              </a:spcAft>
              <a:buNone/>
            </a:pPr>
            <a:r>
              <a:rPr lang="en" sz="1200">
                <a:solidFill>
                  <a:srgbClr val="D9D9D9"/>
                </a:solidFill>
              </a:rPr>
              <a:t>Brown, B. (2016, December 7). </a:t>
            </a:r>
            <a:r>
              <a:rPr lang="en" sz="1200" i="1">
                <a:solidFill>
                  <a:srgbClr val="D9D9D9"/>
                </a:solidFill>
              </a:rPr>
              <a:t>5 Benefits of Promoting Employee Participation</a:t>
            </a:r>
            <a:r>
              <a:rPr lang="en" sz="1200">
                <a:solidFill>
                  <a:srgbClr val="D9D9D9"/>
                </a:solidFill>
              </a:rPr>
              <a:t>. Workology. https://workology.com/5-benefits-of-promoting-employee-participation/.</a:t>
            </a:r>
            <a:endParaRPr sz="1200">
              <a:solidFill>
                <a:srgbClr val="D9D9D9"/>
              </a:solidFill>
            </a:endParaRPr>
          </a:p>
          <a:p>
            <a:pPr marL="355600" lvl="0" indent="0" algn="l" rtl="0">
              <a:lnSpc>
                <a:spcPct val="100000"/>
              </a:lnSpc>
              <a:spcBef>
                <a:spcPts val="1200"/>
              </a:spcBef>
              <a:spcAft>
                <a:spcPts val="0"/>
              </a:spcAft>
              <a:buNone/>
            </a:pPr>
            <a:r>
              <a:rPr lang="en" sz="1200" i="1">
                <a:solidFill>
                  <a:srgbClr val="D9D9D9"/>
                </a:solidFill>
              </a:rPr>
              <a:t>Construction Hazard Slides: ladder, fall, trench, scaffold, collapse, trash, roof , electrical, traffic - Robert Carr</a:t>
            </a:r>
            <a:r>
              <a:rPr lang="en" sz="1200">
                <a:solidFill>
                  <a:srgbClr val="D9D9D9"/>
                </a:solidFill>
              </a:rPr>
              <a:t>. Robert Carr Construction Hazard Slides ladder fall trench scaffold collapse trash roof electrical traffic Gallery RSS. https://myconstructionphotos.smugmug.com/Construction-Collections/Construction-Hazard-Slides/i-PTvTbcG/.</a:t>
            </a:r>
            <a:endParaRPr sz="1200">
              <a:solidFill>
                <a:srgbClr val="D9D9D9"/>
              </a:solidFill>
            </a:endParaRPr>
          </a:p>
          <a:p>
            <a:pPr marL="355600" lvl="0" indent="0" algn="l" rtl="0">
              <a:lnSpc>
                <a:spcPct val="100000"/>
              </a:lnSpc>
              <a:spcBef>
                <a:spcPts val="1200"/>
              </a:spcBef>
              <a:spcAft>
                <a:spcPts val="0"/>
              </a:spcAft>
              <a:buNone/>
            </a:pPr>
            <a:r>
              <a:rPr lang="en" sz="1200" i="1">
                <a:solidFill>
                  <a:srgbClr val="D9D9D9"/>
                </a:solidFill>
              </a:rPr>
              <a:t>Department of Labor logo UNITED STATESDEPARTMENT OF LABOR</a:t>
            </a:r>
            <a:r>
              <a:rPr lang="en" sz="1200">
                <a:solidFill>
                  <a:srgbClr val="D9D9D9"/>
                </a:solidFill>
              </a:rPr>
              <a:t>. 1910.28 - Duty to have fall protection and falling object protection. | Occupational Safety and Health Administration. https://www.osha.gov/laws-regs/regulations/standardnumber/1910/1910.28.</a:t>
            </a:r>
            <a:endParaRPr sz="1200">
              <a:solidFill>
                <a:srgbClr val="D9D9D9"/>
              </a:solidFill>
            </a:endParaRPr>
          </a:p>
          <a:p>
            <a:pPr marL="355600" lvl="0" indent="0" algn="l" rtl="0">
              <a:lnSpc>
                <a:spcPct val="100000"/>
              </a:lnSpc>
              <a:spcBef>
                <a:spcPts val="1200"/>
              </a:spcBef>
              <a:spcAft>
                <a:spcPts val="0"/>
              </a:spcAft>
              <a:buNone/>
            </a:pPr>
            <a:r>
              <a:rPr lang="en" sz="1200">
                <a:solidFill>
                  <a:srgbClr val="D9D9D9"/>
                </a:solidFill>
              </a:rPr>
              <a:t>Kaczynski, A. (2013, June 30). </a:t>
            </a:r>
            <a:r>
              <a:rPr lang="en" sz="1200" i="1">
                <a:solidFill>
                  <a:srgbClr val="D9D9D9"/>
                </a:solidFill>
              </a:rPr>
              <a:t>24 Jaw-Dropping Photos Of The Construction Of The Empire State Building</a:t>
            </a:r>
            <a:r>
              <a:rPr lang="en" sz="1200">
                <a:solidFill>
                  <a:srgbClr val="D9D9D9"/>
                </a:solidFill>
              </a:rPr>
              <a:t>. BuzzFeed News. https://www.buzzfeednews.com/article/andrewkaczynski/photos-from-the-construction-of-the-empire-state.</a:t>
            </a:r>
            <a:endParaRPr sz="1200">
              <a:solidFill>
                <a:srgbClr val="D9D9D9"/>
              </a:solidFill>
            </a:endParaRPr>
          </a:p>
          <a:p>
            <a:pPr marL="0" lvl="0" indent="0" algn="l" rtl="0">
              <a:spcBef>
                <a:spcPts val="1200"/>
              </a:spcBef>
              <a:spcAft>
                <a:spcPts val="0"/>
              </a:spcAft>
              <a:buNone/>
            </a:pPr>
            <a:endParaRPr u="sng">
              <a:solidFill>
                <a:schemeClr val="accent5"/>
              </a:solidFill>
            </a:endParaRPr>
          </a:p>
          <a:p>
            <a:pPr marL="0" lvl="0" indent="0" algn="l" rtl="0">
              <a:spcBef>
                <a:spcPts val="1600"/>
              </a:spcBef>
              <a:spcAft>
                <a:spcPts val="1600"/>
              </a:spcAft>
              <a:buNone/>
            </a:pPr>
            <a:endParaRPr sz="1000" u="sng">
              <a:solidFill>
                <a:schemeClr val="accent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Resources (cont.)</a:t>
            </a:r>
            <a:endParaRPr sz="2500"/>
          </a:p>
        </p:txBody>
      </p:sp>
      <p:sp>
        <p:nvSpPr>
          <p:cNvPr id="264" name="Google Shape;264;p31"/>
          <p:cNvSpPr txBox="1">
            <a:spLocks noGrp="1"/>
          </p:cNvSpPr>
          <p:nvPr>
            <p:ph type="body" idx="1"/>
          </p:nvPr>
        </p:nvSpPr>
        <p:spPr>
          <a:xfrm>
            <a:off x="1297500" y="1567550"/>
            <a:ext cx="7038900" cy="3309600"/>
          </a:xfrm>
          <a:prstGeom prst="rect">
            <a:avLst/>
          </a:prstGeom>
        </p:spPr>
        <p:txBody>
          <a:bodyPr spcFirstLastPara="1" wrap="square" lIns="91425" tIns="91425" rIns="91425" bIns="91425" anchor="t" anchorCtr="0">
            <a:noAutofit/>
          </a:bodyPr>
          <a:lstStyle/>
          <a:p>
            <a:pPr marL="355600" lvl="0" indent="0" algn="l" rtl="0">
              <a:lnSpc>
                <a:spcPct val="100000"/>
              </a:lnSpc>
              <a:spcBef>
                <a:spcPts val="1200"/>
              </a:spcBef>
              <a:spcAft>
                <a:spcPts val="0"/>
              </a:spcAft>
              <a:buNone/>
            </a:pPr>
            <a:r>
              <a:rPr lang="en" sz="1200" i="1">
                <a:solidFill>
                  <a:srgbClr val="D9D9D9"/>
                </a:solidFill>
              </a:rPr>
              <a:t>RailGuard 200 Short Adjustable Toe Board - Fits 4'-6' Rails</a:t>
            </a:r>
            <a:r>
              <a:rPr lang="en" sz="1200">
                <a:solidFill>
                  <a:srgbClr val="D9D9D9"/>
                </a:solidFill>
              </a:rPr>
              <a:t>. Cisco. https://www.cisco-eagle.com/catalog/product/182446/railguard-200-short-adjustable-toe-board-fits-4-6-rails.</a:t>
            </a:r>
            <a:endParaRPr sz="1200">
              <a:solidFill>
                <a:srgbClr val="D9D9D9"/>
              </a:solidFill>
            </a:endParaRPr>
          </a:p>
          <a:p>
            <a:pPr marL="355600" lvl="0" indent="0" algn="l" rtl="0">
              <a:lnSpc>
                <a:spcPct val="100000"/>
              </a:lnSpc>
              <a:spcBef>
                <a:spcPts val="1200"/>
              </a:spcBef>
              <a:spcAft>
                <a:spcPts val="0"/>
              </a:spcAft>
              <a:buNone/>
            </a:pPr>
            <a:r>
              <a:rPr lang="en" sz="1200">
                <a:solidFill>
                  <a:srgbClr val="D9D9D9"/>
                </a:solidFill>
              </a:rPr>
              <a:t>Socias-Morales, C., Earnest, S., Echt, A., Garza, E., &amp; Breloff, S. (2020, October 1). </a:t>
            </a:r>
            <a:r>
              <a:rPr lang="en" sz="1200" i="1">
                <a:solidFill>
                  <a:srgbClr val="D9D9D9"/>
                </a:solidFill>
              </a:rPr>
              <a:t>Preventing Struck-by Injuries in Construction</a:t>
            </a:r>
            <a:r>
              <a:rPr lang="en" sz="1200">
                <a:solidFill>
                  <a:srgbClr val="D9D9D9"/>
                </a:solidFill>
              </a:rPr>
              <a:t>. Centers for Disease Control and Prevention. https://blogs.cdc.gov/niosh-science-blog/2020/10/01/struck-by-injuries/.</a:t>
            </a:r>
            <a:endParaRPr sz="1200">
              <a:solidFill>
                <a:srgbClr val="D9D9D9"/>
              </a:solidFill>
            </a:endParaRPr>
          </a:p>
          <a:p>
            <a:pPr marL="355600" lvl="0" indent="0" algn="l" rtl="0">
              <a:lnSpc>
                <a:spcPct val="100000"/>
              </a:lnSpc>
              <a:spcBef>
                <a:spcPts val="1200"/>
              </a:spcBef>
              <a:spcAft>
                <a:spcPts val="0"/>
              </a:spcAft>
              <a:buNone/>
            </a:pPr>
            <a:r>
              <a:rPr lang="en" sz="1200" i="1">
                <a:solidFill>
                  <a:srgbClr val="D9D9D9"/>
                </a:solidFill>
              </a:rPr>
              <a:t>UNITED STATES DEPARTMENT OF LABOR</a:t>
            </a:r>
            <a:r>
              <a:rPr lang="en" sz="1200">
                <a:solidFill>
                  <a:srgbClr val="D9D9D9"/>
                </a:solidFill>
              </a:rPr>
              <a:t>. Education and Training | Occupational Safety and Health Administration. https://www.osha.gov/shpguidelines/education-training.html.</a:t>
            </a:r>
            <a:endParaRPr sz="1200">
              <a:solidFill>
                <a:srgbClr val="D9D9D9"/>
              </a:solidFill>
            </a:endParaRPr>
          </a:p>
          <a:p>
            <a:pPr marL="355600" lvl="0" indent="0" algn="l" rtl="0">
              <a:lnSpc>
                <a:spcPct val="100000"/>
              </a:lnSpc>
              <a:spcBef>
                <a:spcPts val="1200"/>
              </a:spcBef>
              <a:spcAft>
                <a:spcPts val="0"/>
              </a:spcAft>
              <a:buNone/>
            </a:pPr>
            <a:r>
              <a:rPr lang="en" sz="1200">
                <a:solidFill>
                  <a:srgbClr val="D9D9D9"/>
                </a:solidFill>
              </a:rPr>
              <a:t>victory electric cooperative. (2019). </a:t>
            </a:r>
            <a:r>
              <a:rPr lang="en" sz="1200" i="1">
                <a:solidFill>
                  <a:srgbClr val="D9D9D9"/>
                </a:solidFill>
              </a:rPr>
              <a:t>Hard Hat Safety Demonstration</a:t>
            </a:r>
            <a:r>
              <a:rPr lang="en" sz="1200">
                <a:solidFill>
                  <a:srgbClr val="D9D9D9"/>
                </a:solidFill>
              </a:rPr>
              <a:t>. </a:t>
            </a:r>
            <a:r>
              <a:rPr lang="en" sz="1200" i="1">
                <a:solidFill>
                  <a:srgbClr val="D9D9D9"/>
                </a:solidFill>
              </a:rPr>
              <a:t>youtube.com</a:t>
            </a:r>
            <a:r>
              <a:rPr lang="en" sz="1200">
                <a:solidFill>
                  <a:srgbClr val="D9D9D9"/>
                </a:solidFill>
              </a:rPr>
              <a:t>. https://www.youtube.com/watch?v=MziZesbb32Q. </a:t>
            </a:r>
            <a:endParaRPr sz="1200">
              <a:solidFill>
                <a:srgbClr val="D9D9D9"/>
              </a:solidFill>
            </a:endParaRPr>
          </a:p>
          <a:p>
            <a:pPr marL="355600" lvl="0" indent="0" algn="l" rtl="0">
              <a:lnSpc>
                <a:spcPct val="100000"/>
              </a:lnSpc>
              <a:spcBef>
                <a:spcPts val="1200"/>
              </a:spcBef>
              <a:spcAft>
                <a:spcPts val="0"/>
              </a:spcAft>
              <a:buNone/>
            </a:pPr>
            <a:endParaRPr sz="1200">
              <a:solidFill>
                <a:srgbClr val="D9D9D9"/>
              </a:solidFill>
            </a:endParaRPr>
          </a:p>
          <a:p>
            <a:pPr marL="0" lvl="0" indent="0" algn="l" rtl="0">
              <a:spcBef>
                <a:spcPts val="1200"/>
              </a:spcBef>
              <a:spcAft>
                <a:spcPts val="0"/>
              </a:spcAft>
              <a:buNone/>
            </a:pPr>
            <a:endParaRPr u="sng">
              <a:solidFill>
                <a:schemeClr val="accent5"/>
              </a:solidFill>
            </a:endParaRPr>
          </a:p>
          <a:p>
            <a:pPr marL="0" lvl="0" indent="0" algn="l" rtl="0">
              <a:spcBef>
                <a:spcPts val="1600"/>
              </a:spcBef>
              <a:spcAft>
                <a:spcPts val="1600"/>
              </a:spcAft>
              <a:buNone/>
            </a:pPr>
            <a:endParaRPr sz="1000" u="sng">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ctrTitle"/>
          </p:nvPr>
        </p:nvSpPr>
        <p:spPr>
          <a:xfrm>
            <a:off x="3460950" y="1246075"/>
            <a:ext cx="5017500" cy="125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sp>
        <p:nvSpPr>
          <p:cNvPr id="141" name="Google Shape;141;p14"/>
          <p:cNvSpPr txBox="1">
            <a:spLocks noGrp="1"/>
          </p:cNvSpPr>
          <p:nvPr>
            <p:ph type="subTitle" idx="1"/>
          </p:nvPr>
        </p:nvSpPr>
        <p:spPr>
          <a:xfrm>
            <a:off x="4234350" y="2071250"/>
            <a:ext cx="3470700" cy="12519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None/>
            </a:pPr>
            <a:r>
              <a:rPr lang="en"/>
              <a:t>·         Inform</a:t>
            </a:r>
            <a:endParaRPr/>
          </a:p>
          <a:p>
            <a:pPr marL="0" lvl="0" indent="0" algn="l" rtl="0">
              <a:lnSpc>
                <a:spcPct val="115000"/>
              </a:lnSpc>
              <a:spcBef>
                <a:spcPts val="1200"/>
              </a:spcBef>
              <a:spcAft>
                <a:spcPts val="0"/>
              </a:spcAft>
              <a:buNone/>
            </a:pPr>
            <a:r>
              <a:rPr lang="en"/>
              <a:t>·         Share Knowledge</a:t>
            </a:r>
            <a:endParaRPr/>
          </a:p>
          <a:p>
            <a:pPr marL="0" lvl="0" indent="0" algn="l" rtl="0">
              <a:lnSpc>
                <a:spcPct val="115000"/>
              </a:lnSpc>
              <a:spcBef>
                <a:spcPts val="1200"/>
              </a:spcBef>
              <a:spcAft>
                <a:spcPts val="0"/>
              </a:spcAft>
              <a:buNone/>
            </a:pPr>
            <a:r>
              <a:rPr lang="en"/>
              <a:t>·         Prevention</a:t>
            </a:r>
            <a:endParaRPr/>
          </a:p>
          <a:p>
            <a:pPr marL="0" lvl="0" indent="0" algn="l" rtl="0">
              <a:lnSpc>
                <a:spcPct val="115000"/>
              </a:lnSpc>
              <a:spcBef>
                <a:spcPts val="1200"/>
              </a:spcBef>
              <a:spcAft>
                <a:spcPts val="0"/>
              </a:spcAft>
              <a:buNone/>
            </a:pPr>
            <a:r>
              <a:rPr lang="en"/>
              <a:t> </a:t>
            </a:r>
            <a:endParaRPr/>
          </a:p>
          <a:p>
            <a:pPr marL="0" lvl="0" indent="0" algn="l" rtl="0">
              <a:spcBef>
                <a:spcPts val="12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ctrTitle"/>
          </p:nvPr>
        </p:nvSpPr>
        <p:spPr>
          <a:xfrm>
            <a:off x="3537150" y="1222400"/>
            <a:ext cx="5017500" cy="8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Inform</a:t>
            </a:r>
            <a:endParaRPr/>
          </a:p>
        </p:txBody>
      </p:sp>
      <p:sp>
        <p:nvSpPr>
          <p:cNvPr id="147" name="Google Shape;147;p15"/>
          <p:cNvSpPr txBox="1">
            <a:spLocks noGrp="1"/>
          </p:cNvSpPr>
          <p:nvPr>
            <p:ph type="subTitle" idx="1"/>
          </p:nvPr>
        </p:nvSpPr>
        <p:spPr>
          <a:xfrm>
            <a:off x="3584550" y="1871000"/>
            <a:ext cx="4922700" cy="3194400"/>
          </a:xfrm>
          <a:prstGeom prst="rect">
            <a:avLst/>
          </a:prstGeom>
        </p:spPr>
        <p:txBody>
          <a:bodyPr spcFirstLastPara="1" wrap="square" lIns="91425" tIns="91425" rIns="91425" bIns="91425" anchor="t" anchorCtr="0">
            <a:noAutofit/>
          </a:bodyPr>
          <a:lstStyle/>
          <a:p>
            <a:pPr marL="228600" lvl="0" indent="0" algn="l" rtl="0">
              <a:lnSpc>
                <a:spcPct val="115000"/>
              </a:lnSpc>
              <a:spcBef>
                <a:spcPts val="1200"/>
              </a:spcBef>
              <a:spcAft>
                <a:spcPts val="0"/>
              </a:spcAft>
              <a:buNone/>
            </a:pPr>
            <a:r>
              <a:rPr lang="en"/>
              <a:t>·         Safety and health policies procedures and goals</a:t>
            </a:r>
            <a:endParaRPr/>
          </a:p>
          <a:p>
            <a:pPr marL="228600" lvl="0" indent="0" algn="l" rtl="0">
              <a:lnSpc>
                <a:spcPct val="115000"/>
              </a:lnSpc>
              <a:spcBef>
                <a:spcPts val="1200"/>
              </a:spcBef>
              <a:spcAft>
                <a:spcPts val="0"/>
              </a:spcAft>
              <a:buNone/>
            </a:pPr>
            <a:r>
              <a:rPr lang="en"/>
              <a:t>·         Functions for the safety program</a:t>
            </a:r>
            <a:endParaRPr/>
          </a:p>
          <a:p>
            <a:pPr marL="228600" lvl="0" indent="0" algn="l" rtl="0">
              <a:lnSpc>
                <a:spcPct val="115000"/>
              </a:lnSpc>
              <a:spcBef>
                <a:spcPts val="1200"/>
              </a:spcBef>
              <a:spcAft>
                <a:spcPts val="0"/>
              </a:spcAft>
              <a:buNone/>
            </a:pPr>
            <a:r>
              <a:rPr lang="en"/>
              <a:t>·         Who to contact with questions/concerns </a:t>
            </a:r>
            <a:endParaRPr/>
          </a:p>
          <a:p>
            <a:pPr marL="228600" lvl="0" indent="0" algn="l" rtl="0">
              <a:lnSpc>
                <a:spcPct val="115000"/>
              </a:lnSpc>
              <a:spcBef>
                <a:spcPts val="1200"/>
              </a:spcBef>
              <a:spcAft>
                <a:spcPts val="0"/>
              </a:spcAft>
              <a:buNone/>
            </a:pPr>
            <a:r>
              <a:rPr lang="en"/>
              <a:t>·         How to report a hazard, an injury or illness</a:t>
            </a:r>
            <a:endParaRPr/>
          </a:p>
          <a:p>
            <a:pPr marL="228600" lvl="0" indent="0" algn="l" rtl="0">
              <a:lnSpc>
                <a:spcPct val="115000"/>
              </a:lnSpc>
              <a:spcBef>
                <a:spcPts val="1200"/>
              </a:spcBef>
              <a:spcAft>
                <a:spcPts val="0"/>
              </a:spcAft>
              <a:buNone/>
            </a:pPr>
            <a:r>
              <a:rPr lang="en"/>
              <a:t>·         What to do in an emergency</a:t>
            </a:r>
            <a:endParaRPr/>
          </a:p>
          <a:p>
            <a:pPr marL="228600" lvl="0" indent="0" algn="l" rtl="0">
              <a:lnSpc>
                <a:spcPct val="115000"/>
              </a:lnSpc>
              <a:spcBef>
                <a:spcPts val="1200"/>
              </a:spcBef>
              <a:spcAft>
                <a:spcPts val="0"/>
              </a:spcAft>
              <a:buNone/>
            </a:pPr>
            <a:r>
              <a:rPr lang="en"/>
              <a:t>·         The responsibilities of the employer</a:t>
            </a:r>
            <a:endParaRPr/>
          </a:p>
          <a:p>
            <a:pPr marL="228600" lvl="0" indent="0" algn="l" rtl="0">
              <a:lnSpc>
                <a:spcPct val="115000"/>
              </a:lnSpc>
              <a:spcBef>
                <a:spcPts val="1200"/>
              </a:spcBef>
              <a:spcAft>
                <a:spcPts val="0"/>
              </a:spcAft>
              <a:buNone/>
            </a:pPr>
            <a:r>
              <a:rPr lang="en"/>
              <a:t>·         Workers’ rights under the OSHA act</a:t>
            </a:r>
            <a:endParaRPr/>
          </a:p>
          <a:p>
            <a:pPr marL="0" lvl="0" indent="0" algn="l" rtl="0">
              <a:spcBef>
                <a:spcPts val="12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ctrTitle"/>
          </p:nvPr>
        </p:nvSpPr>
        <p:spPr>
          <a:xfrm>
            <a:off x="3537150" y="1213000"/>
            <a:ext cx="5017500" cy="106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Knowledge</a:t>
            </a:r>
            <a:endParaRPr/>
          </a:p>
        </p:txBody>
      </p:sp>
      <p:sp>
        <p:nvSpPr>
          <p:cNvPr id="153" name="Google Shape;153;p16"/>
          <p:cNvSpPr txBox="1">
            <a:spLocks noGrp="1"/>
          </p:cNvSpPr>
          <p:nvPr>
            <p:ph type="subTitle" idx="1"/>
          </p:nvPr>
        </p:nvSpPr>
        <p:spPr>
          <a:xfrm>
            <a:off x="4054500" y="2199400"/>
            <a:ext cx="3982800" cy="21552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600"/>
              <a:t>·         Reinforce</a:t>
            </a:r>
            <a:endParaRPr sz="1600"/>
          </a:p>
          <a:p>
            <a:pPr marL="0" lvl="0" indent="0" algn="l" rtl="0">
              <a:lnSpc>
                <a:spcPct val="115000"/>
              </a:lnSpc>
              <a:spcBef>
                <a:spcPts val="1200"/>
              </a:spcBef>
              <a:spcAft>
                <a:spcPts val="0"/>
              </a:spcAft>
              <a:buNone/>
            </a:pPr>
            <a:r>
              <a:rPr lang="en" sz="1600"/>
              <a:t>·         Train</a:t>
            </a:r>
            <a:endParaRPr sz="1600"/>
          </a:p>
          <a:p>
            <a:pPr marL="0" lvl="0" indent="0" algn="l" rtl="0">
              <a:lnSpc>
                <a:spcPct val="115000"/>
              </a:lnSpc>
              <a:spcBef>
                <a:spcPts val="1200"/>
              </a:spcBef>
              <a:spcAft>
                <a:spcPts val="0"/>
              </a:spcAft>
              <a:buNone/>
            </a:pPr>
            <a:r>
              <a:rPr lang="en" sz="1600"/>
              <a:t>·         Instruct</a:t>
            </a:r>
            <a:endParaRPr sz="1600"/>
          </a:p>
          <a:p>
            <a:pPr marL="0" lvl="0" indent="0" algn="l" rtl="0">
              <a:spcBef>
                <a:spcPts val="12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ctrTitle"/>
          </p:nvPr>
        </p:nvSpPr>
        <p:spPr>
          <a:xfrm>
            <a:off x="3537350" y="1231800"/>
            <a:ext cx="5017500" cy="117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Awareness</a:t>
            </a:r>
            <a:endParaRPr/>
          </a:p>
        </p:txBody>
      </p:sp>
      <p:sp>
        <p:nvSpPr>
          <p:cNvPr id="159" name="Google Shape;159;p17"/>
          <p:cNvSpPr txBox="1">
            <a:spLocks noGrp="1"/>
          </p:cNvSpPr>
          <p:nvPr>
            <p:ph type="subTitle" idx="1"/>
          </p:nvPr>
        </p:nvSpPr>
        <p:spPr>
          <a:xfrm>
            <a:off x="3235100" y="1946450"/>
            <a:ext cx="5622000" cy="2896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SzPts val="1200"/>
              <a:buChar char="●"/>
            </a:pPr>
            <a:r>
              <a:rPr lang="en" sz="1200"/>
              <a:t>Instruct on how to prevent dropping situations from occurring</a:t>
            </a:r>
            <a:endParaRPr sz="1200"/>
          </a:p>
          <a:p>
            <a:pPr marL="457200" lvl="0" indent="-304800" algn="l" rtl="0">
              <a:lnSpc>
                <a:spcPct val="115000"/>
              </a:lnSpc>
              <a:spcBef>
                <a:spcPts val="0"/>
              </a:spcBef>
              <a:spcAft>
                <a:spcPts val="0"/>
              </a:spcAft>
              <a:buSzPts val="1200"/>
              <a:buChar char="●"/>
            </a:pPr>
            <a:r>
              <a:rPr lang="en" sz="1200"/>
              <a:t>Instruct workers with assigned roles</a:t>
            </a:r>
            <a:endParaRPr sz="1200"/>
          </a:p>
          <a:p>
            <a:pPr marL="457200" lvl="0" indent="-304800" algn="l" rtl="0">
              <a:lnSpc>
                <a:spcPct val="115000"/>
              </a:lnSpc>
              <a:spcBef>
                <a:spcPts val="0"/>
              </a:spcBef>
              <a:spcAft>
                <a:spcPts val="0"/>
              </a:spcAft>
              <a:buSzPts val="1200"/>
              <a:buChar char="●"/>
            </a:pPr>
            <a:r>
              <a:rPr lang="en" sz="1200"/>
              <a:t>Most common results of dropping include</a:t>
            </a:r>
            <a:endParaRPr sz="1200"/>
          </a:p>
          <a:p>
            <a:pPr marL="914400" lvl="1" indent="-304800" algn="l" rtl="0">
              <a:lnSpc>
                <a:spcPct val="115000"/>
              </a:lnSpc>
              <a:spcBef>
                <a:spcPts val="0"/>
              </a:spcBef>
              <a:spcAft>
                <a:spcPts val="0"/>
              </a:spcAft>
              <a:buSzPts val="1200"/>
              <a:buChar char="○"/>
            </a:pPr>
            <a:r>
              <a:rPr lang="en" sz="1200"/>
              <a:t>Broken bones</a:t>
            </a:r>
            <a:endParaRPr sz="1200"/>
          </a:p>
          <a:p>
            <a:pPr marL="914400" lvl="1" indent="-304800" algn="l" rtl="0">
              <a:lnSpc>
                <a:spcPct val="115000"/>
              </a:lnSpc>
              <a:spcBef>
                <a:spcPts val="0"/>
              </a:spcBef>
              <a:spcAft>
                <a:spcPts val="0"/>
              </a:spcAft>
              <a:buSzPts val="1200"/>
              <a:buChar char="○"/>
            </a:pPr>
            <a:r>
              <a:rPr lang="en" sz="1200"/>
              <a:t>Spinal cord injuries</a:t>
            </a:r>
            <a:endParaRPr sz="1200"/>
          </a:p>
          <a:p>
            <a:pPr marL="914400" lvl="1" indent="-304800" algn="l" rtl="0">
              <a:lnSpc>
                <a:spcPct val="115000"/>
              </a:lnSpc>
              <a:spcBef>
                <a:spcPts val="0"/>
              </a:spcBef>
              <a:spcAft>
                <a:spcPts val="0"/>
              </a:spcAft>
              <a:buSzPts val="1200"/>
              <a:buChar char="○"/>
            </a:pPr>
            <a:r>
              <a:rPr lang="en" sz="1200"/>
              <a:t>Brain injuries</a:t>
            </a:r>
            <a:endParaRPr sz="1200"/>
          </a:p>
          <a:p>
            <a:pPr marL="914400" lvl="1" indent="-304800" algn="l" rtl="0">
              <a:lnSpc>
                <a:spcPct val="115000"/>
              </a:lnSpc>
              <a:spcBef>
                <a:spcPts val="0"/>
              </a:spcBef>
              <a:spcAft>
                <a:spcPts val="0"/>
              </a:spcAft>
              <a:buSzPts val="1200"/>
              <a:buChar char="○"/>
            </a:pPr>
            <a:r>
              <a:rPr lang="en" sz="1200"/>
              <a:t>Death</a:t>
            </a:r>
            <a:endParaRPr sz="1200"/>
          </a:p>
          <a:p>
            <a:pPr marL="457200" lvl="0" indent="-304800" algn="l" rtl="0">
              <a:lnSpc>
                <a:spcPct val="115000"/>
              </a:lnSpc>
              <a:spcBef>
                <a:spcPts val="0"/>
              </a:spcBef>
              <a:spcAft>
                <a:spcPts val="0"/>
              </a:spcAft>
              <a:buSzPts val="1200"/>
              <a:buChar char="●"/>
            </a:pPr>
            <a:r>
              <a:rPr lang="en" sz="1200"/>
              <a:t>Equipment or tools once dropped could be</a:t>
            </a:r>
            <a:endParaRPr sz="1200"/>
          </a:p>
          <a:p>
            <a:pPr marL="914400" lvl="1" indent="-304800" algn="l" rtl="0">
              <a:lnSpc>
                <a:spcPct val="115000"/>
              </a:lnSpc>
              <a:spcBef>
                <a:spcPts val="0"/>
              </a:spcBef>
              <a:spcAft>
                <a:spcPts val="0"/>
              </a:spcAft>
              <a:buSzPts val="1200"/>
              <a:buChar char="○"/>
            </a:pPr>
            <a:r>
              <a:rPr lang="en" sz="1200"/>
              <a:t>Damaged </a:t>
            </a:r>
            <a:endParaRPr sz="1200"/>
          </a:p>
          <a:p>
            <a:pPr marL="914400" lvl="1" indent="-304800" algn="l" rtl="0">
              <a:lnSpc>
                <a:spcPct val="115000"/>
              </a:lnSpc>
              <a:spcBef>
                <a:spcPts val="0"/>
              </a:spcBef>
              <a:spcAft>
                <a:spcPts val="0"/>
              </a:spcAft>
              <a:buSzPts val="1200"/>
              <a:buChar char="○"/>
            </a:pPr>
            <a:r>
              <a:rPr lang="en" sz="1200"/>
              <a:t>Lost</a:t>
            </a:r>
            <a:endParaRPr sz="1200"/>
          </a:p>
          <a:p>
            <a:pPr marL="914400" lvl="1" indent="-304800" algn="l" rtl="0">
              <a:lnSpc>
                <a:spcPct val="115000"/>
              </a:lnSpc>
              <a:spcBef>
                <a:spcPts val="0"/>
              </a:spcBef>
              <a:spcAft>
                <a:spcPts val="0"/>
              </a:spcAft>
              <a:buSzPts val="1200"/>
              <a:buChar char="○"/>
            </a:pPr>
            <a:r>
              <a:rPr lang="en" sz="1200"/>
              <a:t>broken</a:t>
            </a:r>
            <a:endParaRPr/>
          </a:p>
          <a:p>
            <a:pPr marL="228600" lvl="0" indent="0" algn="l" rtl="0">
              <a:lnSpc>
                <a:spcPct val="115000"/>
              </a:lnSpc>
              <a:spcBef>
                <a:spcPts val="1200"/>
              </a:spcBef>
              <a:spcAft>
                <a:spcPts val="0"/>
              </a:spcAft>
              <a:buNone/>
            </a:pPr>
            <a:endParaRPr sz="1200"/>
          </a:p>
          <a:p>
            <a:pPr marL="228600" lvl="0" indent="0" algn="l" rtl="0">
              <a:lnSpc>
                <a:spcPct val="115000"/>
              </a:lnSpc>
              <a:spcBef>
                <a:spcPts val="1200"/>
              </a:spcBef>
              <a:spcAft>
                <a:spcPts val="0"/>
              </a:spcAft>
              <a:buNone/>
            </a:pPr>
            <a:endParaRPr sz="1200"/>
          </a:p>
          <a:p>
            <a:pPr marL="0" lvl="0" indent="0" algn="l" rtl="0">
              <a:spcBef>
                <a:spcPts val="1200"/>
              </a:spcBef>
              <a:spcAft>
                <a:spcPts val="0"/>
              </a:spcAft>
              <a:buNone/>
            </a:pP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1242900" y="461750"/>
            <a:ext cx="7038900" cy="76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Goals of Training</a:t>
            </a:r>
            <a:endParaRPr sz="2500"/>
          </a:p>
        </p:txBody>
      </p:sp>
      <p:sp>
        <p:nvSpPr>
          <p:cNvPr id="165" name="Google Shape;165;p18"/>
          <p:cNvSpPr txBox="1">
            <a:spLocks noGrp="1"/>
          </p:cNvSpPr>
          <p:nvPr>
            <p:ph type="body" idx="1"/>
          </p:nvPr>
        </p:nvSpPr>
        <p:spPr>
          <a:xfrm>
            <a:off x="1242900" y="1130725"/>
            <a:ext cx="6929700" cy="3122400"/>
          </a:xfrm>
          <a:prstGeom prst="rect">
            <a:avLst/>
          </a:prstGeom>
        </p:spPr>
        <p:txBody>
          <a:bodyPr spcFirstLastPara="1" wrap="square" lIns="91425" tIns="91425" rIns="91425" bIns="91425" anchor="t" anchorCtr="0">
            <a:noAutofit/>
          </a:bodyPr>
          <a:lstStyle/>
          <a:p>
            <a:pPr marL="457200" lvl="0" indent="-311150" algn="l" rtl="0">
              <a:lnSpc>
                <a:spcPct val="200000"/>
              </a:lnSpc>
              <a:spcBef>
                <a:spcPts val="1200"/>
              </a:spcBef>
              <a:spcAft>
                <a:spcPts val="0"/>
              </a:spcAft>
              <a:buSzPts val="1300"/>
              <a:buChar char="●"/>
            </a:pPr>
            <a:r>
              <a:rPr lang="en"/>
              <a:t> Train workers on techniques and strategies to avoid injuries due to dropping.</a:t>
            </a:r>
            <a:endParaRPr/>
          </a:p>
          <a:p>
            <a:pPr marL="457200" lvl="0" indent="-311150" algn="l" rtl="0">
              <a:lnSpc>
                <a:spcPct val="200000"/>
              </a:lnSpc>
              <a:spcBef>
                <a:spcPts val="0"/>
              </a:spcBef>
              <a:spcAft>
                <a:spcPts val="0"/>
              </a:spcAft>
              <a:buSzPts val="1300"/>
              <a:buChar char="●"/>
            </a:pPr>
            <a:r>
              <a:rPr lang="en"/>
              <a:t> Train workers on how to limit the chances of damaging or losing company equipment </a:t>
            </a:r>
            <a:endParaRPr/>
          </a:p>
          <a:p>
            <a:pPr marL="457200" lvl="0" indent="-311150" algn="l" rtl="0">
              <a:lnSpc>
                <a:spcPct val="200000"/>
              </a:lnSpc>
              <a:spcBef>
                <a:spcPts val="0"/>
              </a:spcBef>
              <a:spcAft>
                <a:spcPts val="0"/>
              </a:spcAft>
              <a:buSzPts val="1300"/>
              <a:buChar char="●"/>
            </a:pPr>
            <a:r>
              <a:rPr lang="en"/>
              <a:t> Train workers to understand and recognize several hazards that can lead to dropping to take place.</a:t>
            </a:r>
            <a:endParaRPr/>
          </a:p>
          <a:p>
            <a:pPr marL="457200" lvl="0" indent="-311150" algn="l" rtl="0">
              <a:lnSpc>
                <a:spcPct val="200000"/>
              </a:lnSpc>
              <a:spcBef>
                <a:spcPts val="0"/>
              </a:spcBef>
              <a:spcAft>
                <a:spcPts val="0"/>
              </a:spcAft>
              <a:buSzPts val="1300"/>
              <a:buChar char="●"/>
            </a:pPr>
            <a:r>
              <a:rPr lang="en"/>
              <a:t>Instruct workers on ways to control hazards</a:t>
            </a:r>
            <a:endParaRPr/>
          </a:p>
          <a:p>
            <a:pPr marL="457200" lvl="0" indent="-311150" algn="l" rtl="0">
              <a:lnSpc>
                <a:spcPct val="200000"/>
              </a:lnSpc>
              <a:spcBef>
                <a:spcPts val="0"/>
              </a:spcBef>
              <a:spcAft>
                <a:spcPts val="0"/>
              </a:spcAft>
              <a:buSzPts val="1300"/>
              <a:buChar char="●"/>
            </a:pPr>
            <a:r>
              <a:rPr lang="en"/>
              <a:t>Train workers on when why, and how to wear the proper equipment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is it Important?</a:t>
            </a:r>
            <a:endParaRPr/>
          </a:p>
        </p:txBody>
      </p:sp>
      <p:sp>
        <p:nvSpPr>
          <p:cNvPr id="171" name="Google Shape;171;p19"/>
          <p:cNvSpPr txBox="1">
            <a:spLocks noGrp="1"/>
          </p:cNvSpPr>
          <p:nvPr>
            <p:ph type="body" idx="1"/>
          </p:nvPr>
        </p:nvSpPr>
        <p:spPr>
          <a:xfrm>
            <a:off x="389075" y="1774550"/>
            <a:ext cx="7038900" cy="2911200"/>
          </a:xfrm>
          <a:prstGeom prst="rect">
            <a:avLst/>
          </a:prstGeom>
        </p:spPr>
        <p:txBody>
          <a:bodyPr spcFirstLastPara="1" wrap="square" lIns="91425" tIns="91425" rIns="91425" bIns="91425" anchor="t" anchorCtr="0">
            <a:noAutofit/>
          </a:bodyPr>
          <a:lstStyle/>
          <a:p>
            <a:pPr marL="457200" lvl="0" indent="-311150" algn="l" rtl="0">
              <a:lnSpc>
                <a:spcPct val="200000"/>
              </a:lnSpc>
              <a:spcBef>
                <a:spcPts val="0"/>
              </a:spcBef>
              <a:spcAft>
                <a:spcPts val="0"/>
              </a:spcAft>
              <a:buSzPts val="1300"/>
              <a:buChar char="●"/>
            </a:pPr>
            <a:r>
              <a:rPr lang="en"/>
              <a:t>Dropped objects account for 9.4% of fatal injuries in the construction industry according to OSHA findings</a:t>
            </a:r>
            <a:endParaRPr/>
          </a:p>
          <a:p>
            <a:pPr marL="457200" lvl="0" indent="-311150" algn="l" rtl="0">
              <a:lnSpc>
                <a:spcPct val="200000"/>
              </a:lnSpc>
              <a:spcBef>
                <a:spcPts val="0"/>
              </a:spcBef>
              <a:spcAft>
                <a:spcPts val="0"/>
              </a:spcAft>
              <a:buSzPts val="1300"/>
              <a:buChar char="●"/>
            </a:pPr>
            <a:r>
              <a:rPr lang="en"/>
              <a:t>Over 50,000 reported cases of injuries, a year are sustained by dropped objects in the U.S (2019 )</a:t>
            </a:r>
            <a:endParaRPr/>
          </a:p>
          <a:p>
            <a:pPr marL="457200" lvl="0" indent="-311150" algn="l" rtl="0">
              <a:lnSpc>
                <a:spcPct val="200000"/>
              </a:lnSpc>
              <a:spcBef>
                <a:spcPts val="0"/>
              </a:spcBef>
              <a:spcAft>
                <a:spcPts val="0"/>
              </a:spcAft>
              <a:buSzPts val="1300"/>
              <a:buChar char="●"/>
            </a:pPr>
            <a:r>
              <a:rPr lang="en"/>
              <a:t>A study shows that fewer than 25 percent of workers believe that dropping is an avoidable and preventable accident.  (ehstoday.com, 2020)</a:t>
            </a:r>
            <a:endParaRPr/>
          </a:p>
          <a:p>
            <a:pPr marL="457200" lvl="0" indent="-311150" algn="l" rtl="0">
              <a:lnSpc>
                <a:spcPct val="200000"/>
              </a:lnSpc>
              <a:spcBef>
                <a:spcPts val="0"/>
              </a:spcBef>
              <a:spcAft>
                <a:spcPts val="0"/>
              </a:spcAft>
              <a:buSzPts val="1300"/>
              <a:buChar char="●"/>
            </a:pPr>
            <a:r>
              <a:rPr lang="en"/>
              <a:t>Know what hazards cause dropping will prevent many injuries loss of property, and most importantly save lives </a:t>
            </a:r>
            <a:endParaRPr/>
          </a:p>
          <a:p>
            <a:pPr marL="0" lvl="0" indent="0" algn="l" rtl="0">
              <a:spcBef>
                <a:spcPts val="1600"/>
              </a:spcBef>
              <a:spcAft>
                <a:spcPts val="1600"/>
              </a:spcAft>
              <a:buNone/>
            </a:pPr>
            <a:endParaRPr/>
          </a:p>
        </p:txBody>
      </p:sp>
      <p:pic>
        <p:nvPicPr>
          <p:cNvPr id="172" name="Google Shape;172;p19"/>
          <p:cNvPicPr preferRelativeResize="0"/>
          <p:nvPr/>
        </p:nvPicPr>
        <p:blipFill>
          <a:blip r:embed="rId3">
            <a:alphaModFix/>
          </a:blip>
          <a:stretch>
            <a:fillRect/>
          </a:stretch>
        </p:blipFill>
        <p:spPr>
          <a:xfrm>
            <a:off x="5815675" y="68562"/>
            <a:ext cx="3250500" cy="1649375"/>
          </a:xfrm>
          <a:prstGeom prst="rect">
            <a:avLst/>
          </a:prstGeom>
          <a:noFill/>
          <a:ln>
            <a:noFill/>
          </a:ln>
        </p:spPr>
      </p:pic>
      <p:sp>
        <p:nvSpPr>
          <p:cNvPr id="173" name="Google Shape;173;p19"/>
          <p:cNvSpPr txBox="1"/>
          <p:nvPr/>
        </p:nvSpPr>
        <p:spPr>
          <a:xfrm>
            <a:off x="5821225" y="1626950"/>
            <a:ext cx="3239400" cy="2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D9D9D9"/>
                </a:solidFill>
                <a:latin typeface="Lato"/>
                <a:ea typeface="Lato"/>
                <a:cs typeface="Lato"/>
                <a:sym typeface="Lato"/>
              </a:rPr>
              <a:t>Figure 1: </a:t>
            </a:r>
            <a:r>
              <a:rPr lang="en" sz="800">
                <a:solidFill>
                  <a:srgbClr val="D9D9D9"/>
                </a:solidFill>
                <a:latin typeface="Lato"/>
                <a:ea typeface="Lato"/>
                <a:cs typeface="Lato"/>
                <a:sym typeface="Lato"/>
              </a:rPr>
              <a:t>impact chart </a:t>
            </a:r>
            <a:endParaRPr sz="800">
              <a:solidFill>
                <a:srgbClr val="D9D9D9"/>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Common Hazards</a:t>
            </a:r>
            <a:endParaRPr sz="2500"/>
          </a:p>
        </p:txBody>
      </p:sp>
      <p:sp>
        <p:nvSpPr>
          <p:cNvPr id="179" name="Google Shape;179;p20"/>
          <p:cNvSpPr txBox="1">
            <a:spLocks noGrp="1"/>
          </p:cNvSpPr>
          <p:nvPr>
            <p:ph type="body" idx="1"/>
          </p:nvPr>
        </p:nvSpPr>
        <p:spPr>
          <a:xfrm>
            <a:off x="499350" y="1542100"/>
            <a:ext cx="5757900" cy="30909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200"/>
              <a:t>1) Unsecured objects on the floor</a:t>
            </a:r>
            <a:endParaRPr sz="1200"/>
          </a:p>
          <a:p>
            <a:pPr marL="457200" lvl="0" indent="-304800" algn="l" rtl="0">
              <a:lnSpc>
                <a:spcPct val="200000"/>
              </a:lnSpc>
              <a:spcBef>
                <a:spcPts val="1600"/>
              </a:spcBef>
              <a:spcAft>
                <a:spcPts val="0"/>
              </a:spcAft>
              <a:buSzPts val="1200"/>
              <a:buChar char="●"/>
            </a:pPr>
            <a:r>
              <a:rPr lang="en" sz="1200"/>
              <a:t>Smaller objects are more commonly left unattended but can do as much damage as heavier objects.</a:t>
            </a:r>
            <a:endParaRPr sz="1200"/>
          </a:p>
          <a:p>
            <a:pPr marL="457200" lvl="0" indent="-304800" algn="l" rtl="0">
              <a:lnSpc>
                <a:spcPct val="200000"/>
              </a:lnSpc>
              <a:spcBef>
                <a:spcPts val="0"/>
              </a:spcBef>
              <a:spcAft>
                <a:spcPts val="0"/>
              </a:spcAft>
              <a:buSzPts val="1200"/>
              <a:buChar char="●"/>
            </a:pPr>
            <a:r>
              <a:rPr lang="en" sz="1200"/>
              <a:t>A 2 once object dropped from 230 feet has the potential to penetrate through a hard hat.</a:t>
            </a:r>
            <a:endParaRPr sz="1200"/>
          </a:p>
          <a:p>
            <a:pPr marL="457200" lvl="0" indent="-304800" algn="l" rtl="0">
              <a:lnSpc>
                <a:spcPct val="200000"/>
              </a:lnSpc>
              <a:spcBef>
                <a:spcPts val="0"/>
              </a:spcBef>
              <a:spcAft>
                <a:spcPts val="0"/>
              </a:spcAft>
              <a:buSzPts val="1200"/>
              <a:buChar char="●"/>
            </a:pPr>
            <a:r>
              <a:rPr lang="en" sz="1200"/>
              <a:t>Loose equipment by workers side has a greater chance of being mishandled and dropped.</a:t>
            </a:r>
            <a:endParaRPr sz="1200"/>
          </a:p>
          <a:p>
            <a:pPr marL="457200" lvl="0" indent="-304800" algn="l" rtl="0">
              <a:lnSpc>
                <a:spcPct val="200000"/>
              </a:lnSpc>
              <a:spcBef>
                <a:spcPts val="0"/>
              </a:spcBef>
              <a:spcAft>
                <a:spcPts val="0"/>
              </a:spcAft>
              <a:buSzPts val="1200"/>
              <a:buChar char="●"/>
            </a:pPr>
            <a:r>
              <a:rPr lang="en" sz="1200"/>
              <a:t>To calculate the maximum damage of the object use the formula (force = gravity * mass of an object).</a:t>
            </a:r>
            <a:endParaRPr sz="1200"/>
          </a:p>
          <a:p>
            <a:pPr marL="45720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80" name="Google Shape;180;p20"/>
          <p:cNvPicPr preferRelativeResize="0"/>
          <p:nvPr/>
        </p:nvPicPr>
        <p:blipFill>
          <a:blip r:embed="rId3">
            <a:alphaModFix/>
          </a:blip>
          <a:stretch>
            <a:fillRect/>
          </a:stretch>
        </p:blipFill>
        <p:spPr>
          <a:xfrm>
            <a:off x="6837848" y="393748"/>
            <a:ext cx="2050050" cy="1459950"/>
          </a:xfrm>
          <a:prstGeom prst="rect">
            <a:avLst/>
          </a:prstGeom>
          <a:noFill/>
          <a:ln>
            <a:noFill/>
          </a:ln>
        </p:spPr>
      </p:pic>
      <p:sp>
        <p:nvSpPr>
          <p:cNvPr id="181" name="Google Shape;181;p20"/>
          <p:cNvSpPr txBox="1"/>
          <p:nvPr/>
        </p:nvSpPr>
        <p:spPr>
          <a:xfrm>
            <a:off x="6837850" y="1804475"/>
            <a:ext cx="2049900" cy="3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FFFFFF"/>
                </a:solidFill>
                <a:latin typeface="Lato"/>
                <a:ea typeface="Lato"/>
                <a:cs typeface="Lato"/>
                <a:sym typeface="Lato"/>
              </a:rPr>
              <a:t>Figure 2: </a:t>
            </a:r>
            <a:r>
              <a:rPr lang="en" sz="800">
                <a:solidFill>
                  <a:srgbClr val="FFFFFF"/>
                </a:solidFill>
                <a:latin typeface="Lato"/>
                <a:ea typeface="Lato"/>
                <a:cs typeface="Lato"/>
                <a:sym typeface="Lato"/>
              </a:rPr>
              <a:t>men working on hoisted platform</a:t>
            </a:r>
            <a:endParaRPr sz="800">
              <a:solidFill>
                <a:srgbClr val="FFFFFF"/>
              </a:solidFill>
              <a:latin typeface="Lato"/>
              <a:ea typeface="Lato"/>
              <a:cs typeface="Lato"/>
              <a:sym typeface="Lato"/>
            </a:endParaRPr>
          </a:p>
        </p:txBody>
      </p:sp>
      <p:pic>
        <p:nvPicPr>
          <p:cNvPr id="182" name="Google Shape;182;p20" title="Importance of Helmet | Object drop on watermelon | 20ft vs 30ft">
            <a:hlinkClick r:id="rId4"/>
          </p:cNvPr>
          <p:cNvPicPr preferRelativeResize="0"/>
          <p:nvPr/>
        </p:nvPicPr>
        <p:blipFill>
          <a:blip r:embed="rId5">
            <a:alphaModFix/>
          </a:blip>
          <a:stretch>
            <a:fillRect/>
          </a:stretch>
        </p:blipFill>
        <p:spPr>
          <a:xfrm>
            <a:off x="6376213" y="2897550"/>
            <a:ext cx="2642026" cy="1981525"/>
          </a:xfrm>
          <a:prstGeom prst="rect">
            <a:avLst/>
          </a:prstGeom>
          <a:noFill/>
          <a:ln>
            <a:noFill/>
          </a:ln>
        </p:spPr>
      </p:pic>
      <p:sp>
        <p:nvSpPr>
          <p:cNvPr id="183" name="Google Shape;183;p20"/>
          <p:cNvSpPr txBox="1"/>
          <p:nvPr/>
        </p:nvSpPr>
        <p:spPr>
          <a:xfrm>
            <a:off x="6486475" y="4781575"/>
            <a:ext cx="2493000" cy="3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D9D9D9"/>
                </a:solidFill>
                <a:latin typeface="Lato"/>
                <a:ea typeface="Lato"/>
                <a:cs typeface="Lato"/>
                <a:sym typeface="Lato"/>
              </a:rPr>
              <a:t>Figure 3</a:t>
            </a:r>
            <a:r>
              <a:rPr lang="en" sz="800">
                <a:solidFill>
                  <a:srgbClr val="D9D9D9"/>
                </a:solidFill>
                <a:latin typeface="Lato"/>
                <a:ea typeface="Lato"/>
                <a:cs typeface="Lato"/>
                <a:sym typeface="Lato"/>
              </a:rPr>
              <a:t>: hard hat demo video</a:t>
            </a:r>
            <a:endParaRPr sz="800">
              <a:solidFill>
                <a:srgbClr val="D9D9D9"/>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Common Hazards </a:t>
            </a:r>
            <a:endParaRPr sz="25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9" name="Google Shape;189;p21"/>
          <p:cNvSpPr txBox="1">
            <a:spLocks noGrp="1"/>
          </p:cNvSpPr>
          <p:nvPr>
            <p:ph type="body" idx="1"/>
          </p:nvPr>
        </p:nvSpPr>
        <p:spPr>
          <a:xfrm>
            <a:off x="471775" y="1567550"/>
            <a:ext cx="6070500" cy="29112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200"/>
              <a:t>2) Not securing objects well when lifting material</a:t>
            </a:r>
            <a:endParaRPr sz="1200"/>
          </a:p>
          <a:p>
            <a:pPr marL="457200" lvl="0" indent="-304800" algn="l" rtl="0">
              <a:lnSpc>
                <a:spcPct val="200000"/>
              </a:lnSpc>
              <a:spcBef>
                <a:spcPts val="1600"/>
              </a:spcBef>
              <a:spcAft>
                <a:spcPts val="0"/>
              </a:spcAft>
              <a:buSzPts val="1200"/>
              <a:buChar char="●"/>
            </a:pPr>
            <a:r>
              <a:rPr lang="en" sz="1200"/>
              <a:t>A heavy item dropped at any height will lead to severe injury or worse</a:t>
            </a:r>
            <a:endParaRPr sz="1200"/>
          </a:p>
          <a:p>
            <a:pPr marL="457200" lvl="0" indent="-304800" algn="l" rtl="0">
              <a:lnSpc>
                <a:spcPct val="200000"/>
              </a:lnSpc>
              <a:spcBef>
                <a:spcPts val="0"/>
              </a:spcBef>
              <a:spcAft>
                <a:spcPts val="0"/>
              </a:spcAft>
              <a:buSzPts val="1200"/>
              <a:buChar char="●"/>
            </a:pPr>
            <a:r>
              <a:rPr lang="en" sz="1200"/>
              <a:t>equipment damage is certain either to the equipment securing the load (when it breaks or malfunctions} or to the load itself (when it hits the ground)</a:t>
            </a:r>
            <a:endParaRPr sz="1200"/>
          </a:p>
          <a:p>
            <a:pPr marL="457200" lvl="0" indent="-304800" algn="l" rtl="0">
              <a:lnSpc>
                <a:spcPct val="200000"/>
              </a:lnSpc>
              <a:spcBef>
                <a:spcPts val="0"/>
              </a:spcBef>
              <a:spcAft>
                <a:spcPts val="0"/>
              </a:spcAft>
              <a:buSzPts val="1200"/>
              <a:buChar char="●"/>
            </a:pPr>
            <a:r>
              <a:rPr lang="en" sz="1200"/>
              <a:t>Has the capability of injuring multiple people or worse with a single incident</a:t>
            </a:r>
            <a:endParaRPr sz="1200"/>
          </a:p>
          <a:p>
            <a:pPr marL="457200" lvl="0" indent="-304800" algn="l" rtl="0">
              <a:lnSpc>
                <a:spcPct val="200000"/>
              </a:lnSpc>
              <a:spcBef>
                <a:spcPts val="0"/>
              </a:spcBef>
              <a:spcAft>
                <a:spcPts val="0"/>
              </a:spcAft>
              <a:buSzPts val="1200"/>
              <a:buChar char="●"/>
            </a:pPr>
            <a:r>
              <a:rPr lang="en" sz="1200"/>
              <a:t>Has the capability of causing an avalanche of debris causing multiple lives to be in danger not only causing major damage to equipment </a:t>
            </a:r>
            <a:endParaRPr sz="1200"/>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90" name="Google Shape;190;p21"/>
          <p:cNvPicPr preferRelativeResize="0"/>
          <p:nvPr/>
        </p:nvPicPr>
        <p:blipFill>
          <a:blip r:embed="rId3">
            <a:alphaModFix/>
          </a:blip>
          <a:stretch>
            <a:fillRect/>
          </a:stretch>
        </p:blipFill>
        <p:spPr>
          <a:xfrm>
            <a:off x="6688875" y="651275"/>
            <a:ext cx="2278200" cy="1719498"/>
          </a:xfrm>
          <a:prstGeom prst="rect">
            <a:avLst/>
          </a:prstGeom>
          <a:noFill/>
          <a:ln>
            <a:noFill/>
          </a:ln>
        </p:spPr>
      </p:pic>
      <p:sp>
        <p:nvSpPr>
          <p:cNvPr id="191" name="Google Shape;191;p21"/>
          <p:cNvSpPr txBox="1"/>
          <p:nvPr/>
        </p:nvSpPr>
        <p:spPr>
          <a:xfrm>
            <a:off x="6688875" y="2304050"/>
            <a:ext cx="2278200" cy="3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FFFFFF"/>
                </a:solidFill>
                <a:latin typeface="Lato"/>
                <a:ea typeface="Lato"/>
                <a:cs typeface="Lato"/>
                <a:sym typeface="Lato"/>
              </a:rPr>
              <a:t>Figure 4:  </a:t>
            </a:r>
            <a:r>
              <a:rPr lang="en" sz="800">
                <a:solidFill>
                  <a:srgbClr val="FFFFFF"/>
                </a:solidFill>
                <a:latin typeface="Lato"/>
                <a:ea typeface="Lato"/>
                <a:cs typeface="Lato"/>
                <a:sym typeface="Lato"/>
              </a:rPr>
              <a:t>wheelbarrow being hoisted up</a:t>
            </a:r>
            <a:endParaRPr sz="800">
              <a:solidFill>
                <a:srgbClr val="FFFFFF"/>
              </a:solidFill>
              <a:latin typeface="Lato"/>
              <a:ea typeface="Lato"/>
              <a:cs typeface="Lato"/>
              <a:sym typeface="Lato"/>
            </a:endParaRPr>
          </a:p>
        </p:txBody>
      </p:sp>
      <p:pic>
        <p:nvPicPr>
          <p:cNvPr id="192" name="Google Shape;192;p21" title="Work Safety Alert – Struck by Falling Objects during Lifting (Labour Department)">
            <a:hlinkClick r:id="rId4"/>
          </p:cNvPr>
          <p:cNvPicPr preferRelativeResize="0"/>
          <p:nvPr/>
        </p:nvPicPr>
        <p:blipFill>
          <a:blip r:embed="rId5">
            <a:alphaModFix/>
          </a:blip>
          <a:stretch>
            <a:fillRect/>
          </a:stretch>
        </p:blipFill>
        <p:spPr>
          <a:xfrm>
            <a:off x="6623650" y="2770175"/>
            <a:ext cx="2278100" cy="1708575"/>
          </a:xfrm>
          <a:prstGeom prst="rect">
            <a:avLst/>
          </a:prstGeom>
          <a:noFill/>
          <a:ln>
            <a:noFill/>
          </a:ln>
        </p:spPr>
      </p:pic>
      <p:sp>
        <p:nvSpPr>
          <p:cNvPr id="193" name="Google Shape;193;p21"/>
          <p:cNvSpPr txBox="1"/>
          <p:nvPr/>
        </p:nvSpPr>
        <p:spPr>
          <a:xfrm>
            <a:off x="6617700" y="4396150"/>
            <a:ext cx="2349300" cy="2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EFEFEF"/>
                </a:solidFill>
                <a:latin typeface="Lato"/>
                <a:ea typeface="Lato"/>
                <a:cs typeface="Lato"/>
                <a:sym typeface="Lato"/>
              </a:rPr>
              <a:t>Figure 5</a:t>
            </a:r>
            <a:r>
              <a:rPr lang="en" sz="800">
                <a:solidFill>
                  <a:srgbClr val="EFEFEF"/>
                </a:solidFill>
                <a:latin typeface="Lato"/>
                <a:ea typeface="Lato"/>
                <a:cs typeface="Lato"/>
                <a:sym typeface="Lato"/>
              </a:rPr>
              <a:t>: falling object example video</a:t>
            </a:r>
            <a:endParaRPr sz="800">
              <a:solidFill>
                <a:srgbClr val="EFEFEF"/>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1905</Words>
  <Application>Microsoft Office PowerPoint</Application>
  <PresentationFormat>On-screen Show (16:9)</PresentationFormat>
  <Paragraphs>157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Montserrat</vt:lpstr>
      <vt:lpstr>Lato</vt:lpstr>
      <vt:lpstr>Arial</vt:lpstr>
      <vt:lpstr>Focus</vt:lpstr>
      <vt:lpstr>Dropped Objects A presentation to help you understand the hazards of dropped objects and how to approach the situation</vt:lpstr>
      <vt:lpstr>Objectives</vt:lpstr>
      <vt:lpstr>Inform</vt:lpstr>
      <vt:lpstr>Knowledge</vt:lpstr>
      <vt:lpstr>Awareness</vt:lpstr>
      <vt:lpstr>Goals of Training</vt:lpstr>
      <vt:lpstr>Why is it Important?</vt:lpstr>
      <vt:lpstr>Common Hazards</vt:lpstr>
      <vt:lpstr>Common Hazards   </vt:lpstr>
      <vt:lpstr>Common Hazards   </vt:lpstr>
      <vt:lpstr>Common Hazards </vt:lpstr>
      <vt:lpstr>Prevention </vt:lpstr>
      <vt:lpstr>Prevention (continued)</vt:lpstr>
      <vt:lpstr>OSHA requirements</vt:lpstr>
      <vt:lpstr>OSHA prevention standards</vt:lpstr>
      <vt:lpstr>Hard hat</vt:lpstr>
      <vt:lpstr>What to Do When Objects Do Fall?</vt:lpstr>
      <vt:lpstr>Resources </vt:lpstr>
      <vt:lpstr>Resources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Dropped Objects A presentation to help you understand the hazards of dropped objects and how to approach the situation</dc:title>
  <dc:creator>drew12</dc:creator>
  <cp:lastModifiedBy>Shoji</cp:lastModifiedBy>
  <cp:revision>1</cp:revision>
  <dcterms:modified xsi:type="dcterms:W3CDTF">2020-12-02T00:58:58Z</dcterms:modified>
</cp:coreProperties>
</file>