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58" r:id="rId3"/>
    <p:sldId id="259" r:id="rId4"/>
    <p:sldId id="261" r:id="rId5"/>
    <p:sldId id="260" r:id="rId6"/>
    <p:sldId id="262" r:id="rId7"/>
    <p:sldId id="263" r:id="rId8"/>
    <p:sldId id="264" r:id="rId9"/>
    <p:sldId id="265" r:id="rId10"/>
    <p:sldId id="267" r:id="rId11"/>
    <p:sldId id="266" r:id="rId12"/>
    <p:sldId id="268" r:id="rId13"/>
    <p:sldId id="269"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440D60-436E-42D5-93AF-544B4BE68031}" v="37" dt="2020-11-11T02:19:47.0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73134" autoAdjust="0"/>
  </p:normalViewPr>
  <p:slideViewPr>
    <p:cSldViewPr snapToGrid="0">
      <p:cViewPr varScale="1">
        <p:scale>
          <a:sx n="74" d="100"/>
          <a:sy n="74" d="100"/>
        </p:scale>
        <p:origin x="6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888BDA-0954-4D8C-92B0-4E2DEC1C727F}" type="datetimeFigureOut">
              <a:rPr lang="en-US" smtClean="0"/>
              <a:t>1/29/2021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4C263F-2334-467A-BC44-7A07718AB295}" type="slidenum">
              <a:rPr lang="en-US" smtClean="0"/>
              <a:t>‹#›</a:t>
            </a:fld>
            <a:endParaRPr lang="en-US"/>
          </a:p>
        </p:txBody>
      </p:sp>
    </p:spTree>
    <p:extLst>
      <p:ext uri="{BB962C8B-B14F-4D97-AF65-F5344CB8AC3E}">
        <p14:creationId xmlns:p14="http://schemas.microsoft.com/office/powerpoint/2010/main" val="3161354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healthline.com/health/cancer/lower-back-pain-cancer"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picture Citation:  Nall, Rachel. “Lower Back Pain”. </a:t>
            </a:r>
            <a:r>
              <a:rPr lang="en-US" i="1" dirty="0"/>
              <a:t>Healthline, July 3, 2019. </a:t>
            </a:r>
            <a:r>
              <a:rPr lang="en-US" dirty="0">
                <a:hlinkClick r:id="rId3"/>
              </a:rPr>
              <a:t>https://www.healthline.com/health/cancer/lower-back-pain-cancer</a:t>
            </a:r>
            <a:endParaRPr lang="en-US" i="1" dirty="0"/>
          </a:p>
          <a:p>
            <a:endParaRPr lang="en-US" dirty="0"/>
          </a:p>
        </p:txBody>
      </p:sp>
      <p:sp>
        <p:nvSpPr>
          <p:cNvPr id="4" name="Slide Number Placeholder 3"/>
          <p:cNvSpPr>
            <a:spLocks noGrp="1"/>
          </p:cNvSpPr>
          <p:nvPr>
            <p:ph type="sldNum" sz="quarter" idx="5"/>
          </p:nvPr>
        </p:nvSpPr>
        <p:spPr/>
        <p:txBody>
          <a:bodyPr/>
          <a:lstStyle/>
          <a:p>
            <a:fld id="{FF4C263F-2334-467A-BC44-7A07718AB295}" type="slidenum">
              <a:rPr lang="en-US" smtClean="0"/>
              <a:t>1</a:t>
            </a:fld>
            <a:endParaRPr lang="en-US"/>
          </a:p>
        </p:txBody>
      </p:sp>
    </p:spTree>
    <p:extLst>
      <p:ext uri="{BB962C8B-B14F-4D97-AF65-F5344CB8AC3E}">
        <p14:creationId xmlns:p14="http://schemas.microsoft.com/office/powerpoint/2010/main" val="27054121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Sprains. (2020, September 25). Retrieved October 25, 2020, from https://www.mayoclinic.org/diseases-conditions/sprains/symptoms-causes/syc-20377938</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17th, P. (2019, June 27). What is a Strain Injury?: Orthopedics Doctor Fairfield. Retrieved October 25, 2020, from https://www.osgpc.com/what-is-a-strain-injury/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Holland, K. (2017, March 20). Sprain vs. Strain: What's the Difference? Retrieved October 25, 2020, from https://www.healthline.com/health/sprain-vs-strain</a:t>
            </a:r>
          </a:p>
          <a:p>
            <a:endParaRPr lang="en-US" dirty="0"/>
          </a:p>
        </p:txBody>
      </p:sp>
      <p:sp>
        <p:nvSpPr>
          <p:cNvPr id="4" name="Slide Number Placeholder 3"/>
          <p:cNvSpPr>
            <a:spLocks noGrp="1"/>
          </p:cNvSpPr>
          <p:nvPr>
            <p:ph type="sldNum" sz="quarter" idx="5"/>
          </p:nvPr>
        </p:nvSpPr>
        <p:spPr/>
        <p:txBody>
          <a:bodyPr/>
          <a:lstStyle/>
          <a:p>
            <a:fld id="{FF4C263F-2334-467A-BC44-7A07718AB295}" type="slidenum">
              <a:rPr lang="en-US" smtClean="0"/>
              <a:t>11</a:t>
            </a:fld>
            <a:endParaRPr lang="en-US"/>
          </a:p>
        </p:txBody>
      </p:sp>
    </p:spTree>
    <p:extLst>
      <p:ext uri="{BB962C8B-B14F-4D97-AF65-F5344CB8AC3E}">
        <p14:creationId xmlns:p14="http://schemas.microsoft.com/office/powerpoint/2010/main" val="2258113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4C263F-2334-467A-BC44-7A07718AB295}" type="slidenum">
              <a:rPr lang="en-US" smtClean="0"/>
              <a:t>13</a:t>
            </a:fld>
            <a:endParaRPr lang="en-US"/>
          </a:p>
        </p:txBody>
      </p:sp>
    </p:spTree>
    <p:extLst>
      <p:ext uri="{BB962C8B-B14F-4D97-AF65-F5344CB8AC3E}">
        <p14:creationId xmlns:p14="http://schemas.microsoft.com/office/powerpoint/2010/main" val="4006049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solidFill>
                  <a:srgbClr val="202F66"/>
                </a:solidFill>
                <a:effectLst/>
                <a:latin typeface="Circular"/>
              </a:rPr>
              <a:t>Sprains - Symptoms and causes</a:t>
            </a:r>
            <a:r>
              <a:rPr lang="en-US" b="0" i="0" dirty="0">
                <a:solidFill>
                  <a:srgbClr val="202F66"/>
                </a:solidFill>
                <a:effectLst/>
                <a:latin typeface="Circular"/>
              </a:rPr>
              <a:t>. (2020, September 25). Mayo Clinic. https://www.mayoclinic.org/diseases-conditions/sprains/symptoms-causes/syc-20377938</a:t>
            </a:r>
          </a:p>
          <a:p>
            <a:endParaRPr lang="en-US" b="0" i="0" dirty="0">
              <a:solidFill>
                <a:srgbClr val="202F66"/>
              </a:solidFill>
              <a:effectLst/>
              <a:latin typeface="Circ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effectLst/>
                <a:latin typeface="Times New Roman" panose="02020603050405020304" pitchFamily="18" charset="0"/>
              </a:rPr>
              <a:t>Muscle strains - Symptoms and causes</a:t>
            </a:r>
            <a:r>
              <a:rPr lang="en-US" sz="1200" dirty="0">
                <a:effectLst/>
                <a:latin typeface="Times New Roman" panose="02020603050405020304" pitchFamily="18" charset="0"/>
              </a:rPr>
              <a:t>. (2020, September 1). Mayo Clinic. https://www.mayoclinic.org/diseases-conditions/muscle-strains/symptoms-causes/syc-20450507</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VIDEO - </a:t>
            </a:r>
            <a:r>
              <a:rPr lang="en-US" sz="1200" i="1" dirty="0">
                <a:effectLst/>
                <a:latin typeface="Times New Roman" panose="02020603050405020304" pitchFamily="18" charset="0"/>
              </a:rPr>
              <a:t>Muscle strains - Symptoms and causes</a:t>
            </a:r>
            <a:r>
              <a:rPr lang="en-US" sz="1200" dirty="0">
                <a:effectLst/>
                <a:latin typeface="Times New Roman" panose="02020603050405020304" pitchFamily="18" charset="0"/>
              </a:rPr>
              <a:t>. (2020, September 1). Mayo Clinic. https://www.mayoclinic.org/diseases-conditions/muscle-strains/symptoms-causes/syc-20450507</a:t>
            </a:r>
          </a:p>
          <a:p>
            <a:endParaRPr lang="en-US" dirty="0"/>
          </a:p>
        </p:txBody>
      </p:sp>
      <p:sp>
        <p:nvSpPr>
          <p:cNvPr id="4" name="Slide Number Placeholder 3"/>
          <p:cNvSpPr>
            <a:spLocks noGrp="1"/>
          </p:cNvSpPr>
          <p:nvPr>
            <p:ph type="sldNum" sz="quarter" idx="5"/>
          </p:nvPr>
        </p:nvSpPr>
        <p:spPr/>
        <p:txBody>
          <a:bodyPr/>
          <a:lstStyle/>
          <a:p>
            <a:fld id="{FF4C263F-2334-467A-BC44-7A07718AB295}" type="slidenum">
              <a:rPr lang="en-US" smtClean="0"/>
              <a:t>3</a:t>
            </a:fld>
            <a:endParaRPr lang="en-US"/>
          </a:p>
        </p:txBody>
      </p:sp>
    </p:spTree>
    <p:extLst>
      <p:ext uri="{BB962C8B-B14F-4D97-AF65-F5344CB8AC3E}">
        <p14:creationId xmlns:p14="http://schemas.microsoft.com/office/powerpoint/2010/main" val="3368337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dirty="0"/>
              <a:t>Citation for Statistic:  </a:t>
            </a:r>
            <a:br>
              <a:rPr lang="en-US" b="0" i="0" dirty="0">
                <a:solidFill>
                  <a:srgbClr val="202F66"/>
                </a:solidFill>
                <a:effectLst/>
                <a:latin typeface="Circular"/>
              </a:rPr>
            </a:br>
            <a:endParaRPr lang="en-US" b="0" i="0" dirty="0">
              <a:solidFill>
                <a:srgbClr val="202F66"/>
              </a:solidFill>
              <a:effectLst/>
              <a:latin typeface="Circular"/>
            </a:endParaRPr>
          </a:p>
          <a:p>
            <a:pPr algn="l">
              <a:buFont typeface="Arial" panose="020B0604020202020204" pitchFamily="34" charset="0"/>
              <a:buChar char="•"/>
            </a:pPr>
            <a:r>
              <a:rPr lang="en-US" b="0" i="1" dirty="0">
                <a:solidFill>
                  <a:srgbClr val="1F80E8"/>
                </a:solidFill>
                <a:effectLst/>
                <a:latin typeface="Circular"/>
              </a:rPr>
              <a:t>Type of injury or illness and body parts affected by nonfatal injuries and illnesses in 2014 : The Economics Daily: U.S. Bureau of Labor Statistics</a:t>
            </a:r>
            <a:r>
              <a:rPr lang="en-US" b="0" i="0" dirty="0">
                <a:solidFill>
                  <a:srgbClr val="1F80E8"/>
                </a:solidFill>
                <a:effectLst/>
                <a:latin typeface="Circular"/>
              </a:rPr>
              <a:t>. (2015, December 2). Https://Www.Bls.Gov/. https://www.bls.gov/opub/ted/2015/type-of-injury-or-illness-and-body-parts-affected-by-nonfatal-injuries-and-illnesses-in-2014.htm</a:t>
            </a:r>
          </a:p>
          <a:p>
            <a:pPr algn="l">
              <a:buFont typeface="Arial" panose="020B0604020202020204" pitchFamily="34" charset="0"/>
              <a:buChar char="•"/>
            </a:pPr>
            <a:r>
              <a:rPr lang="en-US" b="0" i="0" dirty="0">
                <a:solidFill>
                  <a:srgbClr val="202F66"/>
                </a:solidFill>
                <a:effectLst/>
                <a:latin typeface="Circular"/>
              </a:rPr>
              <a:t>In-text citation</a:t>
            </a:r>
          </a:p>
          <a:p>
            <a:endParaRPr lang="en-US" dirty="0"/>
          </a:p>
          <a:p>
            <a:endParaRPr lang="en-US" dirty="0"/>
          </a:p>
          <a:p>
            <a:r>
              <a:rPr lang="en-US" dirty="0"/>
              <a:t>Graph:</a:t>
            </a:r>
          </a:p>
          <a:p>
            <a:r>
              <a:rPr lang="en-US" b="0" i="1" dirty="0">
                <a:solidFill>
                  <a:srgbClr val="1F80E8"/>
                </a:solidFill>
                <a:effectLst/>
                <a:latin typeface="Circular"/>
              </a:rPr>
              <a:t>Workers’ compensation costs by cause, 2017 - 2018</a:t>
            </a:r>
            <a:r>
              <a:rPr lang="en-US" b="0" i="0" dirty="0">
                <a:solidFill>
                  <a:srgbClr val="1F80E8"/>
                </a:solidFill>
                <a:effectLst/>
                <a:latin typeface="Circular"/>
              </a:rPr>
              <a:t>. (n.d.). [Graph]. Injury Facts. https://injuryfacts.nsc.org/work/costs/workers-compensation-costs/</a:t>
            </a:r>
            <a:endParaRPr lang="en-US" dirty="0"/>
          </a:p>
          <a:p>
            <a:endParaRPr lang="en-US" dirty="0"/>
          </a:p>
        </p:txBody>
      </p:sp>
      <p:sp>
        <p:nvSpPr>
          <p:cNvPr id="4" name="Slide Number Placeholder 3"/>
          <p:cNvSpPr>
            <a:spLocks noGrp="1"/>
          </p:cNvSpPr>
          <p:nvPr>
            <p:ph type="sldNum" sz="quarter" idx="5"/>
          </p:nvPr>
        </p:nvSpPr>
        <p:spPr/>
        <p:txBody>
          <a:bodyPr/>
          <a:lstStyle/>
          <a:p>
            <a:fld id="{FF4C263F-2334-467A-BC44-7A07718AB295}" type="slidenum">
              <a:rPr lang="en-US" smtClean="0"/>
              <a:t>4</a:t>
            </a:fld>
            <a:endParaRPr lang="en-US"/>
          </a:p>
        </p:txBody>
      </p:sp>
    </p:spTree>
    <p:extLst>
      <p:ext uri="{BB962C8B-B14F-4D97-AF65-F5344CB8AC3E}">
        <p14:creationId xmlns:p14="http://schemas.microsoft.com/office/powerpoint/2010/main" val="3088931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J </a:t>
            </a:r>
            <a:r>
              <a:rPr lang="en-US" dirty="0" err="1">
                <a:effectLst/>
              </a:rPr>
              <a:t>fabian</a:t>
            </a:r>
            <a:r>
              <a:rPr lang="en-US" dirty="0">
                <a:effectLst/>
              </a:rPr>
              <a:t>. (2020, September 26). Workplace Injury Statistics - 2019. Retrieved October 25, 2020, from https://workinjurysource.com/workplace-injury-statistics-2019/</a:t>
            </a:r>
          </a:p>
          <a:p>
            <a:endParaRPr lang="en-US" dirty="0"/>
          </a:p>
        </p:txBody>
      </p:sp>
      <p:sp>
        <p:nvSpPr>
          <p:cNvPr id="4" name="Slide Number Placeholder 3"/>
          <p:cNvSpPr>
            <a:spLocks noGrp="1"/>
          </p:cNvSpPr>
          <p:nvPr>
            <p:ph type="sldNum" sz="quarter" idx="5"/>
          </p:nvPr>
        </p:nvSpPr>
        <p:spPr/>
        <p:txBody>
          <a:bodyPr/>
          <a:lstStyle/>
          <a:p>
            <a:fld id="{FF4C263F-2334-467A-BC44-7A07718AB295}" type="slidenum">
              <a:rPr lang="en-US" smtClean="0"/>
              <a:t>5</a:t>
            </a:fld>
            <a:endParaRPr lang="en-US"/>
          </a:p>
        </p:txBody>
      </p:sp>
    </p:spTree>
    <p:extLst>
      <p:ext uri="{BB962C8B-B14F-4D97-AF65-F5344CB8AC3E}">
        <p14:creationId xmlns:p14="http://schemas.microsoft.com/office/powerpoint/2010/main" val="3481583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J </a:t>
            </a:r>
            <a:r>
              <a:rPr lang="en-US" dirty="0" err="1">
                <a:effectLst/>
              </a:rPr>
              <a:t>fabian</a:t>
            </a:r>
            <a:r>
              <a:rPr lang="en-US" dirty="0">
                <a:effectLst/>
              </a:rPr>
              <a:t>. (2020, September 26). Workplace Injury Statistics - 2019. Retrieved October 25, 2020, from https://workinjurysource.com/workplace-injury-statistics-2019/</a:t>
            </a:r>
          </a:p>
          <a:p>
            <a:endParaRPr lang="en-US" dirty="0"/>
          </a:p>
          <a:p>
            <a:r>
              <a:rPr lang="en-US" dirty="0"/>
              <a:t>Habits to avoid.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rPr>
              <a:t>Middlesworth, M. (2019, August 16). </a:t>
            </a:r>
            <a:r>
              <a:rPr lang="en-US" sz="1200" i="1" dirty="0">
                <a:effectLst/>
                <a:latin typeface="Times New Roman" panose="02020603050405020304" pitchFamily="18" charset="0"/>
              </a:rPr>
              <a:t>How to Prevent Sprains and Strains in the Workplace</a:t>
            </a:r>
            <a:r>
              <a:rPr lang="en-US" sz="1200" dirty="0">
                <a:effectLst/>
                <a:latin typeface="Times New Roman" panose="02020603050405020304" pitchFamily="18" charset="0"/>
              </a:rPr>
              <a:t>. SHRM. https://www.shrm.org/resourcesandtools/hr-topics/risk-management/pages/prevent-sprains-strains-workplace.aspx</a:t>
            </a:r>
          </a:p>
          <a:p>
            <a:endParaRPr lang="en-US" dirty="0"/>
          </a:p>
        </p:txBody>
      </p:sp>
      <p:sp>
        <p:nvSpPr>
          <p:cNvPr id="4" name="Slide Number Placeholder 3"/>
          <p:cNvSpPr>
            <a:spLocks noGrp="1"/>
          </p:cNvSpPr>
          <p:nvPr>
            <p:ph type="sldNum" sz="quarter" idx="5"/>
          </p:nvPr>
        </p:nvSpPr>
        <p:spPr/>
        <p:txBody>
          <a:bodyPr/>
          <a:lstStyle/>
          <a:p>
            <a:fld id="{FF4C263F-2334-467A-BC44-7A07718AB295}" type="slidenum">
              <a:rPr lang="en-US" smtClean="0"/>
              <a:t>6</a:t>
            </a:fld>
            <a:endParaRPr lang="en-US"/>
          </a:p>
        </p:txBody>
      </p:sp>
    </p:spTree>
    <p:extLst>
      <p:ext uri="{BB962C8B-B14F-4D97-AF65-F5344CB8AC3E}">
        <p14:creationId xmlns:p14="http://schemas.microsoft.com/office/powerpoint/2010/main" val="3591710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Middlesworth, M. (2014, February 05). How to Prevent Sprains and Strains in the Workplace. Retrieved October 26, 2020, from https://ergo-plus.com/prevent-sprains-strains-workplace/</a:t>
            </a:r>
          </a:p>
          <a:p>
            <a:endParaRPr lang="en-US" dirty="0"/>
          </a:p>
        </p:txBody>
      </p:sp>
      <p:sp>
        <p:nvSpPr>
          <p:cNvPr id="4" name="Slide Number Placeholder 3"/>
          <p:cNvSpPr>
            <a:spLocks noGrp="1"/>
          </p:cNvSpPr>
          <p:nvPr>
            <p:ph type="sldNum" sz="quarter" idx="5"/>
          </p:nvPr>
        </p:nvSpPr>
        <p:spPr/>
        <p:txBody>
          <a:bodyPr/>
          <a:lstStyle/>
          <a:p>
            <a:fld id="{FF4C263F-2334-467A-BC44-7A07718AB295}" type="slidenum">
              <a:rPr lang="en-US" smtClean="0"/>
              <a:t>7</a:t>
            </a:fld>
            <a:endParaRPr lang="en-US"/>
          </a:p>
        </p:txBody>
      </p:sp>
    </p:spTree>
    <p:extLst>
      <p:ext uri="{BB962C8B-B14F-4D97-AF65-F5344CB8AC3E}">
        <p14:creationId xmlns:p14="http://schemas.microsoft.com/office/powerpoint/2010/main" val="35162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Strains and Sprains Prevention. (n.d.). Retrieved October 27, 2020, from https://www.wcf.com/strains-and-sprains-prevention</a:t>
            </a:r>
          </a:p>
          <a:p>
            <a:endParaRPr lang="en-US" dirty="0"/>
          </a:p>
        </p:txBody>
      </p:sp>
      <p:sp>
        <p:nvSpPr>
          <p:cNvPr id="4" name="Slide Number Placeholder 3"/>
          <p:cNvSpPr>
            <a:spLocks noGrp="1"/>
          </p:cNvSpPr>
          <p:nvPr>
            <p:ph type="sldNum" sz="quarter" idx="5"/>
          </p:nvPr>
        </p:nvSpPr>
        <p:spPr/>
        <p:txBody>
          <a:bodyPr/>
          <a:lstStyle/>
          <a:p>
            <a:fld id="{FF4C263F-2334-467A-BC44-7A07718AB295}" type="slidenum">
              <a:rPr lang="en-US" smtClean="0"/>
              <a:t>8</a:t>
            </a:fld>
            <a:endParaRPr lang="en-US"/>
          </a:p>
        </p:txBody>
      </p:sp>
    </p:spTree>
    <p:extLst>
      <p:ext uri="{BB962C8B-B14F-4D97-AF65-F5344CB8AC3E}">
        <p14:creationId xmlns:p14="http://schemas.microsoft.com/office/powerpoint/2010/main" val="1171786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SMART lifting. (n.d.). Retrieved October 28, 2020, from http://hfairall.weebly.com/smart-lifting.html</a:t>
            </a:r>
          </a:p>
          <a:p>
            <a:endParaRPr lang="en-US" dirty="0"/>
          </a:p>
        </p:txBody>
      </p:sp>
      <p:sp>
        <p:nvSpPr>
          <p:cNvPr id="4" name="Slide Number Placeholder 3"/>
          <p:cNvSpPr>
            <a:spLocks noGrp="1"/>
          </p:cNvSpPr>
          <p:nvPr>
            <p:ph type="sldNum" sz="quarter" idx="5"/>
          </p:nvPr>
        </p:nvSpPr>
        <p:spPr/>
        <p:txBody>
          <a:bodyPr/>
          <a:lstStyle/>
          <a:p>
            <a:fld id="{FF4C263F-2334-467A-BC44-7A07718AB295}" type="slidenum">
              <a:rPr lang="en-US" smtClean="0"/>
              <a:t>9</a:t>
            </a:fld>
            <a:endParaRPr lang="en-US"/>
          </a:p>
        </p:txBody>
      </p:sp>
    </p:spTree>
    <p:extLst>
      <p:ext uri="{BB962C8B-B14F-4D97-AF65-F5344CB8AC3E}">
        <p14:creationId xmlns:p14="http://schemas.microsoft.com/office/powerpoint/2010/main" val="1439462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Kilbourne, C. (2009, December 29). Team Lifting: A Special Case with Special Rules. Retrieved October 28, 2020, from https://ehsdailyadvisor.blr.com/2009/12/team-lifting-a-special-case-with-special-rules/</a:t>
            </a:r>
          </a:p>
          <a:p>
            <a:endParaRPr lang="en-US" dirty="0"/>
          </a:p>
        </p:txBody>
      </p:sp>
      <p:sp>
        <p:nvSpPr>
          <p:cNvPr id="4" name="Slide Number Placeholder 3"/>
          <p:cNvSpPr>
            <a:spLocks noGrp="1"/>
          </p:cNvSpPr>
          <p:nvPr>
            <p:ph type="sldNum" sz="quarter" idx="5"/>
          </p:nvPr>
        </p:nvSpPr>
        <p:spPr/>
        <p:txBody>
          <a:bodyPr/>
          <a:lstStyle/>
          <a:p>
            <a:fld id="{FF4C263F-2334-467A-BC44-7A07718AB295}" type="slidenum">
              <a:rPr lang="en-US" smtClean="0"/>
              <a:t>10</a:t>
            </a:fld>
            <a:endParaRPr lang="en-US"/>
          </a:p>
        </p:txBody>
      </p:sp>
    </p:spTree>
    <p:extLst>
      <p:ext uri="{BB962C8B-B14F-4D97-AF65-F5344CB8AC3E}">
        <p14:creationId xmlns:p14="http://schemas.microsoft.com/office/powerpoint/2010/main" val="2091510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79FC7-0821-4AB3-A3DD-31E7C9C11E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64CD263-B943-47AA-8D04-09A49206FF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176246A-5AFC-465A-A6BD-4DE5C4AE55EE}"/>
              </a:ext>
            </a:extLst>
          </p:cNvPr>
          <p:cNvSpPr>
            <a:spLocks noGrp="1"/>
          </p:cNvSpPr>
          <p:nvPr>
            <p:ph type="dt" sz="half" idx="10"/>
          </p:nvPr>
        </p:nvSpPr>
        <p:spPr/>
        <p:txBody>
          <a:bodyPr/>
          <a:lstStyle/>
          <a:p>
            <a:fld id="{FA548018-C38E-4D5E-A9BA-BBD2894DD49F}" type="datetimeFigureOut">
              <a:rPr lang="en-US" smtClean="0"/>
              <a:t>1/29/2021</a:t>
            </a:fld>
            <a:endParaRPr lang="en-US"/>
          </a:p>
        </p:txBody>
      </p:sp>
      <p:sp>
        <p:nvSpPr>
          <p:cNvPr id="5" name="Footer Placeholder 4">
            <a:extLst>
              <a:ext uri="{FF2B5EF4-FFF2-40B4-BE49-F238E27FC236}">
                <a16:creationId xmlns:a16="http://schemas.microsoft.com/office/drawing/2014/main" id="{2CFBFB02-74EC-4023-B1B4-AF68B65B51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7173D4-9563-4C31-8E8D-BA48772FCE6D}"/>
              </a:ext>
            </a:extLst>
          </p:cNvPr>
          <p:cNvSpPr>
            <a:spLocks noGrp="1"/>
          </p:cNvSpPr>
          <p:nvPr>
            <p:ph type="sldNum" sz="quarter" idx="12"/>
          </p:nvPr>
        </p:nvSpPr>
        <p:spPr/>
        <p:txBody>
          <a:bodyPr/>
          <a:lstStyle/>
          <a:p>
            <a:fld id="{EE951460-6605-402D-ADA7-88199FD28773}" type="slidenum">
              <a:rPr lang="en-US" smtClean="0"/>
              <a:t>‹#›</a:t>
            </a:fld>
            <a:endParaRPr lang="en-US"/>
          </a:p>
        </p:txBody>
      </p:sp>
    </p:spTree>
    <p:extLst>
      <p:ext uri="{BB962C8B-B14F-4D97-AF65-F5344CB8AC3E}">
        <p14:creationId xmlns:p14="http://schemas.microsoft.com/office/powerpoint/2010/main" val="3634319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97042-B09B-43C1-9F25-FF68CA07A5E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08B8FF4-B704-4EC7-AF1B-25A9D5B421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94EFBB-DE67-4656-A93E-35283A1C78C4}"/>
              </a:ext>
            </a:extLst>
          </p:cNvPr>
          <p:cNvSpPr>
            <a:spLocks noGrp="1"/>
          </p:cNvSpPr>
          <p:nvPr>
            <p:ph type="dt" sz="half" idx="10"/>
          </p:nvPr>
        </p:nvSpPr>
        <p:spPr/>
        <p:txBody>
          <a:bodyPr/>
          <a:lstStyle/>
          <a:p>
            <a:fld id="{FA548018-C38E-4D5E-A9BA-BBD2894DD49F}" type="datetimeFigureOut">
              <a:rPr lang="en-US" smtClean="0"/>
              <a:t>1/29/2021</a:t>
            </a:fld>
            <a:endParaRPr lang="en-US"/>
          </a:p>
        </p:txBody>
      </p:sp>
      <p:sp>
        <p:nvSpPr>
          <p:cNvPr id="5" name="Footer Placeholder 4">
            <a:extLst>
              <a:ext uri="{FF2B5EF4-FFF2-40B4-BE49-F238E27FC236}">
                <a16:creationId xmlns:a16="http://schemas.microsoft.com/office/drawing/2014/main" id="{BC2D8468-25C1-4191-A6BE-28BEA8397C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61555A-BE23-4321-9221-7E69AC239861}"/>
              </a:ext>
            </a:extLst>
          </p:cNvPr>
          <p:cNvSpPr>
            <a:spLocks noGrp="1"/>
          </p:cNvSpPr>
          <p:nvPr>
            <p:ph type="sldNum" sz="quarter" idx="12"/>
          </p:nvPr>
        </p:nvSpPr>
        <p:spPr/>
        <p:txBody>
          <a:bodyPr/>
          <a:lstStyle/>
          <a:p>
            <a:fld id="{EE951460-6605-402D-ADA7-88199FD28773}" type="slidenum">
              <a:rPr lang="en-US" smtClean="0"/>
              <a:t>‹#›</a:t>
            </a:fld>
            <a:endParaRPr lang="en-US"/>
          </a:p>
        </p:txBody>
      </p:sp>
    </p:spTree>
    <p:extLst>
      <p:ext uri="{BB962C8B-B14F-4D97-AF65-F5344CB8AC3E}">
        <p14:creationId xmlns:p14="http://schemas.microsoft.com/office/powerpoint/2010/main" val="3987000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5E9A22-77BE-4DAA-ADE3-8AC671484AB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04E4710-D101-4A97-9879-106924F05E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C8AC1E-094D-4E2B-975C-A6296A923409}"/>
              </a:ext>
            </a:extLst>
          </p:cNvPr>
          <p:cNvSpPr>
            <a:spLocks noGrp="1"/>
          </p:cNvSpPr>
          <p:nvPr>
            <p:ph type="dt" sz="half" idx="10"/>
          </p:nvPr>
        </p:nvSpPr>
        <p:spPr/>
        <p:txBody>
          <a:bodyPr/>
          <a:lstStyle/>
          <a:p>
            <a:fld id="{FA548018-C38E-4D5E-A9BA-BBD2894DD49F}" type="datetimeFigureOut">
              <a:rPr lang="en-US" smtClean="0"/>
              <a:t>1/29/2021</a:t>
            </a:fld>
            <a:endParaRPr lang="en-US"/>
          </a:p>
        </p:txBody>
      </p:sp>
      <p:sp>
        <p:nvSpPr>
          <p:cNvPr id="5" name="Footer Placeholder 4">
            <a:extLst>
              <a:ext uri="{FF2B5EF4-FFF2-40B4-BE49-F238E27FC236}">
                <a16:creationId xmlns:a16="http://schemas.microsoft.com/office/drawing/2014/main" id="{8F2830B8-874A-40D2-9560-FCE01C9109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614B28-23A0-44CA-BAC5-C3BF0EF0C72B}"/>
              </a:ext>
            </a:extLst>
          </p:cNvPr>
          <p:cNvSpPr>
            <a:spLocks noGrp="1"/>
          </p:cNvSpPr>
          <p:nvPr>
            <p:ph type="sldNum" sz="quarter" idx="12"/>
          </p:nvPr>
        </p:nvSpPr>
        <p:spPr/>
        <p:txBody>
          <a:bodyPr/>
          <a:lstStyle/>
          <a:p>
            <a:fld id="{EE951460-6605-402D-ADA7-88199FD28773}" type="slidenum">
              <a:rPr lang="en-US" smtClean="0"/>
              <a:t>‹#›</a:t>
            </a:fld>
            <a:endParaRPr lang="en-US"/>
          </a:p>
        </p:txBody>
      </p:sp>
    </p:spTree>
    <p:extLst>
      <p:ext uri="{BB962C8B-B14F-4D97-AF65-F5344CB8AC3E}">
        <p14:creationId xmlns:p14="http://schemas.microsoft.com/office/powerpoint/2010/main" val="2803274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666FE-96D7-4E4A-A0B3-3D207E30CB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DC556E-FA0B-47F2-AFA6-DD5D09CF4B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4F9EA0-BA9A-4116-8AA5-F82DD5727F65}"/>
              </a:ext>
            </a:extLst>
          </p:cNvPr>
          <p:cNvSpPr>
            <a:spLocks noGrp="1"/>
          </p:cNvSpPr>
          <p:nvPr>
            <p:ph type="dt" sz="half" idx="10"/>
          </p:nvPr>
        </p:nvSpPr>
        <p:spPr/>
        <p:txBody>
          <a:bodyPr/>
          <a:lstStyle/>
          <a:p>
            <a:fld id="{FA548018-C38E-4D5E-A9BA-BBD2894DD49F}" type="datetimeFigureOut">
              <a:rPr lang="en-US" smtClean="0"/>
              <a:t>1/29/2021</a:t>
            </a:fld>
            <a:endParaRPr lang="en-US"/>
          </a:p>
        </p:txBody>
      </p:sp>
      <p:sp>
        <p:nvSpPr>
          <p:cNvPr id="5" name="Footer Placeholder 4">
            <a:extLst>
              <a:ext uri="{FF2B5EF4-FFF2-40B4-BE49-F238E27FC236}">
                <a16:creationId xmlns:a16="http://schemas.microsoft.com/office/drawing/2014/main" id="{FF1469E3-4F8F-4828-BAC3-CA5D96A016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C291E9-23E5-42C2-9A48-EA1AFD0C35AD}"/>
              </a:ext>
            </a:extLst>
          </p:cNvPr>
          <p:cNvSpPr>
            <a:spLocks noGrp="1"/>
          </p:cNvSpPr>
          <p:nvPr>
            <p:ph type="sldNum" sz="quarter" idx="12"/>
          </p:nvPr>
        </p:nvSpPr>
        <p:spPr/>
        <p:txBody>
          <a:bodyPr/>
          <a:lstStyle/>
          <a:p>
            <a:fld id="{EE951460-6605-402D-ADA7-88199FD28773}" type="slidenum">
              <a:rPr lang="en-US" smtClean="0"/>
              <a:t>‹#›</a:t>
            </a:fld>
            <a:endParaRPr lang="en-US"/>
          </a:p>
        </p:txBody>
      </p:sp>
    </p:spTree>
    <p:extLst>
      <p:ext uri="{BB962C8B-B14F-4D97-AF65-F5344CB8AC3E}">
        <p14:creationId xmlns:p14="http://schemas.microsoft.com/office/powerpoint/2010/main" val="2851494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3C886-6658-4F62-92CE-00CB2241DBC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B59E863-4314-4FD6-B931-2E13FA73A1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0E6EE0-E10F-41BA-9527-68CC6AF46998}"/>
              </a:ext>
            </a:extLst>
          </p:cNvPr>
          <p:cNvSpPr>
            <a:spLocks noGrp="1"/>
          </p:cNvSpPr>
          <p:nvPr>
            <p:ph type="dt" sz="half" idx="10"/>
          </p:nvPr>
        </p:nvSpPr>
        <p:spPr/>
        <p:txBody>
          <a:bodyPr/>
          <a:lstStyle/>
          <a:p>
            <a:fld id="{FA548018-C38E-4D5E-A9BA-BBD2894DD49F}" type="datetimeFigureOut">
              <a:rPr lang="en-US" smtClean="0"/>
              <a:t>1/29/2021</a:t>
            </a:fld>
            <a:endParaRPr lang="en-US"/>
          </a:p>
        </p:txBody>
      </p:sp>
      <p:sp>
        <p:nvSpPr>
          <p:cNvPr id="5" name="Footer Placeholder 4">
            <a:extLst>
              <a:ext uri="{FF2B5EF4-FFF2-40B4-BE49-F238E27FC236}">
                <a16:creationId xmlns:a16="http://schemas.microsoft.com/office/drawing/2014/main" id="{4D6E131F-A94A-4670-9CB0-76FD66564A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65BCB7-5AD0-40FC-9C73-F8FC25C36C6D}"/>
              </a:ext>
            </a:extLst>
          </p:cNvPr>
          <p:cNvSpPr>
            <a:spLocks noGrp="1"/>
          </p:cNvSpPr>
          <p:nvPr>
            <p:ph type="sldNum" sz="quarter" idx="12"/>
          </p:nvPr>
        </p:nvSpPr>
        <p:spPr/>
        <p:txBody>
          <a:bodyPr/>
          <a:lstStyle/>
          <a:p>
            <a:fld id="{EE951460-6605-402D-ADA7-88199FD28773}" type="slidenum">
              <a:rPr lang="en-US" smtClean="0"/>
              <a:t>‹#›</a:t>
            </a:fld>
            <a:endParaRPr lang="en-US"/>
          </a:p>
        </p:txBody>
      </p:sp>
    </p:spTree>
    <p:extLst>
      <p:ext uri="{BB962C8B-B14F-4D97-AF65-F5344CB8AC3E}">
        <p14:creationId xmlns:p14="http://schemas.microsoft.com/office/powerpoint/2010/main" val="347274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961E3-12CE-41B1-B563-3D03C827C8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9F2DE6-2F6C-40E0-ABC7-A101C547399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F633187-6191-4F71-8702-BE1493B325C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6211D46-3A19-4BAC-AB64-A3B3057E02CD}"/>
              </a:ext>
            </a:extLst>
          </p:cNvPr>
          <p:cNvSpPr>
            <a:spLocks noGrp="1"/>
          </p:cNvSpPr>
          <p:nvPr>
            <p:ph type="dt" sz="half" idx="10"/>
          </p:nvPr>
        </p:nvSpPr>
        <p:spPr/>
        <p:txBody>
          <a:bodyPr/>
          <a:lstStyle/>
          <a:p>
            <a:fld id="{FA548018-C38E-4D5E-A9BA-BBD2894DD49F}" type="datetimeFigureOut">
              <a:rPr lang="en-US" smtClean="0"/>
              <a:t>1/29/2021</a:t>
            </a:fld>
            <a:endParaRPr lang="en-US"/>
          </a:p>
        </p:txBody>
      </p:sp>
      <p:sp>
        <p:nvSpPr>
          <p:cNvPr id="6" name="Footer Placeholder 5">
            <a:extLst>
              <a:ext uri="{FF2B5EF4-FFF2-40B4-BE49-F238E27FC236}">
                <a16:creationId xmlns:a16="http://schemas.microsoft.com/office/drawing/2014/main" id="{4FD10976-7C7F-4EA8-93E9-8C82C6D773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EE2272-34FA-46C1-ABA1-D272F351F5F4}"/>
              </a:ext>
            </a:extLst>
          </p:cNvPr>
          <p:cNvSpPr>
            <a:spLocks noGrp="1"/>
          </p:cNvSpPr>
          <p:nvPr>
            <p:ph type="sldNum" sz="quarter" idx="12"/>
          </p:nvPr>
        </p:nvSpPr>
        <p:spPr/>
        <p:txBody>
          <a:bodyPr/>
          <a:lstStyle/>
          <a:p>
            <a:fld id="{EE951460-6605-402D-ADA7-88199FD28773}" type="slidenum">
              <a:rPr lang="en-US" smtClean="0"/>
              <a:t>‹#›</a:t>
            </a:fld>
            <a:endParaRPr lang="en-US"/>
          </a:p>
        </p:txBody>
      </p:sp>
    </p:spTree>
    <p:extLst>
      <p:ext uri="{BB962C8B-B14F-4D97-AF65-F5344CB8AC3E}">
        <p14:creationId xmlns:p14="http://schemas.microsoft.com/office/powerpoint/2010/main" val="2960210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8C753-87DF-42D7-A1B4-AF8B92A57BD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B7400EF-492E-43AB-9FF4-EBBCA5A95D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868FDA-E55C-4C10-A987-5C02E3D74F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3CE09B-A912-4E5C-8496-951997DB6E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B08927-545F-47A6-9E88-2E2FFF4D073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C709C1-51D3-43CD-A2B7-B2A2940FD05C}"/>
              </a:ext>
            </a:extLst>
          </p:cNvPr>
          <p:cNvSpPr>
            <a:spLocks noGrp="1"/>
          </p:cNvSpPr>
          <p:nvPr>
            <p:ph type="dt" sz="half" idx="10"/>
          </p:nvPr>
        </p:nvSpPr>
        <p:spPr/>
        <p:txBody>
          <a:bodyPr/>
          <a:lstStyle/>
          <a:p>
            <a:fld id="{FA548018-C38E-4D5E-A9BA-BBD2894DD49F}" type="datetimeFigureOut">
              <a:rPr lang="en-US" smtClean="0"/>
              <a:t>1/29/2021</a:t>
            </a:fld>
            <a:endParaRPr lang="en-US"/>
          </a:p>
        </p:txBody>
      </p:sp>
      <p:sp>
        <p:nvSpPr>
          <p:cNvPr id="8" name="Footer Placeholder 7">
            <a:extLst>
              <a:ext uri="{FF2B5EF4-FFF2-40B4-BE49-F238E27FC236}">
                <a16:creationId xmlns:a16="http://schemas.microsoft.com/office/drawing/2014/main" id="{6049CFB0-3D0C-45AC-8439-E33AB977B9F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BBB46F9-DB5B-4409-9215-244A4FF7CF31}"/>
              </a:ext>
            </a:extLst>
          </p:cNvPr>
          <p:cNvSpPr>
            <a:spLocks noGrp="1"/>
          </p:cNvSpPr>
          <p:nvPr>
            <p:ph type="sldNum" sz="quarter" idx="12"/>
          </p:nvPr>
        </p:nvSpPr>
        <p:spPr/>
        <p:txBody>
          <a:bodyPr/>
          <a:lstStyle/>
          <a:p>
            <a:fld id="{EE951460-6605-402D-ADA7-88199FD28773}" type="slidenum">
              <a:rPr lang="en-US" smtClean="0"/>
              <a:t>‹#›</a:t>
            </a:fld>
            <a:endParaRPr lang="en-US"/>
          </a:p>
        </p:txBody>
      </p:sp>
    </p:spTree>
    <p:extLst>
      <p:ext uri="{BB962C8B-B14F-4D97-AF65-F5344CB8AC3E}">
        <p14:creationId xmlns:p14="http://schemas.microsoft.com/office/powerpoint/2010/main" val="3806057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4FE9D-3C8F-4B77-8D95-BC2B4049D4F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D6F3950-42BE-4DA8-89BF-EF40C18FD3CD}"/>
              </a:ext>
            </a:extLst>
          </p:cNvPr>
          <p:cNvSpPr>
            <a:spLocks noGrp="1"/>
          </p:cNvSpPr>
          <p:nvPr>
            <p:ph type="dt" sz="half" idx="10"/>
          </p:nvPr>
        </p:nvSpPr>
        <p:spPr/>
        <p:txBody>
          <a:bodyPr/>
          <a:lstStyle/>
          <a:p>
            <a:fld id="{FA548018-C38E-4D5E-A9BA-BBD2894DD49F}" type="datetimeFigureOut">
              <a:rPr lang="en-US" smtClean="0"/>
              <a:t>1/29/2021</a:t>
            </a:fld>
            <a:endParaRPr lang="en-US"/>
          </a:p>
        </p:txBody>
      </p:sp>
      <p:sp>
        <p:nvSpPr>
          <p:cNvPr id="4" name="Footer Placeholder 3">
            <a:extLst>
              <a:ext uri="{FF2B5EF4-FFF2-40B4-BE49-F238E27FC236}">
                <a16:creationId xmlns:a16="http://schemas.microsoft.com/office/drawing/2014/main" id="{A985D3C7-DBA7-40EC-9CB6-82DC05C6C43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48CB3D0-B6B8-4056-B86A-041FF02F0BAE}"/>
              </a:ext>
            </a:extLst>
          </p:cNvPr>
          <p:cNvSpPr>
            <a:spLocks noGrp="1"/>
          </p:cNvSpPr>
          <p:nvPr>
            <p:ph type="sldNum" sz="quarter" idx="12"/>
          </p:nvPr>
        </p:nvSpPr>
        <p:spPr/>
        <p:txBody>
          <a:bodyPr/>
          <a:lstStyle/>
          <a:p>
            <a:fld id="{EE951460-6605-402D-ADA7-88199FD28773}" type="slidenum">
              <a:rPr lang="en-US" smtClean="0"/>
              <a:t>‹#›</a:t>
            </a:fld>
            <a:endParaRPr lang="en-US"/>
          </a:p>
        </p:txBody>
      </p:sp>
    </p:spTree>
    <p:extLst>
      <p:ext uri="{BB962C8B-B14F-4D97-AF65-F5344CB8AC3E}">
        <p14:creationId xmlns:p14="http://schemas.microsoft.com/office/powerpoint/2010/main" val="1881247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8527AB-EB62-4F14-93A5-30F1B611F495}"/>
              </a:ext>
            </a:extLst>
          </p:cNvPr>
          <p:cNvSpPr>
            <a:spLocks noGrp="1"/>
          </p:cNvSpPr>
          <p:nvPr>
            <p:ph type="dt" sz="half" idx="10"/>
          </p:nvPr>
        </p:nvSpPr>
        <p:spPr/>
        <p:txBody>
          <a:bodyPr/>
          <a:lstStyle/>
          <a:p>
            <a:fld id="{FA548018-C38E-4D5E-A9BA-BBD2894DD49F}" type="datetimeFigureOut">
              <a:rPr lang="en-US" smtClean="0"/>
              <a:t>1/29/2021</a:t>
            </a:fld>
            <a:endParaRPr lang="en-US"/>
          </a:p>
        </p:txBody>
      </p:sp>
      <p:sp>
        <p:nvSpPr>
          <p:cNvPr id="3" name="Footer Placeholder 2">
            <a:extLst>
              <a:ext uri="{FF2B5EF4-FFF2-40B4-BE49-F238E27FC236}">
                <a16:creationId xmlns:a16="http://schemas.microsoft.com/office/drawing/2014/main" id="{18F80B59-AF63-44B1-8C9E-BFB7A59D748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CF8F55-E33A-4D9B-AD6C-B3EFBFED6C40}"/>
              </a:ext>
            </a:extLst>
          </p:cNvPr>
          <p:cNvSpPr>
            <a:spLocks noGrp="1"/>
          </p:cNvSpPr>
          <p:nvPr>
            <p:ph type="sldNum" sz="quarter" idx="12"/>
          </p:nvPr>
        </p:nvSpPr>
        <p:spPr/>
        <p:txBody>
          <a:bodyPr/>
          <a:lstStyle/>
          <a:p>
            <a:fld id="{EE951460-6605-402D-ADA7-88199FD28773}" type="slidenum">
              <a:rPr lang="en-US" smtClean="0"/>
              <a:t>‹#›</a:t>
            </a:fld>
            <a:endParaRPr lang="en-US"/>
          </a:p>
        </p:txBody>
      </p:sp>
    </p:spTree>
    <p:extLst>
      <p:ext uri="{BB962C8B-B14F-4D97-AF65-F5344CB8AC3E}">
        <p14:creationId xmlns:p14="http://schemas.microsoft.com/office/powerpoint/2010/main" val="1178073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74431-C27B-4B8A-9EAC-1CAF75E593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7A50B6-F1B2-4841-A6B6-80566EB597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47BB1F5-8D3C-4351-A19D-BC14E0A1C8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305E13-3340-4286-A8EA-23A8C9FA1DAC}"/>
              </a:ext>
            </a:extLst>
          </p:cNvPr>
          <p:cNvSpPr>
            <a:spLocks noGrp="1"/>
          </p:cNvSpPr>
          <p:nvPr>
            <p:ph type="dt" sz="half" idx="10"/>
          </p:nvPr>
        </p:nvSpPr>
        <p:spPr/>
        <p:txBody>
          <a:bodyPr/>
          <a:lstStyle/>
          <a:p>
            <a:fld id="{FA548018-C38E-4D5E-A9BA-BBD2894DD49F}" type="datetimeFigureOut">
              <a:rPr lang="en-US" smtClean="0"/>
              <a:t>1/29/2021</a:t>
            </a:fld>
            <a:endParaRPr lang="en-US"/>
          </a:p>
        </p:txBody>
      </p:sp>
      <p:sp>
        <p:nvSpPr>
          <p:cNvPr id="6" name="Footer Placeholder 5">
            <a:extLst>
              <a:ext uri="{FF2B5EF4-FFF2-40B4-BE49-F238E27FC236}">
                <a16:creationId xmlns:a16="http://schemas.microsoft.com/office/drawing/2014/main" id="{D3841DF3-86EB-4363-940A-D64BB88288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AB5EDA-9199-4AAF-B1E0-22D0B9E3EDC6}"/>
              </a:ext>
            </a:extLst>
          </p:cNvPr>
          <p:cNvSpPr>
            <a:spLocks noGrp="1"/>
          </p:cNvSpPr>
          <p:nvPr>
            <p:ph type="sldNum" sz="quarter" idx="12"/>
          </p:nvPr>
        </p:nvSpPr>
        <p:spPr/>
        <p:txBody>
          <a:bodyPr/>
          <a:lstStyle/>
          <a:p>
            <a:fld id="{EE951460-6605-402D-ADA7-88199FD28773}" type="slidenum">
              <a:rPr lang="en-US" smtClean="0"/>
              <a:t>‹#›</a:t>
            </a:fld>
            <a:endParaRPr lang="en-US"/>
          </a:p>
        </p:txBody>
      </p:sp>
    </p:spTree>
    <p:extLst>
      <p:ext uri="{BB962C8B-B14F-4D97-AF65-F5344CB8AC3E}">
        <p14:creationId xmlns:p14="http://schemas.microsoft.com/office/powerpoint/2010/main" val="3610415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B9A2B-40C0-4897-8F44-5E2093C540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2AD9BD2-9C18-4150-8E7A-21C8DF6D45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016CE67-03A5-4A5C-9453-40837E0F4F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15858A-4730-4117-AD9A-8D90A1543533}"/>
              </a:ext>
            </a:extLst>
          </p:cNvPr>
          <p:cNvSpPr>
            <a:spLocks noGrp="1"/>
          </p:cNvSpPr>
          <p:nvPr>
            <p:ph type="dt" sz="half" idx="10"/>
          </p:nvPr>
        </p:nvSpPr>
        <p:spPr/>
        <p:txBody>
          <a:bodyPr/>
          <a:lstStyle/>
          <a:p>
            <a:fld id="{FA548018-C38E-4D5E-A9BA-BBD2894DD49F}" type="datetimeFigureOut">
              <a:rPr lang="en-US" smtClean="0"/>
              <a:t>1/29/2021</a:t>
            </a:fld>
            <a:endParaRPr lang="en-US"/>
          </a:p>
        </p:txBody>
      </p:sp>
      <p:sp>
        <p:nvSpPr>
          <p:cNvPr id="6" name="Footer Placeholder 5">
            <a:extLst>
              <a:ext uri="{FF2B5EF4-FFF2-40B4-BE49-F238E27FC236}">
                <a16:creationId xmlns:a16="http://schemas.microsoft.com/office/drawing/2014/main" id="{CA6F9461-91F5-417F-B84F-480E7338F3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E2A170-04DB-4391-A279-F3179957A960}"/>
              </a:ext>
            </a:extLst>
          </p:cNvPr>
          <p:cNvSpPr>
            <a:spLocks noGrp="1"/>
          </p:cNvSpPr>
          <p:nvPr>
            <p:ph type="sldNum" sz="quarter" idx="12"/>
          </p:nvPr>
        </p:nvSpPr>
        <p:spPr/>
        <p:txBody>
          <a:bodyPr/>
          <a:lstStyle/>
          <a:p>
            <a:fld id="{EE951460-6605-402D-ADA7-88199FD28773}" type="slidenum">
              <a:rPr lang="en-US" smtClean="0"/>
              <a:t>‹#›</a:t>
            </a:fld>
            <a:endParaRPr lang="en-US"/>
          </a:p>
        </p:txBody>
      </p:sp>
    </p:spTree>
    <p:extLst>
      <p:ext uri="{BB962C8B-B14F-4D97-AF65-F5344CB8AC3E}">
        <p14:creationId xmlns:p14="http://schemas.microsoft.com/office/powerpoint/2010/main" val="3552086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90093C-2836-460B-85FD-395D4854A5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7B886B-070F-4CA5-9F52-70B9EECC81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8D2F15-B761-4938-9775-A1D3F9C5E2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548018-C38E-4D5E-A9BA-BBD2894DD49F}" type="datetimeFigureOut">
              <a:rPr lang="en-US" smtClean="0"/>
              <a:t>1/29/2021</a:t>
            </a:fld>
            <a:endParaRPr lang="en-US"/>
          </a:p>
        </p:txBody>
      </p:sp>
      <p:sp>
        <p:nvSpPr>
          <p:cNvPr id="5" name="Footer Placeholder 4">
            <a:extLst>
              <a:ext uri="{FF2B5EF4-FFF2-40B4-BE49-F238E27FC236}">
                <a16:creationId xmlns:a16="http://schemas.microsoft.com/office/drawing/2014/main" id="{994437E6-59E8-4A5B-AF23-49F33BCBEF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B40E917-BAC4-49E7-BC7E-8BC53DB1BD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951460-6605-402D-ADA7-88199FD28773}" type="slidenum">
              <a:rPr lang="en-US" smtClean="0"/>
              <a:t>‹#›</a:t>
            </a:fld>
            <a:endParaRPr lang="en-US"/>
          </a:p>
        </p:txBody>
      </p:sp>
    </p:spTree>
    <p:extLst>
      <p:ext uri="{BB962C8B-B14F-4D97-AF65-F5344CB8AC3E}">
        <p14:creationId xmlns:p14="http://schemas.microsoft.com/office/powerpoint/2010/main" val="202233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mayoclinic.org/diseases-conditions/muscle-strains/symptoms-causes/syc-20450507" TargetMode="External"/><Relationship Id="rId2" Type="http://schemas.openxmlformats.org/officeDocument/2006/relationships/hyperlink" Target="https://www.mayoclinic.org/diseases-conditions/sprains/symptoms-causes/syc-20377938" TargetMode="External"/><Relationship Id="rId1" Type="http://schemas.openxmlformats.org/officeDocument/2006/relationships/slideLayout" Target="../slideLayouts/slideLayout7.xml"/><Relationship Id="rId5" Type="http://schemas.openxmlformats.org/officeDocument/2006/relationships/hyperlink" Target="https://injuryfacts.nsc.org/work/costs/workers-compensation-costs/" TargetMode="External"/><Relationship Id="rId4" Type="http://schemas.openxmlformats.org/officeDocument/2006/relationships/hyperlink" Target="https://www.bls.gov/opub/ted/2015/type-of-injury-or-illness-and-body-parts-affected-by-nonfatal-injuries-and-illnesses-in-2014.ht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orkinjurysource.com/workplace-injury-statistics-2019/"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hyperlink" Target="https://www.wcf.com/strains-and-sprains-prevention" TargetMode="External"/><Relationship Id="rId5" Type="http://schemas.openxmlformats.org/officeDocument/2006/relationships/hyperlink" Target="https://ergo-plus.com/prevent-sprains-strains-workplace/" TargetMode="External"/><Relationship Id="rId4" Type="http://schemas.openxmlformats.org/officeDocument/2006/relationships/hyperlink" Target="https://www.shrm.org/resourcesandtools/hr-topics/risk-management/pages/prevent-sprains-strains-workplace.aspx"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ehsdailyadvisor.blr.com/2009/12/team-lifting-a-special-case-with-special-rules/" TargetMode="External"/><Relationship Id="rId2" Type="http://schemas.openxmlformats.org/officeDocument/2006/relationships/hyperlink" Target="http://hfairall.weebly.com/smart-lifting.html" TargetMode="External"/><Relationship Id="rId1" Type="http://schemas.openxmlformats.org/officeDocument/2006/relationships/slideLayout" Target="../slideLayouts/slideLayout7.xml"/><Relationship Id="rId6" Type="http://schemas.openxmlformats.org/officeDocument/2006/relationships/hyperlink" Target="https://www.healthline.com/health/sprain-vs-strain" TargetMode="External"/><Relationship Id="rId5" Type="http://schemas.openxmlformats.org/officeDocument/2006/relationships/hyperlink" Target="https://www.osgpc.com/what-is-a-strain-injury/" TargetMode="External"/><Relationship Id="rId4" Type="http://schemas.openxmlformats.org/officeDocument/2006/relationships/hyperlink" Target="https://www.mayoclinic.org/diseases-conditions/sprains/symptoms-causes/syc-20377938"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ideo" Target="https://www.youtube.com/embed/1xXlxsZ6Jp4?feature=oembed" TargetMode="Externa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hyperlink" Target="https://creativecommons.org/licenses/by-nc/3.0/" TargetMode="External"/><Relationship Id="rId4" Type="http://schemas.openxmlformats.org/officeDocument/2006/relationships/hyperlink" Target="http://www.groundreport.com/three-common-workplace-injuries-year-2016/"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9CD2D09-B1BB-4DF5-9E1C-3D21B21ED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0431"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83355637-BA71-4F63-94C9-E77BF81BD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DEAA7899-862A-41A2-B73D-D3C0A713A307}"/>
              </a:ext>
            </a:extLst>
          </p:cNvPr>
          <p:cNvSpPr>
            <a:spLocks noGrp="1"/>
          </p:cNvSpPr>
          <p:nvPr>
            <p:ph type="title"/>
          </p:nvPr>
        </p:nvSpPr>
        <p:spPr>
          <a:xfrm>
            <a:off x="804998" y="798445"/>
            <a:ext cx="4803636" cy="1311664"/>
          </a:xfrm>
        </p:spPr>
        <p:txBody>
          <a:bodyPr vert="horz" lIns="91440" tIns="45720" rIns="91440" bIns="45720" rtlCol="0" anchor="ctr">
            <a:normAutofit/>
          </a:bodyPr>
          <a:lstStyle/>
          <a:p>
            <a:r>
              <a:rPr lang="en-US" dirty="0">
                <a:solidFill>
                  <a:srgbClr val="000000"/>
                </a:solidFill>
                <a:latin typeface="Times New Roman" panose="02020603050405020304" pitchFamily="18" charset="0"/>
                <a:cs typeface="Times New Roman" panose="02020603050405020304" pitchFamily="18" charset="0"/>
              </a:rPr>
              <a:t>Sprains and Strains</a:t>
            </a:r>
          </a:p>
        </p:txBody>
      </p:sp>
      <p:sp>
        <p:nvSpPr>
          <p:cNvPr id="8" name="Subtitle 2">
            <a:extLst>
              <a:ext uri="{FF2B5EF4-FFF2-40B4-BE49-F238E27FC236}">
                <a16:creationId xmlns:a16="http://schemas.microsoft.com/office/drawing/2014/main" id="{136F3C0B-933F-437A-AC2A-0B0881C36D3A}"/>
              </a:ext>
            </a:extLst>
          </p:cNvPr>
          <p:cNvSpPr txBox="1">
            <a:spLocks/>
          </p:cNvSpPr>
          <p:nvPr/>
        </p:nvSpPr>
        <p:spPr>
          <a:xfrm>
            <a:off x="804997" y="2272143"/>
            <a:ext cx="4706803" cy="378883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rgbClr val="000000"/>
                </a:solidFill>
                <a:latin typeface="Times New Roman" panose="02020603050405020304" pitchFamily="18" charset="0"/>
                <a:cs typeface="Times New Roman" panose="02020603050405020304" pitchFamily="18" charset="0"/>
              </a:rPr>
              <a:t>How I respected by body and helped avoid injury.</a:t>
            </a:r>
          </a:p>
        </p:txBody>
      </p:sp>
      <p:sp>
        <p:nvSpPr>
          <p:cNvPr id="17" name="Freeform 49">
            <a:extLst>
              <a:ext uri="{FF2B5EF4-FFF2-40B4-BE49-F238E27FC236}">
                <a16:creationId xmlns:a16="http://schemas.microsoft.com/office/drawing/2014/main" id="{967C29FE-FD32-4AFB-AD20-DBDF5864B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883D75BC-3316-4CC5-AD5C-B83F0C473E09}"/>
              </a:ext>
            </a:extLst>
          </p:cNvPr>
          <p:cNvPicPr>
            <a:picLocks noChangeAspect="1"/>
          </p:cNvPicPr>
          <p:nvPr/>
        </p:nvPicPr>
        <p:blipFill rotWithShape="1">
          <a:blip r:embed="rId4"/>
          <a:srcRect r="9950" b="3"/>
          <a:stretch/>
        </p:blipFill>
        <p:spPr>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Tree>
    <p:extLst>
      <p:ext uri="{BB962C8B-B14F-4D97-AF65-F5344CB8AC3E}">
        <p14:creationId xmlns:p14="http://schemas.microsoft.com/office/powerpoint/2010/main" val="1144200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911A6C77-6109-4F77-975B-C375615A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CB343D17-9934-455E-B326-2F39206BA4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46" name="Freeform 44">
              <a:extLst>
                <a:ext uri="{FF2B5EF4-FFF2-40B4-BE49-F238E27FC236}">
                  <a16:creationId xmlns:a16="http://schemas.microsoft.com/office/drawing/2014/main" id="{A8AA2B63-BFCD-40D0-B2D0-CB714D70E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45">
              <a:extLst>
                <a:ext uri="{FF2B5EF4-FFF2-40B4-BE49-F238E27FC236}">
                  <a16:creationId xmlns:a16="http://schemas.microsoft.com/office/drawing/2014/main" id="{80834EBB-06EA-4C69-AF7A-D5A4E69D8A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46">
              <a:extLst>
                <a:ext uri="{FF2B5EF4-FFF2-40B4-BE49-F238E27FC236}">
                  <a16:creationId xmlns:a16="http://schemas.microsoft.com/office/drawing/2014/main" id="{2D314EC1-63E0-43B5-9CD5-F25593B2CA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47">
              <a:extLst>
                <a:ext uri="{FF2B5EF4-FFF2-40B4-BE49-F238E27FC236}">
                  <a16:creationId xmlns:a16="http://schemas.microsoft.com/office/drawing/2014/main" id="{9577EB7D-16A7-4E05-9105-431E729665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Rectangle 49">
              <a:extLst>
                <a:ext uri="{FF2B5EF4-FFF2-40B4-BE49-F238E27FC236}">
                  <a16:creationId xmlns:a16="http://schemas.microsoft.com/office/drawing/2014/main" id="{EC1741C3-592F-47B5-93A0-66FC0BB97E4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3" name="Title 1">
            <a:extLst>
              <a:ext uri="{FF2B5EF4-FFF2-40B4-BE49-F238E27FC236}">
                <a16:creationId xmlns:a16="http://schemas.microsoft.com/office/drawing/2014/main" id="{D30B8142-BB2F-4658-9DC9-9E8938656F49}"/>
              </a:ext>
            </a:extLst>
          </p:cNvPr>
          <p:cNvSpPr txBox="1">
            <a:spLocks/>
          </p:cNvSpPr>
          <p:nvPr/>
        </p:nvSpPr>
        <p:spPr>
          <a:xfrm>
            <a:off x="1047280" y="759805"/>
            <a:ext cx="10306520" cy="1325563"/>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400" b="1" kern="1200">
                <a:solidFill>
                  <a:srgbClr val="FF8B03"/>
                </a:solidFill>
                <a:latin typeface="Arial" panose="020B0604020202020204" pitchFamily="34" charset="0"/>
                <a:ea typeface="+mj-ea"/>
                <a:cs typeface="Arial" panose="020B0604020202020204" pitchFamily="34" charset="0"/>
              </a:defRPr>
            </a:lvl1pPr>
          </a:lstStyle>
          <a:p>
            <a:pPr marL="0" marR="0" lvl="0" indent="0" fontAlgn="auto">
              <a:lnSpc>
                <a:spcPct val="90000"/>
              </a:lnSpc>
              <a:spcAft>
                <a:spcPts val="600"/>
              </a:spcAft>
              <a:buClrTx/>
              <a:buSzTx/>
              <a:tabLst/>
              <a:defRPr/>
            </a:pPr>
            <a:r>
              <a:rPr kumimoji="0" lang="en-US" sz="4000" b="0" i="0" u="none" strike="noStrike"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Team Lifting</a:t>
            </a:r>
          </a:p>
        </p:txBody>
      </p:sp>
      <p:pic>
        <p:nvPicPr>
          <p:cNvPr id="7" name="Picture 6">
            <a:extLst>
              <a:ext uri="{FF2B5EF4-FFF2-40B4-BE49-F238E27FC236}">
                <a16:creationId xmlns:a16="http://schemas.microsoft.com/office/drawing/2014/main" id="{E2801F89-FEEC-4E21-BEED-17253D062BB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031" r="22348" b="3"/>
          <a:stretch/>
        </p:blipFill>
        <p:spPr>
          <a:xfrm>
            <a:off x="409710" y="2492376"/>
            <a:ext cx="3141873" cy="3563372"/>
          </a:xfrm>
          <a:prstGeom prst="rect">
            <a:avLst/>
          </a:prstGeom>
        </p:spPr>
      </p:pic>
      <p:sp>
        <p:nvSpPr>
          <p:cNvPr id="5" name="Content Placeholder 2">
            <a:extLst>
              <a:ext uri="{FF2B5EF4-FFF2-40B4-BE49-F238E27FC236}">
                <a16:creationId xmlns:a16="http://schemas.microsoft.com/office/drawing/2014/main" id="{67DE9160-DD5F-43A2-BC03-BA83B63D0442}"/>
              </a:ext>
            </a:extLst>
          </p:cNvPr>
          <p:cNvSpPr txBox="1">
            <a:spLocks/>
          </p:cNvSpPr>
          <p:nvPr/>
        </p:nvSpPr>
        <p:spPr>
          <a:xfrm>
            <a:off x="3959769" y="2339195"/>
            <a:ext cx="7820997" cy="43503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8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228600" fontAlgn="auto">
              <a:lnSpc>
                <a:spcPct val="90000"/>
              </a:lnSpc>
              <a:spcBef>
                <a:spcPct val="20000"/>
              </a:spcBef>
              <a:spcAft>
                <a:spcPts val="0"/>
              </a:spcAft>
              <a:buClrTx/>
              <a:buSzTx/>
              <a:tabLst/>
              <a:defRPr/>
            </a:pPr>
            <a:r>
              <a:rPr kumimoji="0" lang="en-US" sz="16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Team lifts are appropriate if:</a:t>
            </a:r>
          </a:p>
          <a:p>
            <a:pPr marL="342900" marR="0" lvl="0" indent="-228600" fontAlgn="auto">
              <a:lnSpc>
                <a:spcPct val="90000"/>
              </a:lnSpc>
              <a:spcBef>
                <a:spcPct val="20000"/>
              </a:spcBef>
              <a:spcAft>
                <a:spcPts val="0"/>
              </a:spcAft>
              <a:buClrTx/>
              <a:buSzTx/>
              <a:tabLst/>
              <a:defRPr/>
            </a:pPr>
            <a:r>
              <a:rPr kumimoji="0" lang="en-US" sz="16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The load is too heavy for one person</a:t>
            </a:r>
          </a:p>
          <a:p>
            <a:pPr marL="342900" marR="0" lvl="0" indent="-228600" fontAlgn="auto">
              <a:lnSpc>
                <a:spcPct val="90000"/>
              </a:lnSpc>
              <a:spcBef>
                <a:spcPct val="20000"/>
              </a:spcBef>
              <a:spcAft>
                <a:spcPts val="0"/>
              </a:spcAft>
              <a:buClrTx/>
              <a:buSzTx/>
              <a:tabLst/>
              <a:defRPr/>
            </a:pPr>
            <a:r>
              <a:rPr kumimoji="0" lang="en-US" sz="16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The load is large, bulky, or oddly-shaped</a:t>
            </a:r>
          </a:p>
          <a:p>
            <a:pPr marL="342900" marR="0" lvl="0" indent="-228600" fontAlgn="auto">
              <a:lnSpc>
                <a:spcPct val="90000"/>
              </a:lnSpc>
              <a:spcBef>
                <a:spcPct val="20000"/>
              </a:spcBef>
              <a:spcAft>
                <a:spcPts val="0"/>
              </a:spcAft>
              <a:buClrTx/>
              <a:buSzTx/>
              <a:tabLst/>
              <a:defRPr/>
            </a:pPr>
            <a:r>
              <a:rPr kumimoji="0" lang="en-US" sz="16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You feel uncomfortable lifting the load by yourself (and do not have the proper equipment)</a:t>
            </a:r>
          </a:p>
          <a:p>
            <a:pPr marL="342900" marR="0" lvl="0" indent="-228600" fontAlgn="auto">
              <a:lnSpc>
                <a:spcPct val="90000"/>
              </a:lnSpc>
              <a:spcBef>
                <a:spcPct val="20000"/>
              </a:spcBef>
              <a:spcAft>
                <a:spcPts val="0"/>
              </a:spcAft>
              <a:buClrTx/>
              <a:buSzTx/>
              <a:tabLst/>
              <a:defRPr/>
            </a:pPr>
            <a:endParaRPr kumimoji="0" lang="en-US" sz="16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endParaRPr>
          </a:p>
          <a:p>
            <a:pPr marL="0" marR="0" lvl="0" indent="-228600" fontAlgn="auto">
              <a:lnSpc>
                <a:spcPct val="90000"/>
              </a:lnSpc>
              <a:spcBef>
                <a:spcPct val="20000"/>
              </a:spcBef>
              <a:spcAft>
                <a:spcPts val="0"/>
              </a:spcAft>
              <a:buClrTx/>
              <a:buSzTx/>
              <a:tabLst/>
              <a:defRPr/>
            </a:pPr>
            <a:r>
              <a:rPr lang="en-US" sz="1600" b="0" i="0" dirty="0">
                <a:effectLst/>
                <a:latin typeface="Times New Roman" panose="02020603050405020304" pitchFamily="18" charset="0"/>
                <a:cs typeface="Times New Roman" panose="02020603050405020304" pitchFamily="18" charset="0"/>
              </a:rPr>
              <a:t>Plan the lift</a:t>
            </a:r>
          </a:p>
          <a:p>
            <a:pPr marL="0" marR="0" lvl="0" indent="-228600" fontAlgn="auto">
              <a:lnSpc>
                <a:spcPct val="90000"/>
              </a:lnSpc>
              <a:spcBef>
                <a:spcPct val="20000"/>
              </a:spcBef>
              <a:spcAft>
                <a:spcPts val="0"/>
              </a:spcAft>
              <a:buClrTx/>
              <a:buSzTx/>
              <a:tabLst/>
              <a:defRPr/>
            </a:pPr>
            <a:r>
              <a:rPr lang="en-US" sz="1600" b="0" i="0" dirty="0">
                <a:effectLst/>
                <a:latin typeface="Times New Roman" panose="02020603050405020304" pitchFamily="18" charset="0"/>
                <a:cs typeface="Times New Roman" panose="02020603050405020304" pitchFamily="18" charset="0"/>
              </a:rPr>
              <a:t>Lift and lower in the same manner</a:t>
            </a:r>
          </a:p>
          <a:p>
            <a:pPr marL="0" marR="0" lvl="0" indent="-228600" fontAlgn="auto">
              <a:lnSpc>
                <a:spcPct val="90000"/>
              </a:lnSpc>
              <a:spcBef>
                <a:spcPct val="20000"/>
              </a:spcBef>
              <a:spcAft>
                <a:spcPts val="0"/>
              </a:spcAft>
              <a:buClrTx/>
              <a:buSzTx/>
              <a:tabLst/>
              <a:defRPr/>
            </a:pPr>
            <a:r>
              <a:rPr lang="en-US" sz="1600" b="0" i="0" dirty="0">
                <a:effectLst/>
                <a:latin typeface="Times New Roman" panose="02020603050405020304" pitchFamily="18" charset="0"/>
                <a:cs typeface="Times New Roman" panose="02020603050405020304" pitchFamily="18" charset="0"/>
              </a:rPr>
              <a:t>Move slowly and evenly</a:t>
            </a:r>
          </a:p>
          <a:p>
            <a:pPr marL="0" marR="0" lvl="0" indent="-228600" fontAlgn="auto">
              <a:lnSpc>
                <a:spcPct val="90000"/>
              </a:lnSpc>
              <a:spcBef>
                <a:spcPct val="20000"/>
              </a:spcBef>
              <a:spcAft>
                <a:spcPts val="0"/>
              </a:spcAft>
              <a:buClrTx/>
              <a:buSzTx/>
              <a:tabLst/>
              <a:defRPr/>
            </a:pPr>
            <a:r>
              <a:rPr lang="en-US" sz="1600" b="0" i="0" dirty="0">
                <a:effectLst/>
                <a:latin typeface="Times New Roman" panose="02020603050405020304" pitchFamily="18" charset="0"/>
                <a:cs typeface="Times New Roman" panose="02020603050405020304" pitchFamily="18" charset="0"/>
              </a:rPr>
              <a:t>Keep the load level and the weight evenly distributed.</a:t>
            </a:r>
          </a:p>
          <a:p>
            <a:pPr algn="l"/>
            <a:r>
              <a:rPr lang="en-US" sz="1600" b="0" i="0" dirty="0">
                <a:effectLst/>
                <a:latin typeface="Times New Roman" panose="02020603050405020304" pitchFamily="18" charset="0"/>
                <a:cs typeface="Times New Roman" panose="02020603050405020304" pitchFamily="18" charset="0"/>
              </a:rPr>
              <a:t>Team Lifting No-No’s</a:t>
            </a:r>
          </a:p>
          <a:p>
            <a:pPr algn="l">
              <a:spcBef>
                <a:spcPts val="0"/>
              </a:spcBef>
              <a:buFont typeface="Arial" panose="020B0604020202020204" pitchFamily="34" charset="0"/>
              <a:buChar char="•"/>
            </a:pPr>
            <a:r>
              <a:rPr lang="en-US" sz="1600" b="0" i="0" dirty="0">
                <a:effectLst/>
                <a:latin typeface="Times New Roman" panose="02020603050405020304" pitchFamily="18" charset="0"/>
                <a:cs typeface="Times New Roman" panose="02020603050405020304" pitchFamily="18" charset="0"/>
              </a:rPr>
              <a:t>Twist their bodies when lifting or carrying,</a:t>
            </a:r>
          </a:p>
          <a:p>
            <a:pPr algn="l">
              <a:spcBef>
                <a:spcPts val="0"/>
              </a:spcBef>
              <a:buFont typeface="Arial" panose="020B0604020202020204" pitchFamily="34" charset="0"/>
              <a:buChar char="•"/>
            </a:pPr>
            <a:r>
              <a:rPr lang="en-US" sz="1600" b="0" i="0" dirty="0">
                <a:effectLst/>
                <a:latin typeface="Times New Roman" panose="02020603050405020304" pitchFamily="18" charset="0"/>
                <a:cs typeface="Times New Roman" panose="02020603050405020304" pitchFamily="18" charset="0"/>
              </a:rPr>
              <a:t>Lift from one knee,</a:t>
            </a:r>
          </a:p>
          <a:p>
            <a:pPr algn="l">
              <a:spcBef>
                <a:spcPts val="0"/>
              </a:spcBef>
              <a:buFont typeface="Arial" panose="020B0604020202020204" pitchFamily="34" charset="0"/>
              <a:buChar char="•"/>
            </a:pPr>
            <a:r>
              <a:rPr lang="en-US" sz="1600" b="0" i="0" dirty="0">
                <a:effectLst/>
                <a:latin typeface="Times New Roman" panose="02020603050405020304" pitchFamily="18" charset="0"/>
                <a:cs typeface="Times New Roman" panose="02020603050405020304" pitchFamily="18" charset="0"/>
              </a:rPr>
              <a:t>Change their grip while holding the load, or</a:t>
            </a:r>
          </a:p>
          <a:p>
            <a:pPr algn="l">
              <a:spcBef>
                <a:spcPts val="0"/>
              </a:spcBef>
              <a:buFont typeface="Arial" panose="020B0604020202020204" pitchFamily="34" charset="0"/>
              <a:buChar char="•"/>
            </a:pPr>
            <a:r>
              <a:rPr lang="en-US" sz="1600" b="0" i="0" dirty="0">
                <a:effectLst/>
                <a:latin typeface="Times New Roman" panose="02020603050405020304" pitchFamily="18" charset="0"/>
                <a:cs typeface="Times New Roman" panose="02020603050405020304" pitchFamily="18" charset="0"/>
              </a:rPr>
              <a:t>Step over objects when moving the load.(https://ehsdailyadvisor.blr.com/2009/12/team-lifting-a-special-case-with-special-rules/)</a:t>
            </a:r>
          </a:p>
          <a:p>
            <a:pPr marL="0" marR="0" lvl="0" indent="-228600" fontAlgn="auto">
              <a:lnSpc>
                <a:spcPct val="90000"/>
              </a:lnSpc>
              <a:spcBef>
                <a:spcPct val="20000"/>
              </a:spcBef>
              <a:spcAft>
                <a:spcPts val="0"/>
              </a:spcAft>
              <a:buClrTx/>
              <a:buSzTx/>
              <a:tabLst/>
              <a:defRPr/>
            </a:pPr>
            <a:endParaRPr lang="en-US" sz="1600" b="1" i="0" dirty="0">
              <a:solidFill>
                <a:srgbClr val="555555"/>
              </a:solidFill>
              <a:effectLst/>
              <a:latin typeface="Times New Roman" panose="02020603050405020304" pitchFamily="18" charset="0"/>
              <a:cs typeface="Times New Roman" panose="02020603050405020304" pitchFamily="18" charset="0"/>
            </a:endParaRPr>
          </a:p>
          <a:p>
            <a:pPr marL="0" marR="0" lvl="0" indent="-228600" fontAlgn="auto">
              <a:lnSpc>
                <a:spcPct val="90000"/>
              </a:lnSpc>
              <a:spcBef>
                <a:spcPct val="20000"/>
              </a:spcBef>
              <a:spcAft>
                <a:spcPts val="0"/>
              </a:spcAft>
              <a:buClrTx/>
              <a:buSzTx/>
              <a:tabLst/>
              <a:defRPr/>
            </a:pPr>
            <a:endParaRPr kumimoji="0" lang="en-US" sz="1600" b="0" i="0" u="none" strike="noStrike" cap="none" spc="0" normalizeH="0" baseline="0" noProof="0" dirty="0">
              <a:ln>
                <a:noFill/>
              </a:ln>
              <a:effectLst/>
              <a:uLnTx/>
              <a:uFillTx/>
              <a:latin typeface="+mn-lt"/>
              <a:cs typeface="+mn-cs"/>
            </a:endParaRPr>
          </a:p>
        </p:txBody>
      </p:sp>
    </p:spTree>
    <p:extLst>
      <p:ext uri="{BB962C8B-B14F-4D97-AF65-F5344CB8AC3E}">
        <p14:creationId xmlns:p14="http://schemas.microsoft.com/office/powerpoint/2010/main" val="2854644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21"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Rectangle 24">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154B8BBA-A244-4E3A-8831-0808B9EA6AA1}"/>
              </a:ext>
            </a:extLst>
          </p:cNvPr>
          <p:cNvSpPr txBox="1"/>
          <p:nvPr/>
        </p:nvSpPr>
        <p:spPr>
          <a:xfrm>
            <a:off x="1047280" y="759805"/>
            <a:ext cx="1030652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kern="1200" dirty="0">
                <a:solidFill>
                  <a:srgbClr val="FFFFFF"/>
                </a:solidFill>
                <a:latin typeface="Times New Roman" panose="02020603050405020304" pitchFamily="18" charset="0"/>
                <a:ea typeface="+mj-ea"/>
                <a:cs typeface="Times New Roman" panose="02020603050405020304" pitchFamily="18" charset="0"/>
              </a:rPr>
              <a:t>Sprains and Strains Symptoms You Should Know </a:t>
            </a:r>
          </a:p>
        </p:txBody>
      </p:sp>
      <p:sp>
        <p:nvSpPr>
          <p:cNvPr id="11" name="TextBox 10">
            <a:extLst>
              <a:ext uri="{FF2B5EF4-FFF2-40B4-BE49-F238E27FC236}">
                <a16:creationId xmlns:a16="http://schemas.microsoft.com/office/drawing/2014/main" id="{4DE0CE3F-1917-4CD7-9EE3-4870D6DC455C}"/>
              </a:ext>
            </a:extLst>
          </p:cNvPr>
          <p:cNvSpPr txBox="1"/>
          <p:nvPr/>
        </p:nvSpPr>
        <p:spPr>
          <a:xfrm>
            <a:off x="1222644" y="3710441"/>
            <a:ext cx="10156421" cy="1130452"/>
          </a:xfrm>
          <a:prstGeom prst="rect">
            <a:avLst/>
          </a:prstGeom>
        </p:spPr>
        <p:txBody>
          <a:bodyPr vert="horz" lIns="91440" tIns="45720" rIns="91440" bIns="45720" rtlCol="0">
            <a:normAutofit/>
          </a:bodyPr>
          <a:lstStyle/>
          <a:p>
            <a:pPr marL="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24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A </a:t>
            </a:r>
            <a:r>
              <a:rPr kumimoji="0" lang="en-US" sz="2400" b="0" i="0" u="none" strike="noStrike"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sprain</a:t>
            </a:r>
            <a:r>
              <a:rPr kumimoji="0" lang="en-US" sz="24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 is a stretching or tearing of ligaments — the tough bands of fibrous tissue that connect two bones together in your joints. The most common location for a sprain is in your ankle.</a:t>
            </a:r>
          </a:p>
        </p:txBody>
      </p:sp>
      <p:sp>
        <p:nvSpPr>
          <p:cNvPr id="13" name="TextBox 12">
            <a:extLst>
              <a:ext uri="{FF2B5EF4-FFF2-40B4-BE49-F238E27FC236}">
                <a16:creationId xmlns:a16="http://schemas.microsoft.com/office/drawing/2014/main" id="{40518A00-6CD2-42E4-8F64-DDB5F08EA786}"/>
              </a:ext>
            </a:extLst>
          </p:cNvPr>
          <p:cNvSpPr txBox="1"/>
          <p:nvPr/>
        </p:nvSpPr>
        <p:spPr>
          <a:xfrm>
            <a:off x="1222645" y="2354089"/>
            <a:ext cx="9458606" cy="1200329"/>
          </a:xfrm>
          <a:prstGeom prst="rect">
            <a:avLst/>
          </a:prstGeom>
          <a:noFill/>
        </p:spPr>
        <p:txBody>
          <a:bodyPr wrap="square">
            <a:spAutoFit/>
          </a:bodyPr>
          <a:lstStyle/>
          <a:p>
            <a:pPr marL="0" marR="0" lvl="0" indent="0" algn="l" defTabSz="457200" rtl="0" eaLnBrk="1" fontAlgn="auto" latinLnBrk="0" hangingPunct="1">
              <a:spcBef>
                <a:spcPts val="0"/>
              </a:spcBef>
              <a:spcAft>
                <a:spcPts val="600"/>
              </a:spcAft>
              <a:buClrTx/>
              <a:buSzTx/>
              <a:buFontTx/>
              <a:buNone/>
              <a:tabLst/>
              <a:defRPr/>
            </a:pP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A </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strain</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 is defined as an injury to a </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tendon (tissues that connect your muscles and bones) or muscle. </a:t>
            </a: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Strains can range from mild to extreme; and may mean your tendon or muscle has a partial or complete tear.</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6" name="Table 5">
            <a:extLst>
              <a:ext uri="{FF2B5EF4-FFF2-40B4-BE49-F238E27FC236}">
                <a16:creationId xmlns:a16="http://schemas.microsoft.com/office/drawing/2014/main" id="{BD7998ED-D5D4-4B18-8D48-F02A4E3D2540}"/>
              </a:ext>
            </a:extLst>
          </p:cNvPr>
          <p:cNvGraphicFramePr>
            <a:graphicFrameLocks noGrp="1"/>
          </p:cNvGraphicFramePr>
          <p:nvPr>
            <p:extLst>
              <p:ext uri="{D42A27DB-BD31-4B8C-83A1-F6EECF244321}">
                <p14:modId xmlns:p14="http://schemas.microsoft.com/office/powerpoint/2010/main" val="3044780066"/>
              </p:ext>
            </p:extLst>
          </p:nvPr>
        </p:nvGraphicFramePr>
        <p:xfrm>
          <a:off x="1222643" y="4680829"/>
          <a:ext cx="9678652" cy="2016925"/>
        </p:xfrm>
        <a:graphic>
          <a:graphicData uri="http://schemas.openxmlformats.org/drawingml/2006/table">
            <a:tbl>
              <a:tblPr firstRow="1" bandRow="1"/>
              <a:tblGrid>
                <a:gridCol w="4839326">
                  <a:extLst>
                    <a:ext uri="{9D8B030D-6E8A-4147-A177-3AD203B41FA5}">
                      <a16:colId xmlns:a16="http://schemas.microsoft.com/office/drawing/2014/main" val="4207504659"/>
                    </a:ext>
                  </a:extLst>
                </a:gridCol>
                <a:gridCol w="4839326">
                  <a:extLst>
                    <a:ext uri="{9D8B030D-6E8A-4147-A177-3AD203B41FA5}">
                      <a16:colId xmlns:a16="http://schemas.microsoft.com/office/drawing/2014/main" val="3218066486"/>
                    </a:ext>
                  </a:extLst>
                </a:gridCol>
              </a:tblGrid>
              <a:tr h="499899">
                <a:tc>
                  <a:txBody>
                    <a:bodyPr/>
                    <a:lstStyle>
                      <a:lvl1pPr marL="0" algn="l" defTabSz="914400" rtl="0" eaLnBrk="1" latinLnBrk="0" hangingPunct="1">
                        <a:defRPr sz="1800" kern="1200">
                          <a:solidFill>
                            <a:schemeClr val="tx1"/>
                          </a:solidFill>
                          <a:latin typeface="Franklin Gothic Medium"/>
                        </a:defRPr>
                      </a:lvl1pPr>
                      <a:lvl2pPr marL="457200" algn="l" defTabSz="914400" rtl="0" eaLnBrk="1" latinLnBrk="0" hangingPunct="1">
                        <a:defRPr sz="1800" kern="1200">
                          <a:solidFill>
                            <a:schemeClr val="tx1"/>
                          </a:solidFill>
                          <a:latin typeface="Franklin Gothic Medium"/>
                        </a:defRPr>
                      </a:lvl2pPr>
                      <a:lvl3pPr marL="914400" algn="l" defTabSz="914400" rtl="0" eaLnBrk="1" latinLnBrk="0" hangingPunct="1">
                        <a:defRPr sz="1800" kern="1200">
                          <a:solidFill>
                            <a:schemeClr val="tx1"/>
                          </a:solidFill>
                          <a:latin typeface="Franklin Gothic Medium"/>
                        </a:defRPr>
                      </a:lvl3pPr>
                      <a:lvl4pPr marL="1371600" algn="l" defTabSz="914400" rtl="0" eaLnBrk="1" latinLnBrk="0" hangingPunct="1">
                        <a:defRPr sz="1800" kern="1200">
                          <a:solidFill>
                            <a:schemeClr val="tx1"/>
                          </a:solidFill>
                          <a:latin typeface="Franklin Gothic Medium"/>
                        </a:defRPr>
                      </a:lvl4pPr>
                      <a:lvl5pPr marL="1828800" algn="l" defTabSz="914400" rtl="0" eaLnBrk="1" latinLnBrk="0" hangingPunct="1">
                        <a:defRPr sz="1800" kern="1200">
                          <a:solidFill>
                            <a:schemeClr val="tx1"/>
                          </a:solidFill>
                          <a:latin typeface="Franklin Gothic Medium"/>
                        </a:defRPr>
                      </a:lvl5pPr>
                      <a:lvl6pPr marL="2286000" algn="l" defTabSz="914400" rtl="0" eaLnBrk="1" latinLnBrk="0" hangingPunct="1">
                        <a:defRPr sz="1800" kern="1200">
                          <a:solidFill>
                            <a:schemeClr val="tx1"/>
                          </a:solidFill>
                          <a:latin typeface="Franklin Gothic Medium"/>
                        </a:defRPr>
                      </a:lvl6pPr>
                      <a:lvl7pPr marL="2743200" algn="l" defTabSz="914400" rtl="0" eaLnBrk="1" latinLnBrk="0" hangingPunct="1">
                        <a:defRPr sz="1800" kern="1200">
                          <a:solidFill>
                            <a:schemeClr val="tx1"/>
                          </a:solidFill>
                          <a:latin typeface="Franklin Gothic Medium"/>
                        </a:defRPr>
                      </a:lvl7pPr>
                      <a:lvl8pPr marL="3200400" algn="l" defTabSz="914400" rtl="0" eaLnBrk="1" latinLnBrk="0" hangingPunct="1">
                        <a:defRPr sz="1800" kern="1200">
                          <a:solidFill>
                            <a:schemeClr val="tx1"/>
                          </a:solidFill>
                          <a:latin typeface="Franklin Gothic Medium"/>
                        </a:defRPr>
                      </a:lvl8pPr>
                      <a:lvl9pPr marL="3657600" algn="l" defTabSz="914400" rtl="0" eaLnBrk="1" latinLnBrk="0" hangingPunct="1">
                        <a:defRPr sz="1800" kern="1200">
                          <a:solidFill>
                            <a:schemeClr val="tx1"/>
                          </a:solidFill>
                          <a:latin typeface="Franklin Gothic Medium"/>
                        </a:defRPr>
                      </a:lvl9pPr>
                    </a:lstStyle>
                    <a:p>
                      <a:pPr algn="ctr"/>
                      <a:r>
                        <a:rPr lang="en-US" sz="1500" b="1">
                          <a:effectLst/>
                        </a:rPr>
                        <a:t>Common symptoms of sprains</a:t>
                      </a:r>
                    </a:p>
                  </a:txBody>
                  <a:tcPr marL="53206" marR="53206" marT="37244" marB="37244" anchor="ctr">
                    <a:lnL>
                      <a:noFill/>
                    </a:lnL>
                    <a:lnR w="6350" cap="flat" cmpd="sng" algn="ctr">
                      <a:solidFill>
                        <a:srgbClr val="DDDDDD"/>
                      </a:solidFill>
                      <a:prstDash val="solid"/>
                      <a:round/>
                      <a:headEnd type="none" w="med" len="med"/>
                      <a:tailEnd type="none" w="med" len="med"/>
                    </a:lnR>
                    <a:lnT>
                      <a:noFill/>
                    </a:lnT>
                    <a:lnB w="12700" cap="flat" cmpd="sng" algn="ctr">
                      <a:solidFill>
                        <a:srgbClr val="918F8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Medium"/>
                        </a:defRPr>
                      </a:lvl1pPr>
                      <a:lvl2pPr marL="457200" algn="l" defTabSz="914400" rtl="0" eaLnBrk="1" latinLnBrk="0" hangingPunct="1">
                        <a:defRPr sz="1800" kern="1200">
                          <a:solidFill>
                            <a:schemeClr val="tx1"/>
                          </a:solidFill>
                          <a:latin typeface="Franklin Gothic Medium"/>
                        </a:defRPr>
                      </a:lvl2pPr>
                      <a:lvl3pPr marL="914400" algn="l" defTabSz="914400" rtl="0" eaLnBrk="1" latinLnBrk="0" hangingPunct="1">
                        <a:defRPr sz="1800" kern="1200">
                          <a:solidFill>
                            <a:schemeClr val="tx1"/>
                          </a:solidFill>
                          <a:latin typeface="Franklin Gothic Medium"/>
                        </a:defRPr>
                      </a:lvl3pPr>
                      <a:lvl4pPr marL="1371600" algn="l" defTabSz="914400" rtl="0" eaLnBrk="1" latinLnBrk="0" hangingPunct="1">
                        <a:defRPr sz="1800" kern="1200">
                          <a:solidFill>
                            <a:schemeClr val="tx1"/>
                          </a:solidFill>
                          <a:latin typeface="Franklin Gothic Medium"/>
                        </a:defRPr>
                      </a:lvl4pPr>
                      <a:lvl5pPr marL="1828800" algn="l" defTabSz="914400" rtl="0" eaLnBrk="1" latinLnBrk="0" hangingPunct="1">
                        <a:defRPr sz="1800" kern="1200">
                          <a:solidFill>
                            <a:schemeClr val="tx1"/>
                          </a:solidFill>
                          <a:latin typeface="Franklin Gothic Medium"/>
                        </a:defRPr>
                      </a:lvl5pPr>
                      <a:lvl6pPr marL="2286000" algn="l" defTabSz="914400" rtl="0" eaLnBrk="1" latinLnBrk="0" hangingPunct="1">
                        <a:defRPr sz="1800" kern="1200">
                          <a:solidFill>
                            <a:schemeClr val="tx1"/>
                          </a:solidFill>
                          <a:latin typeface="Franklin Gothic Medium"/>
                        </a:defRPr>
                      </a:lvl6pPr>
                      <a:lvl7pPr marL="2743200" algn="l" defTabSz="914400" rtl="0" eaLnBrk="1" latinLnBrk="0" hangingPunct="1">
                        <a:defRPr sz="1800" kern="1200">
                          <a:solidFill>
                            <a:schemeClr val="tx1"/>
                          </a:solidFill>
                          <a:latin typeface="Franklin Gothic Medium"/>
                        </a:defRPr>
                      </a:lvl7pPr>
                      <a:lvl8pPr marL="3200400" algn="l" defTabSz="914400" rtl="0" eaLnBrk="1" latinLnBrk="0" hangingPunct="1">
                        <a:defRPr sz="1800" kern="1200">
                          <a:solidFill>
                            <a:schemeClr val="tx1"/>
                          </a:solidFill>
                          <a:latin typeface="Franklin Gothic Medium"/>
                        </a:defRPr>
                      </a:lvl8pPr>
                      <a:lvl9pPr marL="3657600" algn="l" defTabSz="914400" rtl="0" eaLnBrk="1" latinLnBrk="0" hangingPunct="1">
                        <a:defRPr sz="1800" kern="1200">
                          <a:solidFill>
                            <a:schemeClr val="tx1"/>
                          </a:solidFill>
                          <a:latin typeface="Franklin Gothic Medium"/>
                        </a:defRPr>
                      </a:lvl9pPr>
                    </a:lstStyle>
                    <a:p>
                      <a:pPr algn="ctr"/>
                      <a:r>
                        <a:rPr lang="en-US" sz="1500" b="1">
                          <a:effectLst/>
                        </a:rPr>
                        <a:t>Common symptoms of strains</a:t>
                      </a:r>
                    </a:p>
                  </a:txBody>
                  <a:tcPr marL="53206" marR="53206" marT="37244" marB="37244" anchor="ctr">
                    <a:lnL w="6350" cap="flat" cmpd="sng" algn="ctr">
                      <a:solidFill>
                        <a:srgbClr val="DDDDDD"/>
                      </a:solidFill>
                      <a:prstDash val="solid"/>
                      <a:round/>
                      <a:headEnd type="none" w="med" len="med"/>
                      <a:tailEnd type="none" w="med" len="med"/>
                    </a:lnL>
                    <a:lnR>
                      <a:noFill/>
                    </a:lnR>
                    <a:lnT>
                      <a:noFill/>
                    </a:lnT>
                    <a:lnB w="12700" cap="flat" cmpd="sng" algn="ctr">
                      <a:solidFill>
                        <a:srgbClr val="918F8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1513286"/>
                  </a:ext>
                </a:extLst>
              </a:tr>
              <a:tr h="1517026">
                <a:tc>
                  <a:txBody>
                    <a:bodyPr/>
                    <a:lstStyle>
                      <a:lvl1pPr marL="0" algn="l" defTabSz="914400" rtl="0" eaLnBrk="1" latinLnBrk="0" hangingPunct="1">
                        <a:defRPr sz="1800" kern="1200">
                          <a:solidFill>
                            <a:schemeClr val="tx1"/>
                          </a:solidFill>
                          <a:latin typeface="Franklin Gothic Medium"/>
                        </a:defRPr>
                      </a:lvl1pPr>
                      <a:lvl2pPr marL="457200" algn="l" defTabSz="914400" rtl="0" eaLnBrk="1" latinLnBrk="0" hangingPunct="1">
                        <a:defRPr sz="1800" kern="1200">
                          <a:solidFill>
                            <a:schemeClr val="tx1"/>
                          </a:solidFill>
                          <a:latin typeface="Franklin Gothic Medium"/>
                        </a:defRPr>
                      </a:lvl2pPr>
                      <a:lvl3pPr marL="914400" algn="l" defTabSz="914400" rtl="0" eaLnBrk="1" latinLnBrk="0" hangingPunct="1">
                        <a:defRPr sz="1800" kern="1200">
                          <a:solidFill>
                            <a:schemeClr val="tx1"/>
                          </a:solidFill>
                          <a:latin typeface="Franklin Gothic Medium"/>
                        </a:defRPr>
                      </a:lvl3pPr>
                      <a:lvl4pPr marL="1371600" algn="l" defTabSz="914400" rtl="0" eaLnBrk="1" latinLnBrk="0" hangingPunct="1">
                        <a:defRPr sz="1800" kern="1200">
                          <a:solidFill>
                            <a:schemeClr val="tx1"/>
                          </a:solidFill>
                          <a:latin typeface="Franklin Gothic Medium"/>
                        </a:defRPr>
                      </a:lvl4pPr>
                      <a:lvl5pPr marL="1828800" algn="l" defTabSz="914400" rtl="0" eaLnBrk="1" latinLnBrk="0" hangingPunct="1">
                        <a:defRPr sz="1800" kern="1200">
                          <a:solidFill>
                            <a:schemeClr val="tx1"/>
                          </a:solidFill>
                          <a:latin typeface="Franklin Gothic Medium"/>
                        </a:defRPr>
                      </a:lvl5pPr>
                      <a:lvl6pPr marL="2286000" algn="l" defTabSz="914400" rtl="0" eaLnBrk="1" latinLnBrk="0" hangingPunct="1">
                        <a:defRPr sz="1800" kern="1200">
                          <a:solidFill>
                            <a:schemeClr val="tx1"/>
                          </a:solidFill>
                          <a:latin typeface="Franklin Gothic Medium"/>
                        </a:defRPr>
                      </a:lvl6pPr>
                      <a:lvl7pPr marL="2743200" algn="l" defTabSz="914400" rtl="0" eaLnBrk="1" latinLnBrk="0" hangingPunct="1">
                        <a:defRPr sz="1800" kern="1200">
                          <a:solidFill>
                            <a:schemeClr val="tx1"/>
                          </a:solidFill>
                          <a:latin typeface="Franklin Gothic Medium"/>
                        </a:defRPr>
                      </a:lvl7pPr>
                      <a:lvl8pPr marL="3200400" algn="l" defTabSz="914400" rtl="0" eaLnBrk="1" latinLnBrk="0" hangingPunct="1">
                        <a:defRPr sz="1800" kern="1200">
                          <a:solidFill>
                            <a:schemeClr val="tx1"/>
                          </a:solidFill>
                          <a:latin typeface="Franklin Gothic Medium"/>
                        </a:defRPr>
                      </a:lvl8pPr>
                      <a:lvl9pPr marL="3657600" algn="l" defTabSz="914400" rtl="0" eaLnBrk="1" latinLnBrk="0" hangingPunct="1">
                        <a:defRPr sz="1800" kern="1200">
                          <a:solidFill>
                            <a:schemeClr val="tx1"/>
                          </a:solidFill>
                          <a:latin typeface="Franklin Gothic Medium"/>
                        </a:defRPr>
                      </a:lvl9pPr>
                    </a:lstStyle>
                    <a:p>
                      <a:r>
                        <a:rPr lang="en-US" sz="1500" dirty="0">
                          <a:effectLst/>
                        </a:rPr>
                        <a:t>• bruising</a:t>
                      </a:r>
                      <a:br>
                        <a:rPr lang="en-US" sz="1500" dirty="0">
                          <a:effectLst/>
                        </a:rPr>
                      </a:br>
                      <a:r>
                        <a:rPr lang="en-US" sz="1500" dirty="0">
                          <a:effectLst/>
                        </a:rPr>
                        <a:t>• pain around the affected joint</a:t>
                      </a:r>
                      <a:br>
                        <a:rPr lang="en-US" sz="1500" dirty="0">
                          <a:effectLst/>
                        </a:rPr>
                      </a:br>
                      <a:r>
                        <a:rPr lang="en-US" sz="1500" dirty="0">
                          <a:effectLst/>
                        </a:rPr>
                        <a:t>• swelling</a:t>
                      </a:r>
                      <a:br>
                        <a:rPr lang="en-US" sz="1500" dirty="0">
                          <a:effectLst/>
                        </a:rPr>
                      </a:br>
                      <a:r>
                        <a:rPr lang="en-US" sz="1500" dirty="0">
                          <a:effectLst/>
                        </a:rPr>
                        <a:t>• limited flexibility</a:t>
                      </a:r>
                      <a:br>
                        <a:rPr lang="en-US" sz="1500" dirty="0">
                          <a:effectLst/>
                        </a:rPr>
                      </a:br>
                      <a:r>
                        <a:rPr lang="en-US" sz="1500" dirty="0">
                          <a:effectLst/>
                        </a:rPr>
                        <a:t>• difficulty using the joint’s full range of motion</a:t>
                      </a:r>
                    </a:p>
                  </a:txBody>
                  <a:tcPr marL="53206" marR="53206" marT="42565" marB="31924" anchor="ctr">
                    <a:lnL>
                      <a:noFill/>
                    </a:lnL>
                    <a:lnR w="6350" cap="flat" cmpd="sng" algn="ctr">
                      <a:solidFill>
                        <a:srgbClr val="DDDDDD"/>
                      </a:solidFill>
                      <a:prstDash val="solid"/>
                      <a:round/>
                      <a:headEnd type="none" w="med" len="med"/>
                      <a:tailEnd type="none" w="med" len="med"/>
                    </a:lnR>
                    <a:lnT w="12700" cap="flat" cmpd="sng" algn="ctr">
                      <a:solidFill>
                        <a:srgbClr val="918F8F"/>
                      </a:solidFill>
                      <a:prstDash val="solid"/>
                      <a:round/>
                      <a:headEnd type="none" w="med" len="med"/>
                      <a:tailEnd type="none" w="med" len="med"/>
                    </a:lnT>
                    <a:lnB>
                      <a:noFill/>
                    </a:lnB>
                    <a:lnTlToBr w="12700" cmpd="sng">
                      <a:noFill/>
                      <a:prstDash val="solid"/>
                    </a:lnTlToBr>
                    <a:lnBlToTr w="12700" cmpd="sng">
                      <a:noFill/>
                      <a:prstDash val="solid"/>
                    </a:lnBlToTr>
                    <a:solidFill>
                      <a:srgbClr val="F7F7F7"/>
                    </a:solidFill>
                  </a:tcPr>
                </a:tc>
                <a:tc>
                  <a:txBody>
                    <a:bodyPr/>
                    <a:lstStyle>
                      <a:lvl1pPr marL="0" algn="l" defTabSz="914400" rtl="0" eaLnBrk="1" latinLnBrk="0" hangingPunct="1">
                        <a:defRPr sz="1800" kern="1200">
                          <a:solidFill>
                            <a:schemeClr val="tx1"/>
                          </a:solidFill>
                          <a:latin typeface="Franklin Gothic Medium"/>
                        </a:defRPr>
                      </a:lvl1pPr>
                      <a:lvl2pPr marL="457200" algn="l" defTabSz="914400" rtl="0" eaLnBrk="1" latinLnBrk="0" hangingPunct="1">
                        <a:defRPr sz="1800" kern="1200">
                          <a:solidFill>
                            <a:schemeClr val="tx1"/>
                          </a:solidFill>
                          <a:latin typeface="Franklin Gothic Medium"/>
                        </a:defRPr>
                      </a:lvl2pPr>
                      <a:lvl3pPr marL="914400" algn="l" defTabSz="914400" rtl="0" eaLnBrk="1" latinLnBrk="0" hangingPunct="1">
                        <a:defRPr sz="1800" kern="1200">
                          <a:solidFill>
                            <a:schemeClr val="tx1"/>
                          </a:solidFill>
                          <a:latin typeface="Franklin Gothic Medium"/>
                        </a:defRPr>
                      </a:lvl3pPr>
                      <a:lvl4pPr marL="1371600" algn="l" defTabSz="914400" rtl="0" eaLnBrk="1" latinLnBrk="0" hangingPunct="1">
                        <a:defRPr sz="1800" kern="1200">
                          <a:solidFill>
                            <a:schemeClr val="tx1"/>
                          </a:solidFill>
                          <a:latin typeface="Franklin Gothic Medium"/>
                        </a:defRPr>
                      </a:lvl4pPr>
                      <a:lvl5pPr marL="1828800" algn="l" defTabSz="914400" rtl="0" eaLnBrk="1" latinLnBrk="0" hangingPunct="1">
                        <a:defRPr sz="1800" kern="1200">
                          <a:solidFill>
                            <a:schemeClr val="tx1"/>
                          </a:solidFill>
                          <a:latin typeface="Franklin Gothic Medium"/>
                        </a:defRPr>
                      </a:lvl5pPr>
                      <a:lvl6pPr marL="2286000" algn="l" defTabSz="914400" rtl="0" eaLnBrk="1" latinLnBrk="0" hangingPunct="1">
                        <a:defRPr sz="1800" kern="1200">
                          <a:solidFill>
                            <a:schemeClr val="tx1"/>
                          </a:solidFill>
                          <a:latin typeface="Franklin Gothic Medium"/>
                        </a:defRPr>
                      </a:lvl6pPr>
                      <a:lvl7pPr marL="2743200" algn="l" defTabSz="914400" rtl="0" eaLnBrk="1" latinLnBrk="0" hangingPunct="1">
                        <a:defRPr sz="1800" kern="1200">
                          <a:solidFill>
                            <a:schemeClr val="tx1"/>
                          </a:solidFill>
                          <a:latin typeface="Franklin Gothic Medium"/>
                        </a:defRPr>
                      </a:lvl7pPr>
                      <a:lvl8pPr marL="3200400" algn="l" defTabSz="914400" rtl="0" eaLnBrk="1" latinLnBrk="0" hangingPunct="1">
                        <a:defRPr sz="1800" kern="1200">
                          <a:solidFill>
                            <a:schemeClr val="tx1"/>
                          </a:solidFill>
                          <a:latin typeface="Franklin Gothic Medium"/>
                        </a:defRPr>
                      </a:lvl8pPr>
                      <a:lvl9pPr marL="3657600" algn="l" defTabSz="914400" rtl="0" eaLnBrk="1" latinLnBrk="0" hangingPunct="1">
                        <a:defRPr sz="1800" kern="1200">
                          <a:solidFill>
                            <a:schemeClr val="tx1"/>
                          </a:solidFill>
                          <a:latin typeface="Franklin Gothic Medium"/>
                        </a:defRPr>
                      </a:lvl9pPr>
                    </a:lstStyle>
                    <a:p>
                      <a:r>
                        <a:rPr lang="en-US" sz="1500" dirty="0">
                          <a:effectLst/>
                        </a:rPr>
                        <a:t>• muscle spasm</a:t>
                      </a:r>
                      <a:br>
                        <a:rPr lang="en-US" sz="1500" dirty="0">
                          <a:effectLst/>
                        </a:rPr>
                      </a:br>
                      <a:r>
                        <a:rPr lang="en-US" sz="1500" dirty="0">
                          <a:effectLst/>
                        </a:rPr>
                        <a:t>• pain around the affected joint</a:t>
                      </a:r>
                      <a:br>
                        <a:rPr lang="en-US" sz="1500" dirty="0">
                          <a:effectLst/>
                        </a:rPr>
                      </a:br>
                      <a:r>
                        <a:rPr lang="en-US" sz="1500" dirty="0">
                          <a:effectLst/>
                        </a:rPr>
                        <a:t>• swelling</a:t>
                      </a:r>
                      <a:br>
                        <a:rPr lang="en-US" sz="1500" dirty="0">
                          <a:effectLst/>
                        </a:rPr>
                      </a:br>
                      <a:r>
                        <a:rPr lang="en-US" sz="1500" dirty="0">
                          <a:effectLst/>
                        </a:rPr>
                        <a:t>• limited flexibility</a:t>
                      </a:r>
                      <a:br>
                        <a:rPr lang="en-US" sz="1500" dirty="0">
                          <a:effectLst/>
                        </a:rPr>
                      </a:br>
                      <a:r>
                        <a:rPr lang="en-US" sz="1500" dirty="0">
                          <a:effectLst/>
                        </a:rPr>
                        <a:t>• difficulty using the joint’s full range of motion</a:t>
                      </a:r>
                    </a:p>
                  </a:txBody>
                  <a:tcPr marL="53206" marR="53206" marT="42565" marB="31924" anchor="ctr">
                    <a:lnL w="6350" cap="flat" cmpd="sng" algn="ctr">
                      <a:solidFill>
                        <a:srgbClr val="DDDDDD"/>
                      </a:solidFill>
                      <a:prstDash val="solid"/>
                      <a:round/>
                      <a:headEnd type="none" w="med" len="med"/>
                      <a:tailEnd type="none" w="med" len="med"/>
                    </a:lnL>
                    <a:lnR>
                      <a:noFill/>
                    </a:lnR>
                    <a:lnT w="12700" cap="flat" cmpd="sng" algn="ctr">
                      <a:solidFill>
                        <a:srgbClr val="918F8F"/>
                      </a:solidFill>
                      <a:prstDash val="solid"/>
                      <a:round/>
                      <a:headEnd type="none" w="med" len="med"/>
                      <a:tailEnd type="none" w="med" len="med"/>
                    </a:lnT>
                    <a:lnB>
                      <a:noFill/>
                    </a:lnB>
                    <a:lnTlToBr w="12700" cmpd="sng">
                      <a:noFill/>
                      <a:prstDash val="solid"/>
                    </a:lnTlToBr>
                    <a:lnBlToTr w="12700" cmpd="sng">
                      <a:noFill/>
                      <a:prstDash val="solid"/>
                    </a:lnBlToTr>
                    <a:solidFill>
                      <a:srgbClr val="F7F7F7"/>
                    </a:solidFill>
                  </a:tcPr>
                </a:tc>
                <a:extLst>
                  <a:ext uri="{0D108BD9-81ED-4DB2-BD59-A6C34878D82A}">
                    <a16:rowId xmlns:a16="http://schemas.microsoft.com/office/drawing/2014/main" val="3841000342"/>
                  </a:ext>
                </a:extLst>
              </a:tr>
            </a:tbl>
          </a:graphicData>
        </a:graphic>
      </p:graphicFrame>
    </p:spTree>
    <p:extLst>
      <p:ext uri="{BB962C8B-B14F-4D97-AF65-F5344CB8AC3E}">
        <p14:creationId xmlns:p14="http://schemas.microsoft.com/office/powerpoint/2010/main" val="1995240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69EBF2-3287-4B03-8167-C8DD0E06E048}"/>
              </a:ext>
            </a:extLst>
          </p:cNvPr>
          <p:cNvSpPr txBox="1"/>
          <p:nvPr/>
        </p:nvSpPr>
        <p:spPr>
          <a:xfrm flipH="1">
            <a:off x="616131" y="653144"/>
            <a:ext cx="10959737" cy="683264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References</a:t>
            </a:r>
            <a:r>
              <a:rPr lang="en-US" sz="2400" dirty="0">
                <a:latin typeface="Times New Roman" panose="02020603050405020304" pitchFamily="18" charset="0"/>
                <a:cs typeface="Times New Roman" panose="02020603050405020304" pitchFamily="18" charset="0"/>
              </a:rPr>
              <a:t> </a:t>
            </a:r>
          </a:p>
          <a:p>
            <a:r>
              <a:rPr lang="en-US" sz="2000" dirty="0">
                <a:effectLst/>
                <a:latin typeface="Times New Roman" panose="02020603050405020304" pitchFamily="18" charset="0"/>
                <a:cs typeface="Times New Roman" panose="02020603050405020304" pitchFamily="18" charset="0"/>
              </a:rPr>
              <a:t>	Sprains. (2020, September 25). Retrieved November 06, 2020, from </a:t>
            </a:r>
            <a:r>
              <a:rPr lang="en-US" sz="2000" dirty="0">
                <a:effectLst/>
                <a:latin typeface="Times New Roman" panose="02020603050405020304" pitchFamily="18" charset="0"/>
                <a:cs typeface="Times New Roman" panose="02020603050405020304" pitchFamily="18" charset="0"/>
                <a:hlinkClick r:id="rId2"/>
              </a:rPr>
              <a:t>https://www.mayoclinic.org/diseases-conditions/sprains/symptoms-causes/syc-20377938</a:t>
            </a:r>
            <a:endParaRPr lang="en-US" sz="2000" dirty="0">
              <a:effectLst/>
              <a:latin typeface="Times New Roman" panose="02020603050405020304" pitchFamily="18" charset="0"/>
              <a:cs typeface="Times New Roman" panose="02020603050405020304" pitchFamily="18" charset="0"/>
            </a:endParaRPr>
          </a:p>
          <a:p>
            <a:endParaRPr lang="en-US" sz="2000" dirty="0">
              <a:effectLst/>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Muscle strains. (2020, September 01). Retrieved November 06, 2020, from </a:t>
            </a:r>
            <a:r>
              <a:rPr lang="en-US" sz="2000" dirty="0">
                <a:latin typeface="Times New Roman" panose="02020603050405020304" pitchFamily="18" charset="0"/>
                <a:cs typeface="Times New Roman" panose="02020603050405020304" pitchFamily="18" charset="0"/>
                <a:hlinkClick r:id="rId3"/>
              </a:rPr>
              <a:t>https://www.mayoclinic.org/diseases-conditions/muscle-strains/symptoms-causes/syc-20450507</a:t>
            </a:r>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VIDEO - </a:t>
            </a:r>
            <a:r>
              <a:rPr lang="en-US" sz="2000" i="1" dirty="0">
                <a:effectLst/>
                <a:latin typeface="Times New Roman" panose="02020603050405020304" pitchFamily="18" charset="0"/>
                <a:cs typeface="Times New Roman" panose="02020603050405020304" pitchFamily="18" charset="0"/>
              </a:rPr>
              <a:t>Muscle strains - Symptoms and causes</a:t>
            </a:r>
            <a:r>
              <a:rPr lang="en-US" sz="2000" dirty="0">
                <a:effectLst/>
                <a:latin typeface="Times New Roman" panose="02020603050405020304" pitchFamily="18" charset="0"/>
                <a:cs typeface="Times New Roman" panose="02020603050405020304" pitchFamily="18" charset="0"/>
              </a:rPr>
              <a:t>. (2020, September 1). Mayo Clinic. </a:t>
            </a:r>
            <a:r>
              <a:rPr lang="en-US" sz="2000" dirty="0">
                <a:effectLst/>
                <a:latin typeface="Times New Roman" panose="02020603050405020304" pitchFamily="18" charset="0"/>
                <a:cs typeface="Times New Roman" panose="02020603050405020304" pitchFamily="18" charset="0"/>
                <a:hlinkClick r:id="rId3"/>
              </a:rPr>
              <a:t>https://www.mayoclinic.org/diseases-conditions/muscle-strains/symptoms-causes/syc-20450507</a:t>
            </a:r>
            <a:endParaRPr lang="en-US" sz="2000" dirty="0">
              <a:effectLst/>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r>
              <a:rPr lang="en-US" sz="2000" dirty="0">
                <a:effectLst/>
                <a:latin typeface="Times New Roman" panose="02020603050405020304" pitchFamily="18" charset="0"/>
                <a:cs typeface="Times New Roman" panose="02020603050405020304" pitchFamily="18" charset="0"/>
              </a:rPr>
              <a:t>	Type of injury or illness and body parts affected by nonfatal injuries and illnesses in 2014 : The Economics Daily: U.S. Bureau of Labor Statistics. (2015, December 2). Https://Www.Bls.Gov/. </a:t>
            </a:r>
            <a:r>
              <a:rPr lang="en-US" sz="2000" dirty="0">
                <a:effectLst/>
                <a:latin typeface="Times New Roman" panose="02020603050405020304" pitchFamily="18" charset="0"/>
                <a:cs typeface="Times New Roman" panose="02020603050405020304" pitchFamily="18" charset="0"/>
                <a:hlinkClick r:id="rId4"/>
              </a:rPr>
              <a:t>https://www.bls.gov/opub/ted/2015/type-of-injury-or-illness-and-body-parts-affected-by-nonfatal-injuries-and-illnesses-in-2014.htm</a:t>
            </a:r>
            <a:endParaRPr lang="en-US" sz="2000" dirty="0">
              <a:effectLst/>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Workers’ compensation costs by cause, 2017 - 2018. (n.d.). [Graph]. Injury Facts. </a:t>
            </a:r>
            <a:r>
              <a:rPr lang="en-US" sz="2000" dirty="0">
                <a:latin typeface="Times New Roman" panose="02020603050405020304" pitchFamily="18" charset="0"/>
                <a:cs typeface="Times New Roman" panose="02020603050405020304" pitchFamily="18" charset="0"/>
                <a:hlinkClick r:id="rId5"/>
              </a:rPr>
              <a:t>https://injuryfacts.nsc.org/work/costs/workers-compensation-costs/</a:t>
            </a:r>
            <a:endParaRPr lang="en-US" sz="2000"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endParaRPr>
          </a:p>
          <a:p>
            <a:endParaRPr lang="en-US" dirty="0">
              <a:latin typeface="Times New Roman" panose="02020603050405020304" pitchFamily="18" charset="0"/>
            </a:endParaRPr>
          </a:p>
          <a:p>
            <a:endParaRPr lang="en-US" sz="1800" dirty="0">
              <a:effectLst/>
              <a:latin typeface="Times New Roman" panose="02020603050405020304" pitchFamily="18" charset="0"/>
            </a:endParaRPr>
          </a:p>
          <a:p>
            <a:endParaRPr lang="en-US" sz="1800" dirty="0">
              <a:effectLst/>
              <a:latin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4304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545A55-46D3-4D3B-946F-1392CE42C254}"/>
              </a:ext>
            </a:extLst>
          </p:cNvPr>
          <p:cNvSpPr txBox="1"/>
          <p:nvPr/>
        </p:nvSpPr>
        <p:spPr>
          <a:xfrm>
            <a:off x="838200" y="235131"/>
            <a:ext cx="10983685" cy="10802957"/>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References Cont’d</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J </a:t>
            </a:r>
            <a:r>
              <a:rPr lang="en-US" sz="2000" dirty="0" err="1">
                <a:latin typeface="Times New Roman" panose="02020603050405020304" pitchFamily="18" charset="0"/>
                <a:cs typeface="Times New Roman" panose="02020603050405020304" pitchFamily="18" charset="0"/>
              </a:rPr>
              <a:t>fabian</a:t>
            </a:r>
            <a:r>
              <a:rPr lang="en-US" sz="2000" dirty="0">
                <a:latin typeface="Times New Roman" panose="02020603050405020304" pitchFamily="18" charset="0"/>
                <a:cs typeface="Times New Roman" panose="02020603050405020304" pitchFamily="18" charset="0"/>
              </a:rPr>
              <a:t>. (2020, September 26). Workplace Injury Statistics - 2019. Retrieved October 25, 2020, from </a:t>
            </a:r>
            <a:r>
              <a:rPr lang="en-US" sz="2000" dirty="0">
                <a:latin typeface="Times New Roman" panose="02020603050405020304" pitchFamily="18" charset="0"/>
                <a:cs typeface="Times New Roman" panose="02020603050405020304" pitchFamily="18" charset="0"/>
                <a:hlinkClick r:id="rId3"/>
              </a:rPr>
              <a:t>https://workinjurysource.com/workplace-injury-statistics-2019/</a:t>
            </a:r>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J </a:t>
            </a:r>
            <a:r>
              <a:rPr lang="en-US" sz="2000" dirty="0" err="1">
                <a:latin typeface="Times New Roman" panose="02020603050405020304" pitchFamily="18" charset="0"/>
                <a:cs typeface="Times New Roman" panose="02020603050405020304" pitchFamily="18" charset="0"/>
              </a:rPr>
              <a:t>fabian</a:t>
            </a:r>
            <a:r>
              <a:rPr lang="en-US" sz="2000" dirty="0">
                <a:latin typeface="Times New Roman" panose="02020603050405020304" pitchFamily="18" charset="0"/>
                <a:cs typeface="Times New Roman" panose="02020603050405020304" pitchFamily="18" charset="0"/>
              </a:rPr>
              <a:t>. (2020, September 26). Workplace Injury Statistics - 2019. Retrieved October 25, 2020, from </a:t>
            </a:r>
            <a:r>
              <a:rPr lang="en-US" sz="2000" dirty="0">
                <a:latin typeface="Times New Roman" panose="02020603050405020304" pitchFamily="18" charset="0"/>
                <a:cs typeface="Times New Roman" panose="02020603050405020304" pitchFamily="18" charset="0"/>
                <a:hlinkClick r:id="rId3"/>
              </a:rPr>
              <a:t>https://workinjurysource.com/workplace-injury-statistics-2019/</a:t>
            </a:r>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Middlesworth, M. (2019, August 16). How to Prevent Sprains and Strains in the Workplace. SHRM. </a:t>
            </a:r>
            <a:r>
              <a:rPr lang="en-US" sz="2000" dirty="0">
                <a:latin typeface="Times New Roman" panose="02020603050405020304" pitchFamily="18" charset="0"/>
                <a:cs typeface="Times New Roman" panose="02020603050405020304" pitchFamily="18" charset="0"/>
                <a:hlinkClick r:id="rId4"/>
              </a:rPr>
              <a:t>https://www.shrm.org/resourcesandtools/hr-topics/risk-management/pages/prevent-sprains-strains-workplace.aspx</a:t>
            </a:r>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Middlesworth, M. (2014, February 05). How to Prevent Sprains and Strains in the Workplace. Retrieved October 26, 2020, from </a:t>
            </a:r>
            <a:r>
              <a:rPr lang="en-US" sz="2000" dirty="0">
                <a:latin typeface="Times New Roman" panose="02020603050405020304" pitchFamily="18" charset="0"/>
                <a:cs typeface="Times New Roman" panose="02020603050405020304" pitchFamily="18" charset="0"/>
                <a:hlinkClick r:id="rId5"/>
              </a:rPr>
              <a:t>https://ergo-plus.com/prevent-sprains-strains-workplace/</a:t>
            </a:r>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Strains and Sprains Prevention. (n.d.). Retrieved October 27, 2020, from </a:t>
            </a:r>
            <a:r>
              <a:rPr lang="en-US" sz="2000" dirty="0">
                <a:latin typeface="Times New Roman" panose="02020603050405020304" pitchFamily="18" charset="0"/>
                <a:cs typeface="Times New Roman" panose="02020603050405020304" pitchFamily="18" charset="0"/>
                <a:hlinkClick r:id="rId6"/>
              </a:rPr>
              <a:t>https://www.wcf.com/strains-and-sprains-prevention</a:t>
            </a:r>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9808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38C488-AD41-43B4-96CF-F86903B8E2A4}"/>
              </a:ext>
            </a:extLst>
          </p:cNvPr>
          <p:cNvSpPr txBox="1"/>
          <p:nvPr/>
        </p:nvSpPr>
        <p:spPr>
          <a:xfrm>
            <a:off x="274346" y="323850"/>
            <a:ext cx="11708103" cy="8894743"/>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References Cont’d</a:t>
            </a:r>
          </a:p>
          <a:p>
            <a:pPr algn="ctr"/>
            <a:endParaRPr lang="en-US" sz="24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	SMART lifting. (n.d.). Retrieved October 28, 2020, from </a:t>
            </a:r>
            <a:r>
              <a:rPr lang="en-US" sz="2000" dirty="0">
                <a:latin typeface="Times New Roman" panose="02020603050405020304" pitchFamily="18" charset="0"/>
                <a:cs typeface="Times New Roman" panose="02020603050405020304" pitchFamily="18" charset="0"/>
                <a:hlinkClick r:id="rId2"/>
              </a:rPr>
              <a:t>http://hfairall.weebly.com/smart-lifting.html</a:t>
            </a:r>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Kilbourne, C. (2009, December 29). Team Lifting: A Special Case with Special Rules. Retrieved October 28, 2020, from </a:t>
            </a:r>
            <a:r>
              <a:rPr lang="en-US" sz="2000" dirty="0">
                <a:latin typeface="Times New Roman" panose="02020603050405020304" pitchFamily="18" charset="0"/>
                <a:cs typeface="Times New Roman" panose="02020603050405020304" pitchFamily="18" charset="0"/>
                <a:hlinkClick r:id="rId3"/>
              </a:rPr>
              <a:t>https://ehsdailyadvisor.blr.com/2009/12/team-lifting-a-special-case-with-special-rules/</a:t>
            </a:r>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Sprains. (2020, September 25). Retrieved October 25, 2020, from </a:t>
            </a:r>
            <a:r>
              <a:rPr lang="en-US" sz="2000" dirty="0">
                <a:latin typeface="Times New Roman" panose="02020603050405020304" pitchFamily="18" charset="0"/>
                <a:cs typeface="Times New Roman" panose="02020603050405020304" pitchFamily="18" charset="0"/>
                <a:hlinkClick r:id="rId4"/>
              </a:rPr>
              <a:t>https://www.mayoclinic.org/diseases-conditions/sprains/symptoms-causes/syc-20377938</a:t>
            </a:r>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(2019, June 27). What is a Strain Injury?: Orthopedics Doctor Fairfield. Retrieved October 25, 2020, from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hlinkClick r:id="rId5"/>
              </a:rPr>
              <a:t>https://www.osgpc.com/what-is-a-strain-injury/</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Holland, K. (2017, March 20). Sprain vs. Strain: What's the Difference? Retrieved October 25, 2020, from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hlinkClick r:id="rId6"/>
              </a:rPr>
              <a:t>https://www.healthline.com/health/sprain-vs-strain</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2458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gradFill>
            <a:gsLst>
              <a:gs pos="0">
                <a:schemeClr val="accent2"/>
              </a:gs>
              <a:gs pos="25000">
                <a:schemeClr val="accent2"/>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Freeform: Shape 11">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2"/>
                </a:gs>
                <a:gs pos="23000">
                  <a:schemeClr val="accent2"/>
                </a:gs>
                <a:gs pos="83000">
                  <a:schemeClr val="accent1"/>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a:extLst>
              <a:ext uri="{FF2B5EF4-FFF2-40B4-BE49-F238E27FC236}">
                <a16:creationId xmlns:a16="http://schemas.microsoft.com/office/drawing/2014/main" id="{E8D9F3E7-33DA-4175-A43F-80D02D0A978E}"/>
              </a:ext>
            </a:extLst>
          </p:cNvPr>
          <p:cNvPicPr>
            <a:picLocks noChangeAspect="1"/>
          </p:cNvPicPr>
          <p:nvPr/>
        </p:nvPicPr>
        <p:blipFill>
          <a:blip r:embed="rId3"/>
          <a:stretch>
            <a:fillRect/>
          </a:stretch>
        </p:blipFill>
        <p:spPr>
          <a:xfrm>
            <a:off x="400051" y="130490"/>
            <a:ext cx="11439524" cy="6556059"/>
          </a:xfrm>
          <a:prstGeom prst="rect">
            <a:avLst/>
          </a:prstGeom>
        </p:spPr>
      </p:pic>
    </p:spTree>
    <p:extLst>
      <p:ext uri="{BB962C8B-B14F-4D97-AF65-F5344CB8AC3E}">
        <p14:creationId xmlns:p14="http://schemas.microsoft.com/office/powerpoint/2010/main" val="1367849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25"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Rectangle 28">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9582044-896E-49DB-8DAF-AE090A55D97A}"/>
              </a:ext>
            </a:extLst>
          </p:cNvPr>
          <p:cNvSpPr txBox="1"/>
          <p:nvPr/>
        </p:nvSpPr>
        <p:spPr>
          <a:xfrm>
            <a:off x="1047281" y="759805"/>
            <a:ext cx="5822752" cy="132556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000" b="1" kern="1200" dirty="0">
                <a:solidFill>
                  <a:srgbClr val="FFFFFF"/>
                </a:solidFill>
                <a:latin typeface="+mj-lt"/>
                <a:ea typeface="+mj-ea"/>
                <a:cs typeface="+mj-cs"/>
              </a:rPr>
              <a:t>What is a sprain or strain?</a:t>
            </a:r>
          </a:p>
        </p:txBody>
      </p:sp>
      <p:sp>
        <p:nvSpPr>
          <p:cNvPr id="5" name="TextBox 4">
            <a:extLst>
              <a:ext uri="{FF2B5EF4-FFF2-40B4-BE49-F238E27FC236}">
                <a16:creationId xmlns:a16="http://schemas.microsoft.com/office/drawing/2014/main" id="{D6DDB509-8F02-4ABF-8291-B31FA960C26F}"/>
              </a:ext>
            </a:extLst>
          </p:cNvPr>
          <p:cNvSpPr txBox="1"/>
          <p:nvPr/>
        </p:nvSpPr>
        <p:spPr>
          <a:xfrm>
            <a:off x="1088741" y="2486439"/>
            <a:ext cx="4802404" cy="3563159"/>
          </a:xfrm>
          <a:prstGeom prst="rect">
            <a:avLst/>
          </a:prstGeom>
        </p:spPr>
        <p:txBody>
          <a:bodyPr vert="horz" lIns="91440" tIns="45720" rIns="91440" bIns="45720" rtlCol="0">
            <a:normAutofit/>
          </a:bodyPr>
          <a:lstStyle/>
          <a:p>
            <a:pPr marL="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24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According to the Mayo Clinic, “A sprain is a stretching or tearing of ligaments- the tough bands that connect two bones together in your joints. The most common place for a sprain to occur is in the ankle. (</a:t>
            </a:r>
            <a:r>
              <a:rPr kumimoji="0" lang="en-US" sz="2400" b="0" i="1"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Sprains - Symptoms and Causes</a:t>
            </a:r>
            <a:r>
              <a:rPr kumimoji="0" lang="en-US" sz="24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 2020)</a:t>
            </a:r>
          </a:p>
          <a:p>
            <a:pPr marL="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sz="2400" b="0" i="0" u="none" strike="noStrike" cap="none" spc="0" normalizeH="0" baseline="0" noProof="0" dirty="0">
              <a:ln>
                <a:noFill/>
              </a:ln>
              <a:effectLst/>
              <a:uLnTx/>
              <a:uFillTx/>
            </a:endParaRPr>
          </a:p>
          <a:p>
            <a:pPr marL="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sz="2400" b="0" i="0" u="none" strike="noStrike" cap="none" spc="0" normalizeH="0" baseline="0" noProof="0" dirty="0">
              <a:ln>
                <a:noFill/>
              </a:ln>
              <a:effectLst/>
              <a:uLnTx/>
              <a:uFillTx/>
            </a:endParaRPr>
          </a:p>
          <a:p>
            <a:pPr marL="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sz="2400" b="0" i="0" u="none" strike="noStrike" cap="none" spc="0" normalizeH="0" baseline="0" noProof="0" dirty="0">
              <a:ln>
                <a:noFill/>
              </a:ln>
              <a:effectLst/>
              <a:uLnTx/>
              <a:uFillTx/>
            </a:endParaRPr>
          </a:p>
        </p:txBody>
      </p:sp>
      <p:pic>
        <p:nvPicPr>
          <p:cNvPr id="10" name="Online Media 8" title="&quot;Strains VS Sprains&quot;-  Know the difference! #TherapistThursday">
            <a:hlinkClick r:id="" action="ppaction://media"/>
            <a:extLst>
              <a:ext uri="{FF2B5EF4-FFF2-40B4-BE49-F238E27FC236}">
                <a16:creationId xmlns:a16="http://schemas.microsoft.com/office/drawing/2014/main" id="{9BCCB68D-BD69-48E5-B2B6-37657653A55F}"/>
              </a:ext>
            </a:extLst>
          </p:cNvPr>
          <p:cNvPicPr>
            <a:picLocks noRot="1" noChangeAspect="1"/>
          </p:cNvPicPr>
          <p:nvPr>
            <a:videoFile r:link="rId1"/>
          </p:nvPr>
        </p:nvPicPr>
        <p:blipFill>
          <a:blip r:embed="rId4"/>
          <a:stretch>
            <a:fillRect/>
          </a:stretch>
        </p:blipFill>
        <p:spPr>
          <a:xfrm>
            <a:off x="6979886" y="339783"/>
            <a:ext cx="4802404" cy="2701352"/>
          </a:xfrm>
          <a:prstGeom prst="rect">
            <a:avLst/>
          </a:prstGeom>
        </p:spPr>
      </p:pic>
      <p:sp>
        <p:nvSpPr>
          <p:cNvPr id="9" name="TextBox 8">
            <a:extLst>
              <a:ext uri="{FF2B5EF4-FFF2-40B4-BE49-F238E27FC236}">
                <a16:creationId xmlns:a16="http://schemas.microsoft.com/office/drawing/2014/main" id="{DC8719F2-97F1-480E-85B0-B7883AEB72FB}"/>
              </a:ext>
            </a:extLst>
          </p:cNvPr>
          <p:cNvSpPr txBox="1"/>
          <p:nvPr/>
        </p:nvSpPr>
        <p:spPr>
          <a:xfrm rot="10800000" flipV="1">
            <a:off x="6979886" y="3164463"/>
            <a:ext cx="4802405" cy="3570208"/>
          </a:xfrm>
          <a:prstGeom prst="rect">
            <a:avLst/>
          </a:prstGeom>
          <a:noFill/>
        </p:spPr>
        <p:txBody>
          <a:bodyPr wrap="square">
            <a:spAutoFit/>
          </a:bodyPr>
          <a:lstStyle/>
          <a:p>
            <a:pPr>
              <a:spcAft>
                <a:spcPts val="600"/>
              </a:spcAft>
            </a:pPr>
            <a:endParaRPr lang="en-US" sz="2400" dirty="0">
              <a:latin typeface="Times New Roman" panose="02020603050405020304" pitchFamily="18" charset="0"/>
              <a:cs typeface="Times New Roman" panose="02020603050405020304" pitchFamily="18" charset="0"/>
            </a:endParaRPr>
          </a:p>
          <a:p>
            <a:pPr>
              <a:spcAft>
                <a:spcPts val="600"/>
              </a:spcAft>
            </a:pPr>
            <a:r>
              <a:rPr lang="en-US" sz="2400" dirty="0">
                <a:latin typeface="Times New Roman" panose="02020603050405020304" pitchFamily="18" charset="0"/>
                <a:cs typeface="Times New Roman" panose="02020603050405020304" pitchFamily="18" charset="0"/>
              </a:rPr>
              <a:t>A sprain is “an injury to a muscle or tendon – the fibrous tissue that connects muscles to bones. Strains commonly occur in the lower back and in the back of the thigh” (Muscle Strains - Symptoms and Causes, 2020).</a:t>
            </a:r>
          </a:p>
          <a:p>
            <a:pPr>
              <a:spcAft>
                <a:spcPts val="600"/>
              </a:spcAft>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8952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0"/>
                                        </p:tgtEl>
                                      </p:cBhvr>
                                    </p:cmd>
                                  </p:childTnLst>
                                </p:cTn>
                              </p:par>
                            </p:childTnLst>
                          </p:cTn>
                        </p:par>
                      </p:childTnLst>
                    </p:cTn>
                  </p:par>
                </p:childTnLst>
              </p:cTn>
              <p:nextCondLst>
                <p:cond evt="onClick" delay="0">
                  <p:tgtEl>
                    <p:spTgt spid="10"/>
                  </p:tgtEl>
                </p:cond>
              </p:nextCondLst>
            </p:seq>
            <p:video>
              <p:cMediaNode vol="80000">
                <p:cTn id="12" fill="hold" display="0">
                  <p:stCondLst>
                    <p:cond delay="indefinite"/>
                  </p:stCondLst>
                </p:cTn>
                <p:tgtEl>
                  <p:spTgt spid="10"/>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3FA81400-655E-460E-82A1-A2FF44D4B270}"/>
              </a:ext>
            </a:extLst>
          </p:cNvPr>
          <p:cNvSpPr txBox="1">
            <a:spLocks/>
          </p:cNvSpPr>
          <p:nvPr/>
        </p:nvSpPr>
        <p:spPr>
          <a:xfrm>
            <a:off x="1047280" y="759805"/>
            <a:ext cx="1030652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4000" dirty="0">
                <a:solidFill>
                  <a:srgbClr val="FFFFFF"/>
                </a:solidFill>
              </a:rPr>
              <a:t>Statistics on Sprains &amp; Strains</a:t>
            </a:r>
          </a:p>
        </p:txBody>
      </p:sp>
      <p:sp>
        <p:nvSpPr>
          <p:cNvPr id="3" name="Content Placeholder 2">
            <a:extLst>
              <a:ext uri="{FF2B5EF4-FFF2-40B4-BE49-F238E27FC236}">
                <a16:creationId xmlns:a16="http://schemas.microsoft.com/office/drawing/2014/main" id="{558341C6-6E71-428A-93C4-865DFD5A586C}"/>
              </a:ext>
            </a:extLst>
          </p:cNvPr>
          <p:cNvSpPr txBox="1">
            <a:spLocks/>
          </p:cNvSpPr>
          <p:nvPr/>
        </p:nvSpPr>
        <p:spPr>
          <a:xfrm>
            <a:off x="1424904" y="2494450"/>
            <a:ext cx="4053545" cy="35631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700" dirty="0">
                <a:latin typeface="Times New Roman" panose="02020603050405020304" pitchFamily="18" charset="0"/>
                <a:cs typeface="Times New Roman" panose="02020603050405020304" pitchFamily="18" charset="0"/>
              </a:rPr>
              <a:t>According to the U.S. Bureau of Labor Statistics the nonfatal  injury with the highest incident rate to occur in the workplace Sprains, Strains, and Tears. (Type of Injury or Illness and Body Parts Affected by Nonfatal Injuries and Illnesses in 2014 : The Economics Daily: U.S. Bureau of Labor Statistics, 2015)</a:t>
            </a:r>
          </a:p>
          <a:p>
            <a:r>
              <a:rPr lang="en-US" sz="1700" dirty="0">
                <a:latin typeface="Times New Roman" panose="02020603050405020304" pitchFamily="18" charset="0"/>
                <a:cs typeface="Times New Roman" panose="02020603050405020304" pitchFamily="18" charset="0"/>
              </a:rPr>
              <a:t>With sprains and strains being as common as they are over $30,000 is spent on workers compensation with sprain and strain as both the cause of injury and the nature of.</a:t>
            </a:r>
          </a:p>
        </p:txBody>
      </p:sp>
      <p:pic>
        <p:nvPicPr>
          <p:cNvPr id="4" name="Picture 3">
            <a:extLst>
              <a:ext uri="{FF2B5EF4-FFF2-40B4-BE49-F238E27FC236}">
                <a16:creationId xmlns:a16="http://schemas.microsoft.com/office/drawing/2014/main" id="{93A5CD51-92E3-45E6-9F5D-B4B1D7E31E37}"/>
              </a:ext>
            </a:extLst>
          </p:cNvPr>
          <p:cNvPicPr>
            <a:picLocks noChangeAspect="1"/>
          </p:cNvPicPr>
          <p:nvPr/>
        </p:nvPicPr>
        <p:blipFill rotWithShape="1">
          <a:blip r:embed="rId3"/>
          <a:srcRect l="3454" r="6587"/>
          <a:stretch/>
        </p:blipFill>
        <p:spPr>
          <a:xfrm>
            <a:off x="6098892" y="2492376"/>
            <a:ext cx="4802404" cy="3563372"/>
          </a:xfrm>
          <a:prstGeom prst="rect">
            <a:avLst/>
          </a:prstGeom>
        </p:spPr>
      </p:pic>
    </p:spTree>
    <p:extLst>
      <p:ext uri="{BB962C8B-B14F-4D97-AF65-F5344CB8AC3E}">
        <p14:creationId xmlns:p14="http://schemas.microsoft.com/office/powerpoint/2010/main" val="3928643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Rectangle 23">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a16="http://schemas.microsoft.com/office/drawing/2014/main" id="{E935CA78-270A-47F6-B617-98FDAC34F699}"/>
              </a:ext>
            </a:extLst>
          </p:cNvPr>
          <p:cNvSpPr txBox="1"/>
          <p:nvPr/>
        </p:nvSpPr>
        <p:spPr>
          <a:xfrm>
            <a:off x="958506" y="800392"/>
            <a:ext cx="10264697" cy="1212102"/>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kumimoji="0" lang="en-US" sz="4000" b="0" i="0" u="none" strike="noStrike" kern="120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Construction (195,600 workplace injuries and 3,600 workplace illnesses)</a:t>
            </a:r>
            <a:endParaRPr lang="en-US" sz="4000" kern="1200" dirty="0">
              <a:solidFill>
                <a:srgbClr val="FFFFFF"/>
              </a:solidFill>
              <a:latin typeface="Times New Roman" panose="02020603050405020304" pitchFamily="18" charset="0"/>
              <a:ea typeface="+mj-ea"/>
              <a:cs typeface="Times New Roman" panose="02020603050405020304" pitchFamily="18" charset="0"/>
            </a:endParaRPr>
          </a:p>
        </p:txBody>
      </p:sp>
      <p:sp>
        <p:nvSpPr>
          <p:cNvPr id="9" name="TextBox 8">
            <a:extLst>
              <a:ext uri="{FF2B5EF4-FFF2-40B4-BE49-F238E27FC236}">
                <a16:creationId xmlns:a16="http://schemas.microsoft.com/office/drawing/2014/main" id="{B459BA4C-F20B-4D73-9A0C-9021DE464333}"/>
              </a:ext>
            </a:extLst>
          </p:cNvPr>
          <p:cNvSpPr txBox="1"/>
          <p:nvPr/>
        </p:nvSpPr>
        <p:spPr>
          <a:xfrm>
            <a:off x="1367624" y="2490436"/>
            <a:ext cx="9708995" cy="3567173"/>
          </a:xfrm>
          <a:prstGeom prst="rect">
            <a:avLst/>
          </a:prstGeom>
        </p:spPr>
        <p:txBody>
          <a:bodyPr vert="horz" lIns="91440" tIns="45720" rIns="91440" bIns="45720" rtlCol="0" anchor="ctr">
            <a:normAutofit/>
          </a:bodyPr>
          <a:lstStyle/>
          <a:p>
            <a:pPr marL="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20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Overexertion and bodily reaction (approximately 33 incidents per 10,000 full-time workers)</a:t>
            </a:r>
          </a:p>
          <a:p>
            <a:pPr marL="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endParaRPr>
          </a:p>
          <a:p>
            <a:pPr indent="-228600">
              <a:lnSpc>
                <a:spcPct val="90000"/>
              </a:lnSpc>
              <a:spcAft>
                <a:spcPts val="600"/>
              </a:spcAft>
              <a:buFont typeface="Arial" panose="020B0604020202020204" pitchFamily="34" charset="0"/>
              <a:buChar char="•"/>
              <a:defRPr/>
            </a:pPr>
            <a:r>
              <a:rPr lang="en-US" sz="2000" b="0" i="0" dirty="0">
                <a:effectLst/>
                <a:latin typeface="Times New Roman" panose="02020603050405020304" pitchFamily="18" charset="0"/>
                <a:cs typeface="Times New Roman" panose="02020603050405020304" pitchFamily="18" charset="0"/>
              </a:rPr>
              <a:t>Sprains, strains, and tears (approximately 35 incidents per 10,000 full-time workers)</a:t>
            </a:r>
          </a:p>
          <a:p>
            <a:pPr indent="-228600">
              <a:lnSpc>
                <a:spcPct val="90000"/>
              </a:lnSpc>
              <a:spcAft>
                <a:spcPts val="600"/>
              </a:spcAft>
              <a:buFont typeface="Arial" panose="020B0604020202020204" pitchFamily="34" charset="0"/>
              <a:buChar char="•"/>
              <a:defRPr/>
            </a:pPr>
            <a:endParaRPr lang="en-US" sz="2000" b="0" i="0" dirty="0">
              <a:effectLst/>
              <a:latin typeface="Times New Roman" panose="02020603050405020304" pitchFamily="18" charset="0"/>
              <a:cs typeface="Times New Roman" panose="02020603050405020304" pitchFamily="18" charset="0"/>
            </a:endParaRPr>
          </a:p>
          <a:p>
            <a:pPr marL="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20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Sprains, strains, and tears (median of 11 days)</a:t>
            </a:r>
          </a:p>
          <a:p>
            <a:pPr marL="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endParaRPr>
          </a:p>
          <a:p>
            <a:pPr marL="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20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6</a:t>
            </a:r>
            <a:r>
              <a:rPr kumimoji="0" lang="en-US" sz="2000" b="0" i="0" u="none" strike="noStrike" cap="none" spc="0" normalizeH="0" baseline="30000" noProof="0" dirty="0">
                <a:ln>
                  <a:noFill/>
                </a:ln>
                <a:effectLst/>
                <a:uLnTx/>
                <a:uFillTx/>
                <a:latin typeface="Times New Roman" panose="02020603050405020304" pitchFamily="18" charset="0"/>
                <a:cs typeface="Times New Roman" panose="02020603050405020304" pitchFamily="18" charset="0"/>
              </a:rPr>
              <a:t>th</a:t>
            </a:r>
            <a:r>
              <a:rPr kumimoji="0" lang="en-US" sz="20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 most common Non-fatal workplace injury is sprains and strains (Workplace injury statistics-2019)</a:t>
            </a:r>
          </a:p>
          <a:p>
            <a:pPr indent="-228600">
              <a:lnSpc>
                <a:spcPct val="90000"/>
              </a:lnSpc>
              <a:spcAft>
                <a:spcPts val="600"/>
              </a:spcAft>
              <a:buFont typeface="Arial" panose="020B0604020202020204" pitchFamily="34" charset="0"/>
              <a:buChar char="•"/>
              <a:defRPr/>
            </a:pPr>
            <a:endParaRPr lang="en-US" sz="2000" b="0" i="0" dirty="0">
              <a:effectLst/>
            </a:endParaRPr>
          </a:p>
          <a:p>
            <a:pPr marL="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cap="none" spc="0" normalizeH="0" baseline="0" noProof="0" dirty="0">
              <a:ln>
                <a:noFill/>
              </a:ln>
              <a:effectLst/>
              <a:uLnTx/>
              <a:uFillTx/>
            </a:endParaRPr>
          </a:p>
        </p:txBody>
      </p:sp>
    </p:spTree>
    <p:extLst>
      <p:ext uri="{BB962C8B-B14F-4D97-AF65-F5344CB8AC3E}">
        <p14:creationId xmlns:p14="http://schemas.microsoft.com/office/powerpoint/2010/main" val="1642933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Rectangle 25">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TextBox 2">
            <a:extLst>
              <a:ext uri="{FF2B5EF4-FFF2-40B4-BE49-F238E27FC236}">
                <a16:creationId xmlns:a16="http://schemas.microsoft.com/office/drawing/2014/main" id="{5CBEE933-64F4-46DB-891D-A7369E8341DE}"/>
              </a:ext>
            </a:extLst>
          </p:cNvPr>
          <p:cNvSpPr txBox="1"/>
          <p:nvPr/>
        </p:nvSpPr>
        <p:spPr>
          <a:xfrm>
            <a:off x="958506" y="800392"/>
            <a:ext cx="10264697" cy="1212102"/>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000" kern="1200" dirty="0">
                <a:solidFill>
                  <a:srgbClr val="FFFFFF"/>
                </a:solidFill>
                <a:latin typeface="Times New Roman" panose="02020603050405020304" pitchFamily="18" charset="0"/>
                <a:ea typeface="+mj-ea"/>
                <a:cs typeface="Times New Roman" panose="02020603050405020304" pitchFamily="18" charset="0"/>
              </a:rPr>
              <a:t>How do these injuries occur?</a:t>
            </a:r>
          </a:p>
        </p:txBody>
      </p:sp>
      <p:sp>
        <p:nvSpPr>
          <p:cNvPr id="5" name="TextBox 4">
            <a:extLst>
              <a:ext uri="{FF2B5EF4-FFF2-40B4-BE49-F238E27FC236}">
                <a16:creationId xmlns:a16="http://schemas.microsoft.com/office/drawing/2014/main" id="{0ACCD744-847A-447D-89F6-B3AA3DFED03B}"/>
              </a:ext>
            </a:extLst>
          </p:cNvPr>
          <p:cNvSpPr txBox="1"/>
          <p:nvPr/>
        </p:nvSpPr>
        <p:spPr>
          <a:xfrm>
            <a:off x="1185982" y="2512991"/>
            <a:ext cx="5473505" cy="4065639"/>
          </a:xfrm>
          <a:prstGeom prst="rect">
            <a:avLst/>
          </a:prstGeom>
        </p:spPr>
        <p:txBody>
          <a:bodyPr vert="horz" lIns="91440" tIns="45720" rIns="91440" bIns="45720" rtlCol="0" anchor="ctr">
            <a:normAutofit fontScale="92500" lnSpcReduction="10000"/>
          </a:bodyPr>
          <a:lstStyle/>
          <a:p>
            <a:pPr indent="-228600">
              <a:lnSpc>
                <a:spcPct val="9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Sprains and strains are not just something that occurs in the workplace. Personal health is an important consideration when considering the reasons for an injury.</a:t>
            </a:r>
          </a:p>
          <a:p>
            <a:pPr indent="-228600">
              <a:lnSpc>
                <a:spcPct val="9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“Strains and sprains related to lifting and material handling are some of the most frequent types of injuries, both on and off the job. While some factors that contribute to the potential for injury cannot be controlled, others can be reduced or minimized. Poor physical fitness, obesity, smoking, poor posture, and medical/physical deficiencies are personal factors that may contribute to strains and sprains” (</a:t>
            </a:r>
            <a:r>
              <a:rPr lang="en-US" sz="2400" i="1" dirty="0">
                <a:latin typeface="Times New Roman" panose="02020603050405020304" pitchFamily="18" charset="0"/>
                <a:cs typeface="Times New Roman" panose="02020603050405020304" pitchFamily="18" charset="0"/>
              </a:rPr>
              <a:t>Strain &amp; Sprain Prevention</a:t>
            </a:r>
            <a:r>
              <a:rPr lang="en-US" sz="2400" dirty="0">
                <a:latin typeface="Times New Roman" panose="02020603050405020304" pitchFamily="18" charset="0"/>
                <a:cs typeface="Times New Roman" panose="02020603050405020304" pitchFamily="18" charset="0"/>
              </a:rPr>
              <a:t>, n.d.)</a:t>
            </a:r>
          </a:p>
        </p:txBody>
      </p:sp>
      <p:sp>
        <p:nvSpPr>
          <p:cNvPr id="11" name="TextBox 10">
            <a:extLst>
              <a:ext uri="{FF2B5EF4-FFF2-40B4-BE49-F238E27FC236}">
                <a16:creationId xmlns:a16="http://schemas.microsoft.com/office/drawing/2014/main" id="{91E32513-8FAD-4169-8A06-829D408AF610}"/>
              </a:ext>
            </a:extLst>
          </p:cNvPr>
          <p:cNvSpPr txBox="1"/>
          <p:nvPr/>
        </p:nvSpPr>
        <p:spPr>
          <a:xfrm>
            <a:off x="6726148" y="3117851"/>
            <a:ext cx="5325374" cy="4078039"/>
          </a:xfrm>
          <a:prstGeom prst="rect">
            <a:avLst/>
          </a:prstGeom>
          <a:noFill/>
        </p:spPr>
        <p:txBody>
          <a:bodyPr wrap="square">
            <a:spAutoFit/>
          </a:bodyPr>
          <a:lstStyle/>
          <a:p>
            <a:pPr marL="285750" marR="0" lvl="0" indent="-285750" algn="l" defTabSz="457200" rtl="0" eaLnBrk="1" fontAlgn="auto" latinLnBrk="0" hangingPunct="1">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Use of excessive force.</a:t>
            </a:r>
          </a:p>
          <a:p>
            <a:pPr marL="285750" marR="0" lvl="0" indent="-285750" algn="l" defTabSz="457200" rtl="0" eaLnBrk="1" fontAlgn="auto" latinLnBrk="0" hangingPunct="1">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Excessive repetitions of a task.</a:t>
            </a:r>
          </a:p>
          <a:p>
            <a:pPr marL="285750" marR="0" lvl="0" indent="-285750" algn="l" defTabSz="457200" rtl="0" eaLnBrk="1" fontAlgn="auto" latinLnBrk="0" hangingPunct="1">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Working in an awkward position.</a:t>
            </a:r>
          </a:p>
          <a:p>
            <a:pPr marL="285750" marR="0" lvl="0" indent="-285750" algn="l" defTabSz="457200" rtl="0" eaLnBrk="1" fontAlgn="auto" latinLnBrk="0" hangingPunct="1">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Working in poor environmental conditions.</a:t>
            </a:r>
          </a:p>
          <a:p>
            <a:pPr marL="285750" marR="0" lvl="0" indent="-285750" algn="l" defTabSz="457200" rtl="0" eaLnBrk="1" fontAlgn="auto" latinLnBrk="0" hangingPunct="1">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Working while fatigued or with lack of rest.</a:t>
            </a:r>
          </a:p>
          <a:p>
            <a:pPr marL="285750" marR="0" lvl="0" indent="-285750" algn="l" defTabSz="457200" rtl="0" eaLnBrk="1" fontAlgn="auto" latinLnBrk="0" hangingPunct="1">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Poor health habits such as smoking or being overweight.</a:t>
            </a:r>
          </a:p>
          <a:p>
            <a:pPr marL="285750" marR="0" lvl="0" indent="-285750" algn="l" defTabSz="457200" rtl="0" eaLnBrk="1" fontAlgn="auto" latinLnBrk="0" hangingPunct="1">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Ignoring early signs and symptoms.</a:t>
            </a:r>
          </a:p>
          <a:p>
            <a:pPr marL="285750" marR="0" lvl="0" indent="-285750" algn="l" defTabSz="457200" rtl="0" eaLnBrk="1" fontAlgn="auto" latinLnBrk="0" hangingPunct="1">
              <a:spcBef>
                <a:spcPts val="0"/>
              </a:spcBef>
              <a:spcAft>
                <a:spcPts val="60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Franklin Gothic Medium"/>
              <a:ea typeface="+mn-ea"/>
              <a:cs typeface="+mn-cs"/>
            </a:endParaRPr>
          </a:p>
          <a:p>
            <a:pPr marL="285750" marR="0" lvl="0" indent="-285750" algn="l" defTabSz="457200" rtl="0" eaLnBrk="1" fontAlgn="auto" latinLnBrk="0" hangingPunct="1">
              <a:spcBef>
                <a:spcPts val="0"/>
              </a:spcBef>
              <a:spcAft>
                <a:spcPts val="60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Franklin Gothic Medium"/>
              <a:ea typeface="+mn-ea"/>
              <a:cs typeface="+mn-cs"/>
            </a:endParaRPr>
          </a:p>
          <a:p>
            <a:pPr marL="285750" marR="0" lvl="0" indent="-285750" algn="l" defTabSz="457200" rtl="0" eaLnBrk="1" fontAlgn="auto" latinLnBrk="0" hangingPunct="1">
              <a:spcBef>
                <a:spcPts val="0"/>
              </a:spcBef>
              <a:spcAft>
                <a:spcPts val="60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Franklin Gothic Medium"/>
              <a:ea typeface="+mn-ea"/>
              <a:cs typeface="+mn-cs"/>
            </a:endParaRPr>
          </a:p>
        </p:txBody>
      </p:sp>
      <p:sp>
        <p:nvSpPr>
          <p:cNvPr id="19" name="TextBox 18">
            <a:extLst>
              <a:ext uri="{FF2B5EF4-FFF2-40B4-BE49-F238E27FC236}">
                <a16:creationId xmlns:a16="http://schemas.microsoft.com/office/drawing/2014/main" id="{66C039D1-9448-4390-B1AC-6570826D1C8C}"/>
              </a:ext>
            </a:extLst>
          </p:cNvPr>
          <p:cNvSpPr txBox="1"/>
          <p:nvPr/>
        </p:nvSpPr>
        <p:spPr>
          <a:xfrm>
            <a:off x="6726147" y="2354089"/>
            <a:ext cx="5008020"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Habits to avoid:</a:t>
            </a:r>
          </a:p>
        </p:txBody>
      </p:sp>
    </p:spTree>
    <p:extLst>
      <p:ext uri="{BB962C8B-B14F-4D97-AF65-F5344CB8AC3E}">
        <p14:creationId xmlns:p14="http://schemas.microsoft.com/office/powerpoint/2010/main" val="1719655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A picture containing building, road, toy, person&#10;&#10;Description automatically generated">
            <a:extLst>
              <a:ext uri="{FF2B5EF4-FFF2-40B4-BE49-F238E27FC236}">
                <a16:creationId xmlns:a16="http://schemas.microsoft.com/office/drawing/2014/main" id="{B75BF12F-1426-463F-B42A-132541C129DD}"/>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7865" b="7865"/>
          <a:stretch/>
        </p:blipFill>
        <p:spPr>
          <a:xfrm>
            <a:off x="-1" y="10"/>
            <a:ext cx="12192000" cy="6857990"/>
          </a:xfrm>
          <a:prstGeom prst="rect">
            <a:avLst/>
          </a:prstGeom>
        </p:spPr>
      </p:pic>
      <p:sp>
        <p:nvSpPr>
          <p:cNvPr id="16"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5" name="TextBox 4">
            <a:extLst>
              <a:ext uri="{FF2B5EF4-FFF2-40B4-BE49-F238E27FC236}">
                <a16:creationId xmlns:a16="http://schemas.microsoft.com/office/drawing/2014/main" id="{F7EB9EB7-8010-47A9-8755-AAD90E2383E9}"/>
              </a:ext>
            </a:extLst>
          </p:cNvPr>
          <p:cNvSpPr txBox="1"/>
          <p:nvPr/>
        </p:nvSpPr>
        <p:spPr>
          <a:xfrm>
            <a:off x="709448" y="1913950"/>
            <a:ext cx="4204137" cy="1342754"/>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2800" dirty="0">
                <a:latin typeface="Times New Roman" panose="02020603050405020304" pitchFamily="18" charset="0"/>
                <a:ea typeface="+mj-ea"/>
                <a:cs typeface="Times New Roman" panose="02020603050405020304" pitchFamily="18" charset="0"/>
              </a:rPr>
              <a:t>What causes sprains and strains in the workplace?</a:t>
            </a:r>
            <a:br>
              <a:rPr lang="en-US" sz="2800" dirty="0">
                <a:latin typeface="+mj-lt"/>
                <a:ea typeface="+mj-ea"/>
                <a:cs typeface="+mj-cs"/>
              </a:rPr>
            </a:br>
            <a:endParaRPr lang="en-US" sz="2800" dirty="0">
              <a:latin typeface="+mj-lt"/>
              <a:ea typeface="+mj-ea"/>
              <a:cs typeface="+mj-cs"/>
            </a:endParaRPr>
          </a:p>
        </p:txBody>
      </p:sp>
      <p:cxnSp>
        <p:nvCxnSpPr>
          <p:cNvPr id="18" name="Straight Connector 17">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F757145-7310-40D6-8207-521646C7AE0B}"/>
              </a:ext>
            </a:extLst>
          </p:cNvPr>
          <p:cNvSpPr txBox="1"/>
          <p:nvPr/>
        </p:nvSpPr>
        <p:spPr>
          <a:xfrm>
            <a:off x="525516" y="3417573"/>
            <a:ext cx="4593021" cy="2619839"/>
          </a:xfrm>
          <a:prstGeom prst="rect">
            <a:avLst/>
          </a:prstGeom>
        </p:spPr>
        <p:txBody>
          <a:bodyPr vert="horz" lIns="91440" tIns="45720" rIns="91440" bIns="45720" rtlCol="0" anchor="ctr">
            <a:normAutofit/>
          </a:bodyPr>
          <a:lstStyle/>
          <a:p>
            <a:pPr marL="45720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Excessive force on muscle that would lead to fatigue</a:t>
            </a:r>
          </a:p>
          <a:p>
            <a:pPr marL="45720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Excessive repetition</a:t>
            </a:r>
          </a:p>
          <a:p>
            <a:pPr marL="45720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Working in awkward positions puts stress on the joints and muscles</a:t>
            </a:r>
          </a:p>
          <a:p>
            <a:pPr marL="45720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Trying to recover from a trip or slip(https://ergo-plus.com/prevent-sprains-strains-workplace)</a:t>
            </a:r>
          </a:p>
          <a:p>
            <a:pPr indent="-228600">
              <a:lnSpc>
                <a:spcPct val="90000"/>
              </a:lnSpc>
              <a:spcAft>
                <a:spcPts val="600"/>
              </a:spcAft>
              <a:buFont typeface="Arial" panose="020B0604020202020204" pitchFamily="34" charset="0"/>
              <a:buChar char="•"/>
            </a:pPr>
            <a:endParaRPr lang="en-US" dirty="0"/>
          </a:p>
        </p:txBody>
      </p:sp>
      <p:sp>
        <p:nvSpPr>
          <p:cNvPr id="11" name="TextBox 10">
            <a:extLst>
              <a:ext uri="{FF2B5EF4-FFF2-40B4-BE49-F238E27FC236}">
                <a16:creationId xmlns:a16="http://schemas.microsoft.com/office/drawing/2014/main" id="{362544CE-192A-4454-8B2F-5E479BACB587}"/>
              </a:ext>
            </a:extLst>
          </p:cNvPr>
          <p:cNvSpPr txBox="1"/>
          <p:nvPr/>
        </p:nvSpPr>
        <p:spPr>
          <a:xfrm>
            <a:off x="9787175" y="6657945"/>
            <a:ext cx="2404824"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4" tooltip="http://www.groundreport.com/three-common-workplace-injuries-year-2016/">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5" tooltip="https://creativecommons.org/licenses/by-nc/3.0/">
                  <a:extLst>
                    <a:ext uri="{A12FA001-AC4F-418D-AE19-62706E023703}">
                      <ahyp:hlinkClr xmlns:ahyp="http://schemas.microsoft.com/office/drawing/2018/hyperlinkcolor" val="tx"/>
                    </a:ext>
                  </a:extLst>
                </a:hlinkClick>
              </a:rPr>
              <a:t>CC BY-NC</a:t>
            </a:r>
            <a:endParaRPr lang="en-US" sz="700" dirty="0">
              <a:solidFill>
                <a:srgbClr val="FFFFFF"/>
              </a:solidFill>
            </a:endParaRPr>
          </a:p>
        </p:txBody>
      </p:sp>
    </p:spTree>
    <p:extLst>
      <p:ext uri="{BB962C8B-B14F-4D97-AF65-F5344CB8AC3E}">
        <p14:creationId xmlns:p14="http://schemas.microsoft.com/office/powerpoint/2010/main" val="2336700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Rectangle 19">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TextBox 2">
            <a:extLst>
              <a:ext uri="{FF2B5EF4-FFF2-40B4-BE49-F238E27FC236}">
                <a16:creationId xmlns:a16="http://schemas.microsoft.com/office/drawing/2014/main" id="{799854A7-7067-4859-ABC8-7FA141CACCD8}"/>
              </a:ext>
            </a:extLst>
          </p:cNvPr>
          <p:cNvSpPr txBox="1"/>
          <p:nvPr/>
        </p:nvSpPr>
        <p:spPr>
          <a:xfrm>
            <a:off x="958506" y="800392"/>
            <a:ext cx="10264697" cy="1212102"/>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000" kern="1200" dirty="0">
                <a:solidFill>
                  <a:srgbClr val="FFFFFF"/>
                </a:solidFill>
                <a:latin typeface="Times New Roman" panose="02020603050405020304" pitchFamily="18" charset="0"/>
                <a:ea typeface="+mj-ea"/>
                <a:cs typeface="Times New Roman" panose="02020603050405020304" pitchFamily="18" charset="0"/>
              </a:rPr>
              <a:t>What measure can we take to prevent sprains and strains?</a:t>
            </a:r>
          </a:p>
        </p:txBody>
      </p:sp>
      <p:sp>
        <p:nvSpPr>
          <p:cNvPr id="5" name="TextBox 4">
            <a:extLst>
              <a:ext uri="{FF2B5EF4-FFF2-40B4-BE49-F238E27FC236}">
                <a16:creationId xmlns:a16="http://schemas.microsoft.com/office/drawing/2014/main" id="{D37DA979-B087-4C20-A919-46AD34B11028}"/>
              </a:ext>
            </a:extLst>
          </p:cNvPr>
          <p:cNvSpPr txBox="1"/>
          <p:nvPr/>
        </p:nvSpPr>
        <p:spPr>
          <a:xfrm>
            <a:off x="1367624" y="2490436"/>
            <a:ext cx="9708995" cy="3567173"/>
          </a:xfrm>
          <a:prstGeom prst="rect">
            <a:avLst/>
          </a:prstGeom>
        </p:spPr>
        <p:txBody>
          <a:bodyPr vert="horz" lIns="91440" tIns="45720" rIns="91440" bIns="45720" rtlCol="0" anchor="ctr">
            <a:normAutofit/>
          </a:bodyPr>
          <a:lstStyle/>
          <a:p>
            <a:pPr marL="45720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24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Keeping oneself in shape overall</a:t>
            </a:r>
          </a:p>
          <a:p>
            <a:pPr marL="45720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sz="24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endParaRPr>
          </a:p>
          <a:p>
            <a:pPr marL="45720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24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Good dietary habits</a:t>
            </a:r>
          </a:p>
          <a:p>
            <a:pPr marL="45720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sz="24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endParaRPr>
          </a:p>
          <a:p>
            <a:pPr marL="45720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24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Stretching prior to work and during the shift</a:t>
            </a:r>
          </a:p>
          <a:p>
            <a:pPr marL="45720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sz="24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endParaRPr>
          </a:p>
          <a:p>
            <a:pPr marL="45720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24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Company sponsored per-work exercise program(https://www.wcf.com/strains-and-sprains-prevention</a:t>
            </a:r>
            <a:r>
              <a:rPr kumimoji="0" lang="en-US" sz="2400" b="0" i="0" u="none" strike="noStrike" cap="none" spc="0" normalizeH="0" baseline="0" noProof="0" dirty="0">
                <a:ln>
                  <a:noFill/>
                </a:ln>
                <a:effectLst/>
                <a:uLnTx/>
                <a:uFillTx/>
              </a:rPr>
              <a:t>)</a:t>
            </a:r>
          </a:p>
        </p:txBody>
      </p:sp>
    </p:spTree>
    <p:extLst>
      <p:ext uri="{BB962C8B-B14F-4D97-AF65-F5344CB8AC3E}">
        <p14:creationId xmlns:p14="http://schemas.microsoft.com/office/powerpoint/2010/main" val="2944713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B340CBA-C3E0-4893-B250-51A49176FD20}"/>
              </a:ext>
            </a:extLst>
          </p:cNvPr>
          <p:cNvSpPr txBox="1">
            <a:spLocks/>
          </p:cNvSpPr>
          <p:nvPr/>
        </p:nvSpPr>
        <p:spPr>
          <a:xfrm>
            <a:off x="609600" y="404672"/>
            <a:ext cx="8229600" cy="620816"/>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rgbClr val="FF8B03"/>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rPr>
              <a:t>S.M.A.R.T. Lifting Technique</a:t>
            </a:r>
            <a:br>
              <a:rPr kumimoji="0" lang="en-US" sz="2400" b="1" i="0" u="none" strike="noStrike" kern="1200" cap="none" spc="0" normalizeH="0" baseline="0" noProof="0" dirty="0">
                <a:ln>
                  <a:noFill/>
                </a:ln>
                <a:solidFill>
                  <a:srgbClr val="FF8B03"/>
                </a:solidFill>
                <a:effectLst/>
                <a:uLnTx/>
                <a:uFillTx/>
                <a:latin typeface="Arial" panose="020B0604020202020204" pitchFamily="34" charset="0"/>
                <a:ea typeface="+mj-ea"/>
                <a:cs typeface="Arial" panose="020B0604020202020204" pitchFamily="34" charset="0"/>
              </a:rPr>
            </a:br>
            <a:endParaRPr kumimoji="0" lang="en-US" sz="2400" b="1" i="0" u="none" strike="noStrike" kern="1200" cap="none" spc="0" normalizeH="0" baseline="0" noProof="0" dirty="0">
              <a:ln>
                <a:noFill/>
              </a:ln>
              <a:solidFill>
                <a:srgbClr val="FF8B03"/>
              </a:solidFill>
              <a:effectLst/>
              <a:uLnTx/>
              <a:uFillTx/>
              <a:latin typeface="Arial" panose="020B0604020202020204" pitchFamily="34" charset="0"/>
              <a:ea typeface="+mj-ea"/>
              <a:cs typeface="Arial" panose="020B0604020202020204" pitchFamily="34" charset="0"/>
            </a:endParaRPr>
          </a:p>
        </p:txBody>
      </p:sp>
      <p:sp>
        <p:nvSpPr>
          <p:cNvPr id="5" name="Content Placeholder 2">
            <a:extLst>
              <a:ext uri="{FF2B5EF4-FFF2-40B4-BE49-F238E27FC236}">
                <a16:creationId xmlns:a16="http://schemas.microsoft.com/office/drawing/2014/main" id="{7A125ED7-FB4E-43E5-8010-C867B2A5753A}"/>
              </a:ext>
            </a:extLst>
          </p:cNvPr>
          <p:cNvSpPr txBox="1">
            <a:spLocks/>
          </p:cNvSpPr>
          <p:nvPr/>
        </p:nvSpPr>
        <p:spPr>
          <a:xfrm>
            <a:off x="383088" y="1025488"/>
            <a:ext cx="11417848" cy="5427840"/>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anose="020B0604020202020204" pitchFamily="34" charset="0"/>
              <a:buChar char="•"/>
              <a:defRPr sz="18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S</a:t>
            </a:r>
            <a:r>
              <a:rPr kumimoji="0" lang="en-US" sz="2600" b="1"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ize up the load</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Assess the size, weight, and shape. Remove obstacles from the load (such as loose wrapping materials).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Assess whether the load actually needs to be moved</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Where is the load going to be placed? Remove obstacles from your path.</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Determine whether mechanical or assistance from a co-worker is required</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M</a:t>
            </a:r>
            <a:r>
              <a:rPr kumimoji="0" lang="en-US" sz="2600" b="1"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ove the load as close to your body as possible</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Stay close throughout the lift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The whole hand should be used to ensure a firm grip</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A</a:t>
            </a:r>
            <a:r>
              <a:rPr kumimoji="0" lang="en-US" sz="2600" b="1"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lways bend your knees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Maintain balance</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Keep feet apart and in a comfortable position</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Minimize bending at the waist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Bend your knees to a semi squat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R</a:t>
            </a:r>
            <a:r>
              <a:rPr kumimoji="0" lang="en-US" sz="2600" b="1"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aise the load with your legs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Lift smoothly, without jerking</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Maintain the normal curve of your spine throughout the lift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Tighten the abdominal muscles and exhale while lifting</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T</a:t>
            </a:r>
            <a:r>
              <a:rPr kumimoji="0" lang="en-US" sz="2600" b="1"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urn your feet in the direction that you want to move the load</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Avoid unnecessary bending, twisting, and reaching</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Change direction by turning your feet and not your back(http://hfairall.weebly.com/smart-lifting.html)</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pic>
        <p:nvPicPr>
          <p:cNvPr id="7" name="Picture 6">
            <a:extLst>
              <a:ext uri="{FF2B5EF4-FFF2-40B4-BE49-F238E27FC236}">
                <a16:creationId xmlns:a16="http://schemas.microsoft.com/office/drawing/2014/main" id="{D0CA39EA-259E-41A3-A047-3A2FE695EE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2672" y="2262817"/>
            <a:ext cx="4416724" cy="2895600"/>
          </a:xfrm>
          <a:prstGeom prst="rect">
            <a:avLst/>
          </a:prstGeom>
        </p:spPr>
      </p:pic>
    </p:spTree>
    <p:extLst>
      <p:ext uri="{BB962C8B-B14F-4D97-AF65-F5344CB8AC3E}">
        <p14:creationId xmlns:p14="http://schemas.microsoft.com/office/powerpoint/2010/main" val="25613891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2132</Words>
  <Application>Microsoft Office PowerPoint</Application>
  <PresentationFormat>Widescreen</PresentationFormat>
  <Paragraphs>185</Paragraphs>
  <Slides>14</Slides>
  <Notes>11</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Circular</vt:lpstr>
      <vt:lpstr>Franklin Gothic Medium</vt:lpstr>
      <vt:lpstr>Times New Roman</vt:lpstr>
      <vt:lpstr>Office Theme</vt:lpstr>
      <vt:lpstr>Sprains and Strains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Witherspoon</dc:creator>
  <cp:lastModifiedBy>Kyle Miller</cp:lastModifiedBy>
  <cp:revision>4</cp:revision>
  <dcterms:created xsi:type="dcterms:W3CDTF">2020-11-11T01:48:30Z</dcterms:created>
  <dcterms:modified xsi:type="dcterms:W3CDTF">2021-01-29T20:54:45Z</dcterms:modified>
</cp:coreProperties>
</file>