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6" r:id="rId2"/>
    <p:sldId id="257" r:id="rId3"/>
    <p:sldId id="258" r:id="rId4"/>
    <p:sldId id="265" r:id="rId5"/>
    <p:sldId id="267" r:id="rId6"/>
    <p:sldId id="268" r:id="rId7"/>
    <p:sldId id="266" r:id="rId8"/>
    <p:sldId id="270" r:id="rId9"/>
    <p:sldId id="259" r:id="rId10"/>
    <p:sldId id="271" r:id="rId11"/>
    <p:sldId id="263" r:id="rId12"/>
    <p:sldId id="275" r:id="rId13"/>
    <p:sldId id="276" r:id="rId14"/>
    <p:sldId id="277" r:id="rId15"/>
    <p:sldId id="273" r:id="rId16"/>
    <p:sldId id="274"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61" autoAdjust="0"/>
    <p:restoredTop sz="83537" autoAdjust="0"/>
  </p:normalViewPr>
  <p:slideViewPr>
    <p:cSldViewPr snapToGrid="0">
      <p:cViewPr varScale="1">
        <p:scale>
          <a:sx n="77" d="100"/>
          <a:sy n="77" d="100"/>
        </p:scale>
        <p:origin x="102" y="2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6C2EDF-D347-4835-AC0D-3E2A911553D5}" type="datetimeFigureOut">
              <a:rPr lang="en-US" smtClean="0"/>
              <a:t>1/23/2020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C74E94-CE2A-4742-8408-6196B9B6C4B9}" type="slidenum">
              <a:rPr lang="en-US" smtClean="0"/>
              <a:t>‹#›</a:t>
            </a:fld>
            <a:endParaRPr lang="en-US"/>
          </a:p>
        </p:txBody>
      </p:sp>
    </p:spTree>
    <p:extLst>
      <p:ext uri="{BB962C8B-B14F-4D97-AF65-F5344CB8AC3E}">
        <p14:creationId xmlns:p14="http://schemas.microsoft.com/office/powerpoint/2010/main" val="2889939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youtube.com/watch?v=rNEbC7bPyxM"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google.com/search?q=examples+of+loto&amp;source=lnms&amp;tbm=isch&amp;sa=X&amp;ved=2ahUKEwiHmJyE4fnlAhUELa0KHeIDBI0Q_AUoAXoECA0QAw&amp;biw=958&amp;bih=959#imgrc=7KAXy3nVdXX2yM:"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s://www.slideshare.net/complianceandsafety/lockout-tagout-by-ctdol" TargetMode="External"/><Relationship Id="rId4" Type="http://schemas.openxmlformats.org/officeDocument/2006/relationships/hyperlink" Target="https://www.lockoutsafety.com/types-of-lockout-tagout-devices/valve-lockout-devices/"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slideshare.net/complianceandsafety/lockout-tagout-by-ctdol"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slideshare.net/complianceandsafety/lockout-tagout-by-ctdol"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colby.edu/humanresources/wp-content/uploads/sites/170/2015/05/LOTO-Authorized-Safety-Talk.pdf"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ishn.com/articles/84043-the-10-most-common-problems-with-lockout-tagout"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introduction slide</a:t>
            </a:r>
            <a:r>
              <a:rPr lang="en-US" baseline="0" dirty="0"/>
              <a:t> containing the topics that will be covered throughout the presentation. Mainly highlighting the key points of each topic. </a:t>
            </a:r>
            <a:endParaRPr lang="en-US" dirty="0"/>
          </a:p>
        </p:txBody>
      </p:sp>
      <p:sp>
        <p:nvSpPr>
          <p:cNvPr id="4" name="Slide Number Placeholder 3"/>
          <p:cNvSpPr>
            <a:spLocks noGrp="1"/>
          </p:cNvSpPr>
          <p:nvPr>
            <p:ph type="sldNum" sz="quarter" idx="10"/>
          </p:nvPr>
        </p:nvSpPr>
        <p:spPr/>
        <p:txBody>
          <a:bodyPr/>
          <a:lstStyle/>
          <a:p>
            <a:fld id="{FAC74E94-CE2A-4742-8408-6196B9B6C4B9}" type="slidenum">
              <a:rPr lang="en-US" smtClean="0"/>
              <a:t>2</a:t>
            </a:fld>
            <a:endParaRPr lang="en-US"/>
          </a:p>
        </p:txBody>
      </p:sp>
    </p:spTree>
    <p:extLst>
      <p:ext uri="{BB962C8B-B14F-4D97-AF65-F5344CB8AC3E}">
        <p14:creationId xmlns:p14="http://schemas.microsoft.com/office/powerpoint/2010/main" val="41526133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The 10 most common problems with lockout/</a:t>
            </a:r>
            <a:r>
              <a:rPr lang="en-US" sz="1200" b="0" i="0" kern="1200" dirty="0" err="1">
                <a:solidFill>
                  <a:schemeClr val="tx1"/>
                </a:solidFill>
                <a:effectLst/>
                <a:latin typeface="+mn-lt"/>
                <a:ea typeface="+mn-ea"/>
                <a:cs typeface="+mn-cs"/>
              </a:rPr>
              <a:t>tagout</a:t>
            </a:r>
            <a:r>
              <a:rPr lang="en-US" sz="1200" b="0" i="0" kern="1200" dirty="0">
                <a:solidFill>
                  <a:schemeClr val="tx1"/>
                </a:solidFill>
                <a:effectLst/>
                <a:latin typeface="+mn-lt"/>
                <a:ea typeface="+mn-ea"/>
                <a:cs typeface="+mn-cs"/>
              </a:rPr>
              <a:t>. (2019, June 25). Retrieved November 20, 2019, from https://www.ishn.com/articles/84043-the-10-most-common-problems-with-lockout-tagout.</a:t>
            </a:r>
            <a:endParaRPr lang="en-US" dirty="0"/>
          </a:p>
        </p:txBody>
      </p:sp>
      <p:sp>
        <p:nvSpPr>
          <p:cNvPr id="4" name="Slide Number Placeholder 3"/>
          <p:cNvSpPr>
            <a:spLocks noGrp="1"/>
          </p:cNvSpPr>
          <p:nvPr>
            <p:ph type="sldNum" sz="quarter" idx="10"/>
          </p:nvPr>
        </p:nvSpPr>
        <p:spPr/>
        <p:txBody>
          <a:bodyPr/>
          <a:lstStyle/>
          <a:p>
            <a:fld id="{FAC74E94-CE2A-4742-8408-6196B9B6C4B9}" type="slidenum">
              <a:rPr lang="en-US" smtClean="0"/>
              <a:t>11</a:t>
            </a:fld>
            <a:endParaRPr lang="en-US"/>
          </a:p>
        </p:txBody>
      </p:sp>
    </p:spTree>
    <p:extLst>
      <p:ext uri="{BB962C8B-B14F-4D97-AF65-F5344CB8AC3E}">
        <p14:creationId xmlns:p14="http://schemas.microsoft.com/office/powerpoint/2010/main" val="41074199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Bice, W., Briggs, M., </a:t>
            </a:r>
            <a:r>
              <a:rPr lang="en-US" dirty="0" err="1"/>
              <a:t>Gabry</a:t>
            </a:r>
            <a:r>
              <a:rPr lang="en-US" dirty="0"/>
              <a:t>, D., McFee, J., Mendelson, R., Sauger, D., … </a:t>
            </a:r>
            <a:r>
              <a:rPr lang="en-US" dirty="0" err="1"/>
              <a:t>Siletsky</a:t>
            </a:r>
            <a:r>
              <a:rPr lang="en-US" dirty="0"/>
              <a:t>, R. (n.d.). Case Study 1: Printing Press Roll Cleaning. Retrieved November 12, 2019, from https://</a:t>
            </a:r>
            <a:r>
              <a:rPr lang="en-US" dirty="0" err="1"/>
              <a:t>www.osha.gov</a:t>
            </a:r>
            <a:r>
              <a:rPr lang="en-US" dirty="0"/>
              <a:t>/</a:t>
            </a:r>
            <a:r>
              <a:rPr lang="en-US" dirty="0" err="1"/>
              <a:t>dts</a:t>
            </a:r>
            <a:r>
              <a:rPr lang="en-US" dirty="0"/>
              <a:t>/</a:t>
            </a:r>
            <a:r>
              <a:rPr lang="en-US" dirty="0" err="1"/>
              <a:t>osta</a:t>
            </a:r>
            <a:r>
              <a:rPr lang="en-US" dirty="0"/>
              <a:t>/</a:t>
            </a:r>
            <a:r>
              <a:rPr lang="en-US" dirty="0" err="1"/>
              <a:t>lototraining</a:t>
            </a:r>
            <a:r>
              <a:rPr lang="en-US" dirty="0"/>
              <a:t>/case/cs1.html.</a:t>
            </a:r>
          </a:p>
          <a:p>
            <a:endParaRPr lang="en-US" dirty="0"/>
          </a:p>
        </p:txBody>
      </p:sp>
      <p:sp>
        <p:nvSpPr>
          <p:cNvPr id="4" name="Slide Number Placeholder 3"/>
          <p:cNvSpPr>
            <a:spLocks noGrp="1"/>
          </p:cNvSpPr>
          <p:nvPr>
            <p:ph type="sldNum" sz="quarter" idx="10"/>
          </p:nvPr>
        </p:nvSpPr>
        <p:spPr/>
        <p:txBody>
          <a:bodyPr/>
          <a:lstStyle/>
          <a:p>
            <a:fld id="{FAC74E94-CE2A-4742-8408-6196B9B6C4B9}" type="slidenum">
              <a:rPr lang="en-US" smtClean="0"/>
              <a:t>12</a:t>
            </a:fld>
            <a:endParaRPr lang="en-US"/>
          </a:p>
        </p:txBody>
      </p:sp>
    </p:spTree>
    <p:extLst>
      <p:ext uri="{BB962C8B-B14F-4D97-AF65-F5344CB8AC3E}">
        <p14:creationId xmlns:p14="http://schemas.microsoft.com/office/powerpoint/2010/main" val="17556969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Bice, W., Briggs, M., </a:t>
            </a:r>
            <a:r>
              <a:rPr lang="en-US" dirty="0" err="1"/>
              <a:t>Gabry</a:t>
            </a:r>
            <a:r>
              <a:rPr lang="en-US" dirty="0"/>
              <a:t>, D., McFee, J., Mendelson, R., Sauger, D., … </a:t>
            </a:r>
            <a:r>
              <a:rPr lang="en-US" dirty="0" err="1"/>
              <a:t>Siletsky</a:t>
            </a:r>
            <a:r>
              <a:rPr lang="en-US" dirty="0"/>
              <a:t>, R. (n.d.). Case Study 1: Printing Press Roll Cleaning. Retrieved November 12, 2019, from https://</a:t>
            </a:r>
            <a:r>
              <a:rPr lang="en-US" dirty="0" err="1"/>
              <a:t>www.osha.gov</a:t>
            </a:r>
            <a:r>
              <a:rPr lang="en-US" dirty="0"/>
              <a:t>/</a:t>
            </a:r>
            <a:r>
              <a:rPr lang="en-US" dirty="0" err="1"/>
              <a:t>dts</a:t>
            </a:r>
            <a:r>
              <a:rPr lang="en-US" dirty="0"/>
              <a:t>/</a:t>
            </a:r>
            <a:r>
              <a:rPr lang="en-US" dirty="0" err="1"/>
              <a:t>osta</a:t>
            </a:r>
            <a:r>
              <a:rPr lang="en-US" dirty="0"/>
              <a:t>/</a:t>
            </a:r>
            <a:r>
              <a:rPr lang="en-US" dirty="0" err="1"/>
              <a:t>lototraining</a:t>
            </a:r>
            <a:r>
              <a:rPr lang="en-US" dirty="0"/>
              <a:t>/case/cs1.html.</a:t>
            </a:r>
          </a:p>
          <a:p>
            <a:endParaRPr lang="en-US" dirty="0"/>
          </a:p>
        </p:txBody>
      </p:sp>
      <p:sp>
        <p:nvSpPr>
          <p:cNvPr id="4" name="Slide Number Placeholder 3"/>
          <p:cNvSpPr>
            <a:spLocks noGrp="1"/>
          </p:cNvSpPr>
          <p:nvPr>
            <p:ph type="sldNum" sz="quarter" idx="10"/>
          </p:nvPr>
        </p:nvSpPr>
        <p:spPr/>
        <p:txBody>
          <a:bodyPr/>
          <a:lstStyle/>
          <a:p>
            <a:fld id="{FAC74E94-CE2A-4742-8408-6196B9B6C4B9}" type="slidenum">
              <a:rPr lang="en-US" smtClean="0"/>
              <a:t>13</a:t>
            </a:fld>
            <a:endParaRPr lang="en-US"/>
          </a:p>
        </p:txBody>
      </p:sp>
    </p:spTree>
    <p:extLst>
      <p:ext uri="{BB962C8B-B14F-4D97-AF65-F5344CB8AC3E}">
        <p14:creationId xmlns:p14="http://schemas.microsoft.com/office/powerpoint/2010/main" val="15919119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Bice, W., Briggs, M., </a:t>
            </a:r>
            <a:r>
              <a:rPr lang="en-US" dirty="0" err="1"/>
              <a:t>Gabry</a:t>
            </a:r>
            <a:r>
              <a:rPr lang="en-US" dirty="0"/>
              <a:t>, D., McFee, J., Mendelson, R., Sauger, D., … </a:t>
            </a:r>
            <a:r>
              <a:rPr lang="en-US" dirty="0" err="1"/>
              <a:t>Siletsky</a:t>
            </a:r>
            <a:r>
              <a:rPr lang="en-US" dirty="0"/>
              <a:t>, R. (n.d.). Case Study 1: Printing Press Roll Cleaning. Retrieved November 12, 2019, from https://</a:t>
            </a:r>
            <a:r>
              <a:rPr lang="en-US" dirty="0" err="1"/>
              <a:t>www.osha.gov</a:t>
            </a:r>
            <a:r>
              <a:rPr lang="en-US" dirty="0"/>
              <a:t>/</a:t>
            </a:r>
            <a:r>
              <a:rPr lang="en-US" dirty="0" err="1"/>
              <a:t>dts</a:t>
            </a:r>
            <a:r>
              <a:rPr lang="en-US" dirty="0"/>
              <a:t>/</a:t>
            </a:r>
            <a:r>
              <a:rPr lang="en-US" dirty="0" err="1"/>
              <a:t>osta</a:t>
            </a:r>
            <a:r>
              <a:rPr lang="en-US" dirty="0"/>
              <a:t>/</a:t>
            </a:r>
            <a:r>
              <a:rPr lang="en-US" dirty="0" err="1"/>
              <a:t>lototraining</a:t>
            </a:r>
            <a:r>
              <a:rPr lang="en-US" dirty="0"/>
              <a:t>/case/cs1.html.</a:t>
            </a:r>
          </a:p>
          <a:p>
            <a:endParaRPr lang="en-US" dirty="0"/>
          </a:p>
        </p:txBody>
      </p:sp>
      <p:sp>
        <p:nvSpPr>
          <p:cNvPr id="4" name="Slide Number Placeholder 3"/>
          <p:cNvSpPr>
            <a:spLocks noGrp="1"/>
          </p:cNvSpPr>
          <p:nvPr>
            <p:ph type="sldNum" sz="quarter" idx="10"/>
          </p:nvPr>
        </p:nvSpPr>
        <p:spPr/>
        <p:txBody>
          <a:bodyPr/>
          <a:lstStyle/>
          <a:p>
            <a:fld id="{FAC74E94-CE2A-4742-8408-6196B9B6C4B9}" type="slidenum">
              <a:rPr lang="en-US" smtClean="0"/>
              <a:t>14</a:t>
            </a:fld>
            <a:endParaRPr lang="en-US"/>
          </a:p>
        </p:txBody>
      </p:sp>
    </p:spTree>
    <p:extLst>
      <p:ext uri="{BB962C8B-B14F-4D97-AF65-F5344CB8AC3E}">
        <p14:creationId xmlns:p14="http://schemas.microsoft.com/office/powerpoint/2010/main" val="38469783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Devil, Van. (2017 November 20) Incredible</a:t>
            </a:r>
            <a:r>
              <a:rPr lang="en-US" baseline="0" dirty="0"/>
              <a:t> Accident of Missing Lockout Tag out. Retrieved from. </a:t>
            </a:r>
            <a:r>
              <a:rPr lang="en-US" dirty="0"/>
              <a:t>https://www.youtube.com/watch?time_continue=1&amp;v=IeACvAKKM_4&amp;feature=emb_title</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FAC74E94-CE2A-4742-8408-6196B9B6C4B9}" type="slidenum">
              <a:rPr lang="en-US" smtClean="0"/>
              <a:t>15</a:t>
            </a:fld>
            <a:endParaRPr lang="en-US"/>
          </a:p>
        </p:txBody>
      </p:sp>
    </p:spTree>
    <p:extLst>
      <p:ext uri="{BB962C8B-B14F-4D97-AF65-F5344CB8AC3E}">
        <p14:creationId xmlns:p14="http://schemas.microsoft.com/office/powerpoint/2010/main" val="23250021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Lockout</a:t>
            </a:r>
            <a:r>
              <a:rPr lang="en-US" baseline="0" dirty="0"/>
              <a:t> </a:t>
            </a:r>
            <a:r>
              <a:rPr lang="en-US" baseline="0" dirty="0" err="1"/>
              <a:t>Tagout</a:t>
            </a:r>
            <a:r>
              <a:rPr lang="en-US" baseline="0" dirty="0"/>
              <a:t> (</a:t>
            </a:r>
            <a:r>
              <a:rPr lang="en-US" baseline="0" dirty="0" err="1"/>
              <a:t>loto</a:t>
            </a:r>
            <a:r>
              <a:rPr lang="en-US" baseline="0" dirty="0"/>
              <a:t>) Procedure. (2016 September 26). Retrieved from.</a:t>
            </a:r>
            <a:endParaRPr lang="en-US" baseline="0" dirty="0">
              <a:hlinkClick r:id="rId3"/>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3"/>
              </a:rPr>
              <a:t>https://www.youtube.com/watch?v=rNEbC7bPyxM</a:t>
            </a:r>
            <a:endParaRPr lang="en-US" dirty="0"/>
          </a:p>
          <a:p>
            <a:endParaRPr lang="en-US" dirty="0">
              <a:hlinkClick r:id="rId3"/>
            </a:endParaRPr>
          </a:p>
          <a:p>
            <a:endParaRPr lang="en-US" dirty="0">
              <a:hlinkClick r:id="rId3"/>
            </a:endParaRPr>
          </a:p>
          <a:p>
            <a:r>
              <a:rPr lang="en-US" dirty="0">
                <a:hlinkClick r:id="rId3"/>
              </a:rPr>
              <a:t>https://www.youtube.com/watch?v=rNEbC7bPyxM</a:t>
            </a:r>
            <a:endParaRPr lang="en-US" dirty="0"/>
          </a:p>
          <a:p>
            <a:endParaRPr lang="en-US" dirty="0"/>
          </a:p>
        </p:txBody>
      </p:sp>
      <p:sp>
        <p:nvSpPr>
          <p:cNvPr id="4" name="Slide Number Placeholder 3"/>
          <p:cNvSpPr>
            <a:spLocks noGrp="1"/>
          </p:cNvSpPr>
          <p:nvPr>
            <p:ph type="sldNum" sz="quarter" idx="10"/>
          </p:nvPr>
        </p:nvSpPr>
        <p:spPr/>
        <p:txBody>
          <a:bodyPr/>
          <a:lstStyle/>
          <a:p>
            <a:fld id="{FAC74E94-CE2A-4742-8408-6196B9B6C4B9}" type="slidenum">
              <a:rPr lang="en-US" smtClean="0"/>
              <a:t>16</a:t>
            </a:fld>
            <a:endParaRPr lang="en-US"/>
          </a:p>
        </p:txBody>
      </p:sp>
    </p:spTree>
    <p:extLst>
      <p:ext uri="{BB962C8B-B14F-4D97-AF65-F5344CB8AC3E}">
        <p14:creationId xmlns:p14="http://schemas.microsoft.com/office/powerpoint/2010/main" val="3572019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a:t>
            </a:r>
            <a:r>
              <a:rPr lang="en-US" baseline="0" dirty="0"/>
              <a:t>informs what LOTO is and how it is used. The figure is an image of a lockout/tag out device. </a:t>
            </a:r>
          </a:p>
        </p:txBody>
      </p:sp>
      <p:sp>
        <p:nvSpPr>
          <p:cNvPr id="4" name="Slide Number Placeholder 3"/>
          <p:cNvSpPr>
            <a:spLocks noGrp="1"/>
          </p:cNvSpPr>
          <p:nvPr>
            <p:ph type="sldNum" sz="quarter" idx="10"/>
          </p:nvPr>
        </p:nvSpPr>
        <p:spPr/>
        <p:txBody>
          <a:bodyPr/>
          <a:lstStyle/>
          <a:p>
            <a:fld id="{FAC74E94-CE2A-4742-8408-6196B9B6C4B9}" type="slidenum">
              <a:rPr lang="en-US" smtClean="0"/>
              <a:t>3</a:t>
            </a:fld>
            <a:endParaRPr lang="en-US"/>
          </a:p>
        </p:txBody>
      </p:sp>
    </p:spTree>
    <p:extLst>
      <p:ext uri="{BB962C8B-B14F-4D97-AF65-F5344CB8AC3E}">
        <p14:creationId xmlns:p14="http://schemas.microsoft.com/office/powerpoint/2010/main" val="265669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t>“Electrical</a:t>
            </a:r>
            <a:r>
              <a:rPr lang="en-US" baseline="0"/>
              <a:t> box</a:t>
            </a:r>
            <a:r>
              <a:rPr lang="en-US"/>
              <a:t> lockout-tag</a:t>
            </a:r>
            <a:r>
              <a:rPr lang="en-US" baseline="0"/>
              <a:t> out”[Photograph]. Retrieved from </a:t>
            </a:r>
            <a:r>
              <a:rPr lang="en-US">
                <a:hlinkClick r:id="rId3"/>
              </a:rPr>
              <a:t>https://www.google.com/search?q=examples+of+loto&amp;source=lnms&amp;tbm=isch&amp;sa=X&amp;ved=2ahUKEwiHmJyE4fnlAhUELa0KHeIDBI0Q_AUoAXoECA0QAw&amp;biw=958&amp;bih=959#imgrc=7KAXy3nVdXX2yM:</a:t>
            </a:r>
            <a:endParaRPr lang="en-US"/>
          </a:p>
          <a:p>
            <a:endParaRPr lang="en-US" i="1"/>
          </a:p>
          <a:p>
            <a:r>
              <a:rPr lang="en-US"/>
              <a:t>“Valve Lockout</a:t>
            </a:r>
            <a:r>
              <a:rPr lang="en-US" baseline="0"/>
              <a:t> Devices”[Photograph]. Retrieved from </a:t>
            </a:r>
            <a:r>
              <a:rPr lang="en-US">
                <a:hlinkClick r:id="rId4"/>
              </a:rPr>
              <a:t>https://www.lockoutsafety.com/types-of-lockout-tagout-devices/valve-lockout-devices/</a:t>
            </a:r>
            <a:endParaRPr lang="en-US"/>
          </a:p>
          <a:p>
            <a:endParaRPr lang="en-US" dirty="0"/>
          </a:p>
          <a:p>
            <a:r>
              <a:rPr lang="en-US" dirty="0"/>
              <a:t>(2018)”Mechanical</a:t>
            </a:r>
            <a:r>
              <a:rPr lang="en-US" baseline="0" dirty="0"/>
              <a:t> Lockout Devices”[Photograph]. Retrieved from </a:t>
            </a:r>
            <a:r>
              <a:rPr lang="en-US" dirty="0">
                <a:hlinkClick r:id="rId5"/>
              </a:rPr>
              <a:t>https://www.slideshare.net/complianceandsafety/lockout-tagout-by-ctdol</a:t>
            </a:r>
            <a:endParaRPr lang="en-US" dirty="0"/>
          </a:p>
          <a:p>
            <a:endParaRPr lang="en-US" dirty="0"/>
          </a:p>
        </p:txBody>
      </p:sp>
      <p:sp>
        <p:nvSpPr>
          <p:cNvPr id="4" name="Slide Number Placeholder 3"/>
          <p:cNvSpPr>
            <a:spLocks noGrp="1"/>
          </p:cNvSpPr>
          <p:nvPr>
            <p:ph type="sldNum" sz="quarter" idx="10"/>
          </p:nvPr>
        </p:nvSpPr>
        <p:spPr/>
        <p:txBody>
          <a:bodyPr/>
          <a:lstStyle/>
          <a:p>
            <a:fld id="{FAC74E94-CE2A-4742-8408-6196B9B6C4B9}" type="slidenum">
              <a:rPr lang="en-US" smtClean="0"/>
              <a:t>4</a:t>
            </a:fld>
            <a:endParaRPr lang="en-US"/>
          </a:p>
        </p:txBody>
      </p:sp>
    </p:spTree>
    <p:extLst>
      <p:ext uri="{BB962C8B-B14F-4D97-AF65-F5344CB8AC3E}">
        <p14:creationId xmlns:p14="http://schemas.microsoft.com/office/powerpoint/2010/main" val="373843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(2018)”Universal Valve Lockout</a:t>
            </a:r>
            <a:r>
              <a:rPr lang="en-US" baseline="0" dirty="0"/>
              <a:t>”[Photograph]. Retrieved from </a:t>
            </a:r>
            <a:r>
              <a:rPr lang="en-US" dirty="0">
                <a:hlinkClick r:id="rId3"/>
              </a:rPr>
              <a:t>https://www.slideshare.net/complianceandsafety/lockout-tagout-by-ctdol</a:t>
            </a:r>
            <a:endParaRPr lang="en-US" dirty="0"/>
          </a:p>
          <a:p>
            <a:endParaRPr lang="en-US" dirty="0"/>
          </a:p>
        </p:txBody>
      </p:sp>
      <p:sp>
        <p:nvSpPr>
          <p:cNvPr id="4" name="Slide Number Placeholder 3"/>
          <p:cNvSpPr>
            <a:spLocks noGrp="1"/>
          </p:cNvSpPr>
          <p:nvPr>
            <p:ph type="sldNum" sz="quarter" idx="10"/>
          </p:nvPr>
        </p:nvSpPr>
        <p:spPr/>
        <p:txBody>
          <a:bodyPr/>
          <a:lstStyle/>
          <a:p>
            <a:fld id="{FAC74E94-CE2A-4742-8408-6196B9B6C4B9}" type="slidenum">
              <a:rPr lang="en-US" smtClean="0"/>
              <a:t>5</a:t>
            </a:fld>
            <a:endParaRPr lang="en-US"/>
          </a:p>
        </p:txBody>
      </p:sp>
    </p:spTree>
    <p:extLst>
      <p:ext uri="{BB962C8B-B14F-4D97-AF65-F5344CB8AC3E}">
        <p14:creationId xmlns:p14="http://schemas.microsoft.com/office/powerpoint/2010/main" val="39676198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(2018)”Electrical Lockout Devices</a:t>
            </a:r>
            <a:r>
              <a:rPr lang="en-US" baseline="0" dirty="0"/>
              <a:t>”[Photograph]. Retrieved from </a:t>
            </a:r>
            <a:r>
              <a:rPr lang="en-US" dirty="0">
                <a:hlinkClick r:id="rId3"/>
              </a:rPr>
              <a:t>https://www.slideshare.net/complianceandsafety/lockout-tagout-by-ctdol</a:t>
            </a:r>
            <a:endParaRPr lang="en-US" dirty="0"/>
          </a:p>
          <a:p>
            <a:endParaRPr lang="en-US" dirty="0"/>
          </a:p>
        </p:txBody>
      </p:sp>
      <p:sp>
        <p:nvSpPr>
          <p:cNvPr id="4" name="Slide Number Placeholder 3"/>
          <p:cNvSpPr>
            <a:spLocks noGrp="1"/>
          </p:cNvSpPr>
          <p:nvPr>
            <p:ph type="sldNum" sz="quarter" idx="10"/>
          </p:nvPr>
        </p:nvSpPr>
        <p:spPr/>
        <p:txBody>
          <a:bodyPr/>
          <a:lstStyle/>
          <a:p>
            <a:fld id="{FAC74E94-CE2A-4742-8408-6196B9B6C4B9}" type="slidenum">
              <a:rPr lang="en-US" smtClean="0"/>
              <a:t>6</a:t>
            </a:fld>
            <a:endParaRPr lang="en-US"/>
          </a:p>
        </p:txBody>
      </p:sp>
    </p:spTree>
    <p:extLst>
      <p:ext uri="{BB962C8B-B14F-4D97-AF65-F5344CB8AC3E}">
        <p14:creationId xmlns:p14="http://schemas.microsoft.com/office/powerpoint/2010/main" val="2357329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Safety Talk, LOTO</a:t>
            </a:r>
            <a:r>
              <a:rPr lang="en-US" i="1" baseline="0" dirty="0"/>
              <a:t> Authorized Employees. </a:t>
            </a:r>
            <a:r>
              <a:rPr lang="en-US" i="0" baseline="0" dirty="0"/>
              <a:t>Retrieved from </a:t>
            </a:r>
            <a:r>
              <a:rPr lang="en-US" dirty="0">
                <a:hlinkClick r:id="rId3"/>
              </a:rPr>
              <a:t>http://www.colby.edu/humanresources/wp-content/uploads/sites/170/2015/05/LOTO-Authorized-Safety-Talk.pdf</a:t>
            </a:r>
            <a:endParaRPr lang="en-US" i="1" dirty="0"/>
          </a:p>
        </p:txBody>
      </p:sp>
      <p:sp>
        <p:nvSpPr>
          <p:cNvPr id="4" name="Slide Number Placeholder 3"/>
          <p:cNvSpPr>
            <a:spLocks noGrp="1"/>
          </p:cNvSpPr>
          <p:nvPr>
            <p:ph type="sldNum" sz="quarter" idx="10"/>
          </p:nvPr>
        </p:nvSpPr>
        <p:spPr/>
        <p:txBody>
          <a:bodyPr/>
          <a:lstStyle/>
          <a:p>
            <a:fld id="{FAC74E94-CE2A-4742-8408-6196B9B6C4B9}" type="slidenum">
              <a:rPr lang="en-US" smtClean="0"/>
              <a:t>7</a:t>
            </a:fld>
            <a:endParaRPr lang="en-US"/>
          </a:p>
        </p:txBody>
      </p:sp>
    </p:spTree>
    <p:extLst>
      <p:ext uri="{BB962C8B-B14F-4D97-AF65-F5344CB8AC3E}">
        <p14:creationId xmlns:p14="http://schemas.microsoft.com/office/powerpoint/2010/main" val="33250869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err="1">
                <a:solidFill>
                  <a:schemeClr val="tx1"/>
                </a:solidFill>
                <a:effectLst/>
                <a:latin typeface="+mn-lt"/>
                <a:ea typeface="+mn-ea"/>
                <a:cs typeface="+mn-cs"/>
              </a:rPr>
              <a:t>Dalto</a:t>
            </a:r>
            <a:r>
              <a:rPr lang="en-US" sz="1200" b="0" i="0" kern="1200" dirty="0">
                <a:solidFill>
                  <a:schemeClr val="tx1"/>
                </a:solidFill>
                <a:effectLst/>
                <a:latin typeface="+mn-lt"/>
                <a:ea typeface="+mn-ea"/>
                <a:cs typeface="+mn-cs"/>
              </a:rPr>
              <a:t>, J. (2019, October 31). LOTO Safety: The 6 Steps of Lockout/</a:t>
            </a:r>
            <a:r>
              <a:rPr lang="en-US" sz="1200" b="0" i="0" kern="1200" dirty="0" err="1">
                <a:solidFill>
                  <a:schemeClr val="tx1"/>
                </a:solidFill>
                <a:effectLst/>
                <a:latin typeface="+mn-lt"/>
                <a:ea typeface="+mn-ea"/>
                <a:cs typeface="+mn-cs"/>
              </a:rPr>
              <a:t>Tagout</a:t>
            </a:r>
            <a:r>
              <a:rPr lang="en-US" sz="1200" b="0" i="0" kern="1200" dirty="0">
                <a:solidFill>
                  <a:schemeClr val="tx1"/>
                </a:solidFill>
                <a:effectLst/>
                <a:latin typeface="+mn-lt"/>
                <a:ea typeface="+mn-ea"/>
                <a:cs typeface="+mn-cs"/>
              </a:rPr>
              <a:t>. Retrieved November 20, 2019, from https://www.convergencetraining.com/blog/loto-safety-6-steps-of-lockout-tagout.</a:t>
            </a:r>
            <a:endParaRPr lang="en-US" i="0" dirty="0"/>
          </a:p>
        </p:txBody>
      </p:sp>
      <p:sp>
        <p:nvSpPr>
          <p:cNvPr id="4" name="Slide Number Placeholder 3"/>
          <p:cNvSpPr>
            <a:spLocks noGrp="1"/>
          </p:cNvSpPr>
          <p:nvPr>
            <p:ph type="sldNum" sz="quarter" idx="10"/>
          </p:nvPr>
        </p:nvSpPr>
        <p:spPr/>
        <p:txBody>
          <a:bodyPr/>
          <a:lstStyle/>
          <a:p>
            <a:fld id="{FAC74E94-CE2A-4742-8408-6196B9B6C4B9}" type="slidenum">
              <a:rPr lang="en-US" smtClean="0"/>
              <a:t>8</a:t>
            </a:fld>
            <a:endParaRPr lang="en-US"/>
          </a:p>
        </p:txBody>
      </p:sp>
    </p:spTree>
    <p:extLst>
      <p:ext uri="{BB962C8B-B14F-4D97-AF65-F5344CB8AC3E}">
        <p14:creationId xmlns:p14="http://schemas.microsoft.com/office/powerpoint/2010/main" val="7262705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Reference</a:t>
            </a:r>
            <a:r>
              <a:rPr lang="en-US" baseline="0" dirty="0"/>
              <a:t>: OSHA Fact Sheet </a:t>
            </a:r>
            <a:r>
              <a:rPr lang="en-US" i="1" baseline="0" dirty="0"/>
              <a:t>Lockout/</a:t>
            </a:r>
            <a:r>
              <a:rPr lang="en-US" i="1" baseline="0" dirty="0" err="1"/>
              <a:t>Tagout</a:t>
            </a:r>
            <a:r>
              <a:rPr lang="en-US" i="1" baseline="0" dirty="0"/>
              <a:t> (2002) [Web PDF]</a:t>
            </a:r>
            <a:r>
              <a:rPr lang="en-US" i="0" baseline="0" dirty="0"/>
              <a:t>. Retrieved from https://www.osha.gov/OshDoc/data_General_Facts/factsheet-lockout-tagout.pdf</a:t>
            </a:r>
            <a:endParaRPr lang="en-US" dirty="0"/>
          </a:p>
        </p:txBody>
      </p:sp>
      <p:sp>
        <p:nvSpPr>
          <p:cNvPr id="4" name="Slide Number Placeholder 3"/>
          <p:cNvSpPr>
            <a:spLocks noGrp="1"/>
          </p:cNvSpPr>
          <p:nvPr>
            <p:ph type="sldNum" sz="quarter" idx="10"/>
          </p:nvPr>
        </p:nvSpPr>
        <p:spPr/>
        <p:txBody>
          <a:bodyPr/>
          <a:lstStyle/>
          <a:p>
            <a:fld id="{FAC74E94-CE2A-4742-8408-6196B9B6C4B9}" type="slidenum">
              <a:rPr lang="en-US" smtClean="0"/>
              <a:t>9</a:t>
            </a:fld>
            <a:endParaRPr lang="en-US"/>
          </a:p>
        </p:txBody>
      </p:sp>
    </p:spTree>
    <p:extLst>
      <p:ext uri="{BB962C8B-B14F-4D97-AF65-F5344CB8AC3E}">
        <p14:creationId xmlns:p14="http://schemas.microsoft.com/office/powerpoint/2010/main" val="8655726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10 most common problems with lockout/</a:t>
            </a:r>
            <a:r>
              <a:rPr lang="en-US" sz="1200" dirty="0" err="1"/>
              <a:t>tagout</a:t>
            </a:r>
            <a:r>
              <a:rPr lang="en-US" sz="1200" dirty="0"/>
              <a:t>. (2019, June 25). Retrieved November 20, 2019, from </a:t>
            </a:r>
            <a:r>
              <a:rPr lang="en-US" sz="1200" dirty="0">
                <a:hlinkClick r:id="rId3"/>
              </a:rPr>
              <a:t>https://www.ishn.com/articles/84043-the-10-most-common-problems-with-lockout-tagout</a:t>
            </a:r>
            <a:endParaRPr lang="en-US" sz="1200" dirty="0"/>
          </a:p>
          <a:p>
            <a:endParaRPr lang="en-US" dirty="0"/>
          </a:p>
        </p:txBody>
      </p:sp>
      <p:sp>
        <p:nvSpPr>
          <p:cNvPr id="4" name="Slide Number Placeholder 3"/>
          <p:cNvSpPr>
            <a:spLocks noGrp="1"/>
          </p:cNvSpPr>
          <p:nvPr>
            <p:ph type="sldNum" sz="quarter" idx="10"/>
          </p:nvPr>
        </p:nvSpPr>
        <p:spPr/>
        <p:txBody>
          <a:bodyPr/>
          <a:lstStyle/>
          <a:p>
            <a:fld id="{FAC74E94-CE2A-4742-8408-6196B9B6C4B9}" type="slidenum">
              <a:rPr lang="en-US" smtClean="0"/>
              <a:t>10</a:t>
            </a:fld>
            <a:endParaRPr lang="en-US"/>
          </a:p>
        </p:txBody>
      </p:sp>
    </p:spTree>
    <p:extLst>
      <p:ext uri="{BB962C8B-B14F-4D97-AF65-F5344CB8AC3E}">
        <p14:creationId xmlns:p14="http://schemas.microsoft.com/office/powerpoint/2010/main" val="40470094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1/23/2020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1/23/2020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ideo" Target="https://www.youtube.com/embed/IeACvAKKM_4" TargetMode="External"/><Relationship Id="rId4" Type="http://schemas.openxmlformats.org/officeDocument/2006/relationships/image" Target="../media/image8.jpe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ideo" Target="https://www.youtube.com/embed/rNEbC7bPyxM" TargetMode="External"/><Relationship Id="rId4" Type="http://schemas.openxmlformats.org/officeDocument/2006/relationships/image" Target="../media/image9.jpeg"/></Relationships>
</file>

<file path=ppt/slides/_rels/slide17.xml.rels><?xml version="1.0" encoding="UTF-8" standalone="yes"?>
<Relationships xmlns="http://schemas.openxmlformats.org/package/2006/relationships"><Relationship Id="rId3" Type="http://schemas.openxmlformats.org/officeDocument/2006/relationships/hyperlink" Target="http://www.colby.edu/humanresources/wp-content/uploads/sites/170/2015/05/LOTO-Authorized-Safety-Talk.pdf" TargetMode="External"/><Relationship Id="rId2" Type="http://schemas.openxmlformats.org/officeDocument/2006/relationships/hyperlink" Target="https://www.convergencetraining.com/blog/loto-safety-6-steps-of-lockout-tagout" TargetMode="External"/><Relationship Id="rId1" Type="http://schemas.openxmlformats.org/officeDocument/2006/relationships/slideLayout" Target="../slideLayouts/slideLayout2.xml"/><Relationship Id="rId6" Type="http://schemas.openxmlformats.org/officeDocument/2006/relationships/hyperlink" Target="https://www.youtube.com/watch?v=rNEbC7bPyxM" TargetMode="External"/><Relationship Id="rId5" Type="http://schemas.openxmlformats.org/officeDocument/2006/relationships/hyperlink" Target="https://www.ishn.com/articles/84043-the-10-most-common-problems-with-lockout-tagout" TargetMode="External"/><Relationship Id="rId4" Type="http://schemas.openxmlformats.org/officeDocument/2006/relationships/hyperlink" Target="https://www.slideshare.net/complianceandsafety/lockout-tagout-by-ctdo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0322" y="3020969"/>
            <a:ext cx="8144134" cy="1373070"/>
          </a:xfrm>
        </p:spPr>
        <p:txBody>
          <a:bodyPr/>
          <a:lstStyle/>
          <a:p>
            <a:r>
              <a:rPr lang="en-US" dirty="0">
                <a:latin typeface="Times New Roman" panose="02020603050405020304" pitchFamily="18" charset="0"/>
                <a:cs typeface="Times New Roman" panose="02020603050405020304" pitchFamily="18" charset="0"/>
              </a:rPr>
              <a:t>Lockout/Tagout</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r>
              <a:rPr lang="en-US" dirty="0">
                <a:latin typeface="Times New Roman" panose="02020603050405020304" pitchFamily="18" charset="0"/>
                <a:cs typeface="Times New Roman" panose="02020603050405020304" pitchFamily="18" charset="0"/>
              </a:rPr>
              <a:t>Title 29 Code of Federal Regulations (CFR) Part 1910.147​</a:t>
            </a:r>
          </a:p>
          <a:p>
            <a:endParaRPr lang="en-US" dirty="0"/>
          </a:p>
        </p:txBody>
      </p:sp>
    </p:spTree>
    <p:extLst>
      <p:ext uri="{BB962C8B-B14F-4D97-AF65-F5344CB8AC3E}">
        <p14:creationId xmlns:p14="http://schemas.microsoft.com/office/powerpoint/2010/main" val="9351210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Typical Common issues/and How to Mitigate the Hazards </a:t>
            </a:r>
          </a:p>
        </p:txBody>
      </p:sp>
      <p:sp>
        <p:nvSpPr>
          <p:cNvPr id="6" name="Content Placeholder 5"/>
          <p:cNvSpPr>
            <a:spLocks noGrp="1"/>
          </p:cNvSpPr>
          <p:nvPr>
            <p:ph sz="half" idx="2"/>
          </p:nvPr>
        </p:nvSpPr>
        <p:spPr>
          <a:xfrm>
            <a:off x="680319" y="2937644"/>
            <a:ext cx="4698355" cy="2906179"/>
          </a:xfrm>
        </p:spPr>
        <p:txBody>
          <a:bodyPr>
            <a:normAutofit/>
          </a:bodyPr>
          <a:lstStyle/>
          <a:p>
            <a:pPr marL="457200" indent="-457200" fontAlgn="base">
              <a:buFont typeface="+mj-lt"/>
              <a:buAutoNum type="arabicPeriod"/>
            </a:pPr>
            <a:r>
              <a:rPr lang="en-US" sz="1800" dirty="0">
                <a:latin typeface="Times New Roman" panose="02020603050405020304" pitchFamily="18" charset="0"/>
                <a:cs typeface="Times New Roman" panose="02020603050405020304" pitchFamily="18" charset="0"/>
              </a:rPr>
              <a:t>Lack of procedures/training all employees.​</a:t>
            </a:r>
          </a:p>
          <a:p>
            <a:pPr marL="457200" indent="-457200" fontAlgn="base">
              <a:buFont typeface="+mj-lt"/>
              <a:buAutoNum type="arabicPeriod"/>
            </a:pPr>
            <a:r>
              <a:rPr lang="en-US" sz="1800" dirty="0">
                <a:latin typeface="Times New Roman" panose="02020603050405020304" pitchFamily="18" charset="0"/>
                <a:cs typeface="Times New Roman" panose="02020603050405020304" pitchFamily="18" charset="0"/>
              </a:rPr>
              <a:t>Wrong use of tags.​Wrong use of locks.​</a:t>
            </a:r>
          </a:p>
          <a:p>
            <a:pPr marL="457200" indent="-457200" fontAlgn="base">
              <a:buFont typeface="+mj-lt"/>
              <a:buAutoNum type="arabicPeriod"/>
            </a:pPr>
            <a:r>
              <a:rPr lang="en-US" sz="1800" dirty="0">
                <a:latin typeface="Times New Roman" panose="02020603050405020304" pitchFamily="18" charset="0"/>
                <a:cs typeface="Times New Roman" panose="02020603050405020304" pitchFamily="18" charset="0"/>
              </a:rPr>
              <a:t>Working under someone else's lock. </a:t>
            </a:r>
          </a:p>
          <a:p>
            <a:pPr marL="457200" indent="-457200" fontAlgn="base">
              <a:buFont typeface="+mj-lt"/>
              <a:buAutoNum type="arabicPeriod"/>
            </a:pPr>
            <a:r>
              <a:rPr lang="en-US" sz="1800" dirty="0">
                <a:latin typeface="Times New Roman" panose="02020603050405020304" pitchFamily="18" charset="0"/>
                <a:cs typeface="Times New Roman" panose="02020603050405020304" pitchFamily="18" charset="0"/>
              </a:rPr>
              <a:t>Locks must be used appropriately.</a:t>
            </a:r>
          </a:p>
          <a:p>
            <a:pPr marL="0" indent="0">
              <a:buNone/>
            </a:pPr>
            <a:endParaRPr lang="en-US" sz="1800" dirty="0">
              <a:latin typeface="Times New Roman" panose="02020603050405020304" pitchFamily="18" charset="0"/>
              <a:cs typeface="Times New Roman" panose="02020603050405020304" pitchFamily="18" charset="0"/>
            </a:endParaRPr>
          </a:p>
        </p:txBody>
      </p:sp>
      <p:sp>
        <p:nvSpPr>
          <p:cNvPr id="7" name="Text Placeholder 6"/>
          <p:cNvSpPr>
            <a:spLocks noGrp="1"/>
          </p:cNvSpPr>
          <p:nvPr>
            <p:ph type="body" sz="quarter" idx="3"/>
          </p:nvPr>
        </p:nvSpPr>
        <p:spPr>
          <a:xfrm>
            <a:off x="5594123" y="2086049"/>
            <a:ext cx="4700059" cy="472737"/>
          </a:xfrm>
        </p:spPr>
        <p:txBody>
          <a:bodyPr/>
          <a:lstStyle/>
          <a:p>
            <a:pPr algn="ctr"/>
            <a:r>
              <a:rPr lang="en-US" u="sng" dirty="0">
                <a:latin typeface="Times New Roman" panose="02020603050405020304" pitchFamily="18" charset="0"/>
                <a:cs typeface="Times New Roman" panose="02020603050405020304" pitchFamily="18" charset="0"/>
              </a:rPr>
              <a:t>How to Mitigate the Hazard</a:t>
            </a:r>
          </a:p>
        </p:txBody>
      </p:sp>
      <p:sp>
        <p:nvSpPr>
          <p:cNvPr id="8" name="Content Placeholder 7"/>
          <p:cNvSpPr>
            <a:spLocks noGrp="1"/>
          </p:cNvSpPr>
          <p:nvPr>
            <p:ph sz="quarter" idx="4"/>
          </p:nvPr>
        </p:nvSpPr>
        <p:spPr>
          <a:xfrm>
            <a:off x="5594123" y="2605449"/>
            <a:ext cx="5763688" cy="3795351"/>
          </a:xfrm>
        </p:spPr>
        <p:txBody>
          <a:bodyPr>
            <a:normAutofit/>
          </a:bodyPr>
          <a:lstStyle/>
          <a:p>
            <a:pPr marL="457200" indent="-457200">
              <a:buFont typeface="+mj-lt"/>
              <a:buAutoNum type="arabicPeriod"/>
            </a:pPr>
            <a:r>
              <a:rPr lang="en-US" sz="1900" dirty="0">
                <a:latin typeface="Times New Roman" panose="02020603050405020304" pitchFamily="18" charset="0"/>
                <a:cs typeface="Times New Roman" panose="02020603050405020304" pitchFamily="18" charset="0"/>
              </a:rPr>
              <a:t>Ensure all employees are trained for LOTO and are aware of LOTO procedures and when they will occur.</a:t>
            </a:r>
          </a:p>
          <a:p>
            <a:pPr marL="457200" indent="-457200">
              <a:buFont typeface="+mj-lt"/>
              <a:buAutoNum type="arabicPeriod"/>
            </a:pPr>
            <a:r>
              <a:rPr lang="en-US" sz="1900" dirty="0">
                <a:latin typeface="Times New Roman" panose="02020603050405020304" pitchFamily="18" charset="0"/>
                <a:cs typeface="Times New Roman" panose="02020603050405020304" pitchFamily="18" charset="0"/>
              </a:rPr>
              <a:t>Tags must be thoroughly filled out and must accurately depict the reason for locking.</a:t>
            </a:r>
          </a:p>
          <a:p>
            <a:pPr marL="457200" indent="-457200">
              <a:buFont typeface="+mj-lt"/>
              <a:buAutoNum type="arabicPeriod"/>
            </a:pPr>
            <a:r>
              <a:rPr lang="en-US" sz="1900" dirty="0">
                <a:latin typeface="Times New Roman" panose="02020603050405020304" pitchFamily="18" charset="0"/>
                <a:cs typeface="Times New Roman" panose="02020603050405020304" pitchFamily="18" charset="0"/>
              </a:rPr>
              <a:t>Each employee servicing the equipment must use their own lock and tag.</a:t>
            </a:r>
          </a:p>
          <a:p>
            <a:pPr marL="457200" indent="-457200">
              <a:buFont typeface="+mj-lt"/>
              <a:buAutoNum type="arabicPeriod"/>
            </a:pPr>
            <a:r>
              <a:rPr lang="en-US" sz="1900" dirty="0">
                <a:latin typeface="Times New Roman" panose="02020603050405020304" pitchFamily="18" charset="0"/>
                <a:cs typeface="Times New Roman" panose="02020603050405020304" pitchFamily="18" charset="0"/>
              </a:rPr>
              <a:t>Locks must be used appropriately, not for personal use.</a:t>
            </a:r>
          </a:p>
        </p:txBody>
      </p:sp>
      <p:sp>
        <p:nvSpPr>
          <p:cNvPr id="9" name="Text Placeholder 8"/>
          <p:cNvSpPr>
            <a:spLocks noGrp="1"/>
          </p:cNvSpPr>
          <p:nvPr>
            <p:ph type="body" idx="1"/>
          </p:nvPr>
        </p:nvSpPr>
        <p:spPr>
          <a:xfrm>
            <a:off x="1121796" y="1856237"/>
            <a:ext cx="4472327" cy="693135"/>
          </a:xfrm>
        </p:spPr>
        <p:txBody>
          <a:bodyPr/>
          <a:lstStyle/>
          <a:p>
            <a:r>
              <a:rPr lang="en-US" u="sng" dirty="0">
                <a:latin typeface="Times New Roman" panose="02020603050405020304" pitchFamily="18" charset="0"/>
                <a:cs typeface="Times New Roman" panose="02020603050405020304" pitchFamily="18" charset="0"/>
              </a:rPr>
              <a:t>Typical Common Issues </a:t>
            </a:r>
          </a:p>
        </p:txBody>
      </p:sp>
    </p:spTree>
    <p:extLst>
      <p:ext uri="{BB962C8B-B14F-4D97-AF65-F5344CB8AC3E}">
        <p14:creationId xmlns:p14="http://schemas.microsoft.com/office/powerpoint/2010/main" val="3795408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Typical Common issues/and How to Mitigate the Hazards Cont.</a:t>
            </a:r>
          </a:p>
        </p:txBody>
      </p:sp>
      <p:sp>
        <p:nvSpPr>
          <p:cNvPr id="6" name="Content Placeholder 5"/>
          <p:cNvSpPr>
            <a:spLocks noGrp="1"/>
          </p:cNvSpPr>
          <p:nvPr>
            <p:ph sz="half" idx="2"/>
          </p:nvPr>
        </p:nvSpPr>
        <p:spPr>
          <a:xfrm>
            <a:off x="680319" y="2937644"/>
            <a:ext cx="4698355" cy="2906179"/>
          </a:xfrm>
        </p:spPr>
        <p:txBody>
          <a:bodyPr>
            <a:normAutofit/>
          </a:bodyPr>
          <a:lstStyle/>
          <a:p>
            <a:pPr marL="457200" indent="-457200">
              <a:buFont typeface="+mj-lt"/>
              <a:buAutoNum type="arabicPeriod" startAt="5"/>
            </a:pPr>
            <a:r>
              <a:rPr lang="en-US" sz="2000" dirty="0">
                <a:latin typeface="Times New Roman" panose="02020603050405020304" pitchFamily="18" charset="0"/>
                <a:cs typeface="Times New Roman" panose="02020603050405020304" pitchFamily="18" charset="0"/>
              </a:rPr>
              <a:t>Not identifying all energy sources.</a:t>
            </a:r>
          </a:p>
          <a:p>
            <a:pPr marL="457200" indent="-457200">
              <a:buFont typeface="+mj-lt"/>
              <a:buAutoNum type="arabicPeriod" startAt="5"/>
            </a:pPr>
            <a:r>
              <a:rPr lang="en-US" sz="2000" dirty="0">
                <a:latin typeface="Times New Roman" panose="02020603050405020304" pitchFamily="18" charset="0"/>
                <a:cs typeface="Times New Roman" panose="02020603050405020304" pitchFamily="18" charset="0"/>
              </a:rPr>
              <a:t>Annual audit of procedures.</a:t>
            </a:r>
          </a:p>
          <a:p>
            <a:pPr marL="457200" indent="-457200">
              <a:buFont typeface="+mj-lt"/>
              <a:buAutoNum type="arabicPeriod" startAt="5"/>
            </a:pPr>
            <a:r>
              <a:rPr lang="en-US" sz="2000" dirty="0">
                <a:latin typeface="Times New Roman" panose="02020603050405020304" pitchFamily="18" charset="0"/>
                <a:cs typeface="Times New Roman" panose="02020603050405020304" pitchFamily="18" charset="0"/>
              </a:rPr>
              <a:t>Maintenance vs. Minor routine tool changes.</a:t>
            </a:r>
          </a:p>
          <a:p>
            <a:pPr marL="457200" indent="-457200">
              <a:buFont typeface="+mj-lt"/>
              <a:buAutoNum type="arabicPeriod" startAt="5"/>
            </a:pPr>
            <a:r>
              <a:rPr lang="en-US" sz="2000" dirty="0">
                <a:latin typeface="Times New Roman" panose="02020603050405020304" pitchFamily="18" charset="0"/>
                <a:cs typeface="Times New Roman" panose="02020603050405020304" pitchFamily="18" charset="0"/>
              </a:rPr>
              <a:t>Duplicate keys.</a:t>
            </a:r>
          </a:p>
        </p:txBody>
      </p:sp>
      <p:sp>
        <p:nvSpPr>
          <p:cNvPr id="7" name="Text Placeholder 6"/>
          <p:cNvSpPr>
            <a:spLocks noGrp="1"/>
          </p:cNvSpPr>
          <p:nvPr>
            <p:ph type="body" sz="quarter" idx="3"/>
          </p:nvPr>
        </p:nvSpPr>
        <p:spPr>
          <a:xfrm>
            <a:off x="5594123" y="2086049"/>
            <a:ext cx="4700059" cy="472737"/>
          </a:xfrm>
        </p:spPr>
        <p:txBody>
          <a:bodyPr/>
          <a:lstStyle/>
          <a:p>
            <a:pPr algn="ctr"/>
            <a:r>
              <a:rPr lang="en-US" u="sng" dirty="0">
                <a:latin typeface="Times New Roman" panose="02020603050405020304" pitchFamily="18" charset="0"/>
                <a:cs typeface="Times New Roman" panose="02020603050405020304" pitchFamily="18" charset="0"/>
              </a:rPr>
              <a:t>How to Mitigate the Hazard</a:t>
            </a:r>
          </a:p>
        </p:txBody>
      </p:sp>
      <p:sp>
        <p:nvSpPr>
          <p:cNvPr id="8" name="Content Placeholder 7"/>
          <p:cNvSpPr>
            <a:spLocks noGrp="1"/>
          </p:cNvSpPr>
          <p:nvPr>
            <p:ph sz="quarter" idx="4"/>
          </p:nvPr>
        </p:nvSpPr>
        <p:spPr>
          <a:xfrm>
            <a:off x="5594123" y="2605449"/>
            <a:ext cx="5763688" cy="3795351"/>
          </a:xfrm>
        </p:spPr>
        <p:txBody>
          <a:bodyPr>
            <a:normAutofit/>
          </a:bodyPr>
          <a:lstStyle/>
          <a:p>
            <a:pPr marL="0" indent="0">
              <a:buNone/>
            </a:pPr>
            <a:endParaRPr lang="en-US" sz="2000" dirty="0">
              <a:latin typeface="Times New Roman" panose="02020603050405020304" pitchFamily="18" charset="0"/>
              <a:cs typeface="Times New Roman" panose="02020603050405020304" pitchFamily="18" charset="0"/>
            </a:endParaRPr>
          </a:p>
          <a:p>
            <a:pPr marL="457200" indent="-457200">
              <a:buFont typeface="+mj-lt"/>
              <a:buAutoNum type="arabicPeriod" startAt="5"/>
            </a:pPr>
            <a:r>
              <a:rPr lang="en-US" sz="2000" dirty="0">
                <a:latin typeface="Times New Roman" panose="02020603050405020304" pitchFamily="18" charset="0"/>
                <a:cs typeface="Times New Roman" panose="02020603050405020304" pitchFamily="18" charset="0"/>
              </a:rPr>
              <a:t>Provide safety checklist to employees to ensure all energy sources are controlled.</a:t>
            </a:r>
          </a:p>
          <a:p>
            <a:pPr marL="457200" indent="-457200">
              <a:buFont typeface="+mj-lt"/>
              <a:buAutoNum type="arabicPeriod" startAt="5"/>
            </a:pPr>
            <a:r>
              <a:rPr lang="en-US" sz="2000" dirty="0">
                <a:latin typeface="Times New Roman" panose="02020603050405020304" pitchFamily="18" charset="0"/>
                <a:cs typeface="Times New Roman" panose="02020603050405020304" pitchFamily="18" charset="0"/>
              </a:rPr>
              <a:t>Annual audit determines if all energy sources have been identified and employees have knowledge of them.</a:t>
            </a:r>
          </a:p>
          <a:p>
            <a:pPr marL="457200" indent="-457200">
              <a:buFont typeface="+mj-lt"/>
              <a:buAutoNum type="arabicPeriod" startAt="5"/>
            </a:pPr>
            <a:r>
              <a:rPr lang="en-US" sz="2000" dirty="0">
                <a:latin typeface="Times New Roman" panose="02020603050405020304" pitchFamily="18" charset="0"/>
                <a:cs typeface="Times New Roman" panose="02020603050405020304" pitchFamily="18" charset="0"/>
              </a:rPr>
              <a:t>Know difference between maintenance and minor routine adjustments.</a:t>
            </a:r>
          </a:p>
          <a:p>
            <a:pPr marL="457200" indent="-457200">
              <a:buFont typeface="+mj-lt"/>
              <a:buAutoNum type="arabicPeriod" startAt="5"/>
            </a:pPr>
            <a:r>
              <a:rPr lang="en-US" sz="2000" dirty="0">
                <a:latin typeface="Times New Roman" panose="02020603050405020304" pitchFamily="18" charset="0"/>
                <a:cs typeface="Times New Roman" panose="02020603050405020304" pitchFamily="18" charset="0"/>
              </a:rPr>
              <a:t>Never duplicate keys. Break and dispose of any duplicate keys.</a:t>
            </a:r>
          </a:p>
        </p:txBody>
      </p:sp>
      <p:sp>
        <p:nvSpPr>
          <p:cNvPr id="9" name="Text Placeholder 8"/>
          <p:cNvSpPr>
            <a:spLocks noGrp="1"/>
          </p:cNvSpPr>
          <p:nvPr>
            <p:ph type="body" idx="1"/>
          </p:nvPr>
        </p:nvSpPr>
        <p:spPr>
          <a:xfrm>
            <a:off x="1121796" y="1856237"/>
            <a:ext cx="4472327" cy="693135"/>
          </a:xfrm>
        </p:spPr>
        <p:txBody>
          <a:bodyPr/>
          <a:lstStyle/>
          <a:p>
            <a:r>
              <a:rPr lang="en-US" u="sng" dirty="0">
                <a:latin typeface="Times New Roman" panose="02020603050405020304" pitchFamily="18" charset="0"/>
                <a:cs typeface="Times New Roman" panose="02020603050405020304" pitchFamily="18" charset="0"/>
              </a:rPr>
              <a:t>Typical Common Issues </a:t>
            </a:r>
          </a:p>
        </p:txBody>
      </p:sp>
    </p:spTree>
    <p:extLst>
      <p:ext uri="{BB962C8B-B14F-4D97-AF65-F5344CB8AC3E}">
        <p14:creationId xmlns:p14="http://schemas.microsoft.com/office/powerpoint/2010/main" val="2432371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Case Study</a:t>
            </a:r>
          </a:p>
        </p:txBody>
      </p:sp>
      <p:sp>
        <p:nvSpPr>
          <p:cNvPr id="15" name="Content Placeholder 3">
            <a:extLst>
              <a:ext uri="{FF2B5EF4-FFF2-40B4-BE49-F238E27FC236}">
                <a16:creationId xmlns:a16="http://schemas.microsoft.com/office/drawing/2014/main" id="{D8E5E677-C290-3948-9F13-B3CCF6FEFE9F}"/>
              </a:ext>
            </a:extLst>
          </p:cNvPr>
          <p:cNvSpPr txBox="1">
            <a:spLocks/>
          </p:cNvSpPr>
          <p:nvPr/>
        </p:nvSpPr>
        <p:spPr>
          <a:xfrm>
            <a:off x="479823" y="2863534"/>
            <a:ext cx="10805827" cy="4320601"/>
          </a:xfrm>
          <a:prstGeom prst="rect">
            <a:avLst/>
          </a:prstGeom>
        </p:spPr>
        <p:txBody>
          <a:bodyPr vert="horz" lIns="91440" tIns="45720" rIns="91440" bIns="45720" rtlCol="0" anchor="b">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2200">
                <a:latin typeface="Times New Roman" panose="02020603050405020304" pitchFamily="18" charset="0"/>
                <a:cs typeface="Times New Roman" panose="02020603050405020304" pitchFamily="18" charset="0"/>
              </a:rPr>
              <a:t>A printing press produces printed materials as its normal production function. The printing press's rollers have to be cleaned periodically during the work shift to ensure quality control. In this scenario, the press is not shut down for the cleaning operation. The printing press is energized and its rollers continue to spin at a very high speed. In order for employees to clean the rollers they must bypass the printing press's machine guards, and use rags to clean the rollers. This exposes them to serious, ingoing nip point hazards created by the rollers. Severe laceration or amputated fingers could result if the rag or an employee's hand were to get caught in the rollers or in an area between the rollers and a fixed part of the machine. </a:t>
            </a:r>
          </a:p>
          <a:p>
            <a:r>
              <a:rPr lang="en-US" sz="2200">
                <a:latin typeface="Times New Roman" panose="02020603050405020304" pitchFamily="18" charset="0"/>
                <a:cs typeface="Times New Roman" panose="02020603050405020304" pitchFamily="18" charset="0"/>
              </a:rPr>
              <a:t>Although the employer has a lockout/tagout program for servicing and/or maintenance of the printing presses, for this particular cleaning operation the employer believes that lockout/tagout procedures do not need to be implemented. According to the employer, this cleaning operation is exempt from lockout/tagout requirements because it falls under the minor servicing exemption and therefore the employer allows the equipment to remain operating during the cleaning operation. </a:t>
            </a:r>
          </a:p>
          <a:p>
            <a:endParaRPr lang="en-US" sz="2300" dirty="0"/>
          </a:p>
        </p:txBody>
      </p:sp>
    </p:spTree>
    <p:extLst>
      <p:ext uri="{BB962C8B-B14F-4D97-AF65-F5344CB8AC3E}">
        <p14:creationId xmlns:p14="http://schemas.microsoft.com/office/powerpoint/2010/main" val="1018942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Case Study</a:t>
            </a:r>
          </a:p>
        </p:txBody>
      </p:sp>
      <p:sp>
        <p:nvSpPr>
          <p:cNvPr id="5" name="Content Placeholder 2">
            <a:extLst>
              <a:ext uri="{FF2B5EF4-FFF2-40B4-BE49-F238E27FC236}">
                <a16:creationId xmlns:a16="http://schemas.microsoft.com/office/drawing/2014/main" id="{1B81E25D-4B26-BD4B-8490-E6D9E25DF947}"/>
              </a:ext>
            </a:extLst>
          </p:cNvPr>
          <p:cNvSpPr txBox="1">
            <a:spLocks/>
          </p:cNvSpPr>
          <p:nvPr/>
        </p:nvSpPr>
        <p:spPr>
          <a:xfrm>
            <a:off x="680321" y="2336873"/>
            <a:ext cx="4698358" cy="359931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Font typeface="Arial" panose="020B0604020202020204" pitchFamily="34" charset="0"/>
              <a:buNone/>
            </a:pPr>
            <a:r>
              <a:rPr lang="en-US" sz="2800" i="1" dirty="0">
                <a:latin typeface="Times New Roman" panose="02020603050405020304" pitchFamily="18" charset="0"/>
                <a:cs typeface="Times New Roman" panose="02020603050405020304" pitchFamily="18" charset="0"/>
              </a:rPr>
              <a:t>Question 1</a:t>
            </a:r>
          </a:p>
          <a:p>
            <a:pPr marL="0" indent="0">
              <a:buFont typeface="Arial" panose="020B0604020202020204" pitchFamily="34" charset="0"/>
              <a:buNone/>
            </a:pPr>
            <a:r>
              <a:rPr lang="en-US" dirty="0">
                <a:latin typeface="Times New Roman" panose="02020603050405020304" pitchFamily="18" charset="0"/>
                <a:cs typeface="Times New Roman" panose="02020603050405020304" pitchFamily="18" charset="0"/>
              </a:rPr>
              <a:t>Is this printing press roll cleaning activity covered by the Lockout/Tagout standard?</a:t>
            </a:r>
          </a:p>
          <a:p>
            <a:pPr marL="0" indent="0">
              <a:buFont typeface="Arial" panose="020B0604020202020204" pitchFamily="34" charset="0"/>
              <a:buNone/>
            </a:pPr>
            <a:endParaRPr lang="en-US" sz="2200" dirty="0">
              <a:latin typeface="Times New Roman" panose="02020603050405020304" pitchFamily="18" charset="0"/>
              <a:cs typeface="Times New Roman" panose="02020603050405020304" pitchFamily="18" charset="0"/>
            </a:endParaRPr>
          </a:p>
        </p:txBody>
      </p:sp>
      <p:sp>
        <p:nvSpPr>
          <p:cNvPr id="6" name="Content Placeholder 3">
            <a:extLst>
              <a:ext uri="{FF2B5EF4-FFF2-40B4-BE49-F238E27FC236}">
                <a16:creationId xmlns:a16="http://schemas.microsoft.com/office/drawing/2014/main" id="{D839E4DB-7D72-9045-BD04-07E8B02EB85C}"/>
              </a:ext>
            </a:extLst>
          </p:cNvPr>
          <p:cNvSpPr txBox="1">
            <a:spLocks/>
          </p:cNvSpPr>
          <p:nvPr/>
        </p:nvSpPr>
        <p:spPr>
          <a:xfrm>
            <a:off x="5594123" y="2336872"/>
            <a:ext cx="4700058" cy="433664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Font typeface="Arial" panose="020B0604020202020204" pitchFamily="34" charset="0"/>
              <a:buNone/>
            </a:pPr>
            <a:endParaRPr lang="en-US">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r>
              <a:rPr lang="en-US" sz="2800">
                <a:latin typeface="Times New Roman" panose="02020603050405020304" pitchFamily="18" charset="0"/>
                <a:cs typeface="Times New Roman" panose="02020603050405020304" pitchFamily="18" charset="0"/>
              </a:rPr>
              <a:t>Yes or No</a:t>
            </a:r>
          </a:p>
          <a:p>
            <a:pPr marL="0" indent="0">
              <a:buFont typeface="Arial" panose="020B0604020202020204" pitchFamily="34" charset="0"/>
              <a:buNone/>
            </a:pPr>
            <a:endParaRPr lang="en-US">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r>
              <a:rPr lang="en-US">
                <a:latin typeface="Times New Roman" panose="02020603050405020304" pitchFamily="18" charset="0"/>
                <a:cs typeface="Times New Roman" panose="02020603050405020304" pitchFamily="18" charset="0"/>
              </a:rPr>
              <a:t>Refer To OSHA:</a:t>
            </a:r>
          </a:p>
          <a:p>
            <a:pPr marL="0" indent="0">
              <a:buFont typeface="Arial" panose="020B0604020202020204" pitchFamily="34" charset="0"/>
              <a:buNone/>
            </a:pPr>
            <a:r>
              <a:rPr lang="en-US">
                <a:latin typeface="Times New Roman" panose="02020603050405020304" pitchFamily="18" charset="0"/>
                <a:cs typeface="Times New Roman" panose="02020603050405020304" pitchFamily="18" charset="0"/>
              </a:rPr>
              <a:t>(29 CFR 1910.147) </a:t>
            </a:r>
          </a:p>
          <a:p>
            <a:pPr marL="0" indent="0">
              <a:buFont typeface="Arial" panose="020B0604020202020204" pitchFamily="34" charset="0"/>
              <a:buNone/>
            </a:pPr>
            <a:endParaRPr lang="en-US">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8359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Case Study</a:t>
            </a:r>
          </a:p>
        </p:txBody>
      </p:sp>
      <p:sp>
        <p:nvSpPr>
          <p:cNvPr id="7" name="Content Placeholder 2">
            <a:extLst>
              <a:ext uri="{FF2B5EF4-FFF2-40B4-BE49-F238E27FC236}">
                <a16:creationId xmlns:a16="http://schemas.microsoft.com/office/drawing/2014/main" id="{B883D0ED-C892-7D46-AB99-40A733FE9286}"/>
              </a:ext>
            </a:extLst>
          </p:cNvPr>
          <p:cNvSpPr txBox="1">
            <a:spLocks/>
          </p:cNvSpPr>
          <p:nvPr/>
        </p:nvSpPr>
        <p:spPr>
          <a:xfrm>
            <a:off x="680320" y="2336873"/>
            <a:ext cx="4698358" cy="359931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Font typeface="Arial" panose="020B0604020202020204" pitchFamily="34" charset="0"/>
              <a:buNone/>
            </a:pPr>
            <a:r>
              <a:rPr lang="en-US" i="1">
                <a:latin typeface="Times New Roman" panose="02020603050405020304" pitchFamily="18" charset="0"/>
                <a:cs typeface="Times New Roman" panose="02020603050405020304" pitchFamily="18" charset="0"/>
              </a:rPr>
              <a:t>Question 2</a:t>
            </a:r>
          </a:p>
          <a:p>
            <a:pPr marL="0" indent="0">
              <a:buFont typeface="Arial" panose="020B0604020202020204" pitchFamily="34" charset="0"/>
              <a:buNone/>
            </a:pPr>
            <a:r>
              <a:rPr lang="en-US">
                <a:latin typeface="Times New Roman" panose="02020603050405020304" pitchFamily="18" charset="0"/>
                <a:cs typeface="Times New Roman" panose="02020603050405020304" pitchFamily="18" charset="0"/>
              </a:rPr>
              <a:t>The employer argues that the roll cleaning activity is routine, repetitive, and integral to the production operation and that lockout is not required because the minor servicing exception described in 29 CFR 1910.147(a)(2)(ii) is applicable. Is the employer correct?</a:t>
            </a:r>
          </a:p>
          <a:p>
            <a:pPr marL="0" indent="0">
              <a:buFont typeface="Arial" panose="020B0604020202020204" pitchFamily="34" charset="0"/>
              <a:buNone/>
            </a:pPr>
            <a:endParaRPr lang="en-US" dirty="0">
              <a:latin typeface="Times New Roman" panose="02020603050405020304" pitchFamily="18" charset="0"/>
              <a:cs typeface="Times New Roman" panose="02020603050405020304" pitchFamily="18" charset="0"/>
            </a:endParaRPr>
          </a:p>
        </p:txBody>
      </p:sp>
      <p:sp>
        <p:nvSpPr>
          <p:cNvPr id="8" name="Content Placeholder 3">
            <a:extLst>
              <a:ext uri="{FF2B5EF4-FFF2-40B4-BE49-F238E27FC236}">
                <a16:creationId xmlns:a16="http://schemas.microsoft.com/office/drawing/2014/main" id="{E3F73D55-1BDB-C145-A8BE-2E588C3AD837}"/>
              </a:ext>
            </a:extLst>
          </p:cNvPr>
          <p:cNvSpPr txBox="1">
            <a:spLocks/>
          </p:cNvSpPr>
          <p:nvPr/>
        </p:nvSpPr>
        <p:spPr>
          <a:xfrm>
            <a:off x="5594123" y="2336873"/>
            <a:ext cx="4700058" cy="359931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Font typeface="Arial" panose="020B0604020202020204" pitchFamily="34" charset="0"/>
              <a:buNone/>
            </a:pPr>
            <a:endParaRPr lang="en-US">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r>
              <a:rPr lang="en-US">
                <a:latin typeface="Times New Roman" panose="02020603050405020304" pitchFamily="18" charset="0"/>
                <a:cs typeface="Times New Roman" panose="02020603050405020304" pitchFamily="18" charset="0"/>
              </a:rPr>
              <a:t>Yes or No</a:t>
            </a:r>
          </a:p>
          <a:p>
            <a:pPr marL="0" indent="0">
              <a:buFont typeface="Arial" panose="020B0604020202020204" pitchFamily="34" charset="0"/>
              <a:buNone/>
            </a:pPr>
            <a:endParaRPr lang="en-US">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r>
              <a:rPr lang="en-US">
                <a:latin typeface="Times New Roman" panose="02020603050405020304" pitchFamily="18" charset="0"/>
                <a:cs typeface="Times New Roman" panose="02020603050405020304" pitchFamily="18" charset="0"/>
              </a:rPr>
              <a:t>Refer to OSHA code:</a:t>
            </a:r>
          </a:p>
          <a:p>
            <a:pPr marL="0" indent="0">
              <a:buFont typeface="Arial" panose="020B0604020202020204" pitchFamily="34" charset="0"/>
              <a:buNone/>
            </a:pPr>
            <a:r>
              <a:rPr lang="en-US">
                <a:latin typeface="Times New Roman" panose="02020603050405020304" pitchFamily="18" charset="0"/>
                <a:cs typeface="Times New Roman" panose="02020603050405020304" pitchFamily="18" charset="0"/>
              </a:rPr>
              <a:t>(Subpart O of 29 CFR 1910) (29 CFR )1910.147</a:t>
            </a:r>
          </a:p>
          <a:p>
            <a:pPr marL="0" indent="0">
              <a:buFont typeface="Arial" panose="020B0604020202020204" pitchFamily="34" charse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6835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a:t>Examples of Incorrect LOTO</a:t>
            </a:r>
          </a:p>
        </p:txBody>
      </p:sp>
      <p:pic>
        <p:nvPicPr>
          <p:cNvPr id="13" name="IeACvAKKM_4"/>
          <p:cNvPicPr>
            <a:picLocks noGrp="1" noRot="1" noChangeAspect="1"/>
          </p:cNvPicPr>
          <p:nvPr>
            <p:ph idx="1"/>
            <a:videoFile r:link="rId1"/>
          </p:nvPr>
        </p:nvPicPr>
        <p:blipFill>
          <a:blip r:embed="rId4"/>
          <a:stretch>
            <a:fillRect/>
          </a:stretch>
        </p:blipFill>
        <p:spPr>
          <a:xfrm>
            <a:off x="2152270" y="2191837"/>
            <a:ext cx="7511121" cy="4225005"/>
          </a:xfrm>
          <a:prstGeom prst="rect">
            <a:avLst/>
          </a:prstGeom>
        </p:spPr>
      </p:pic>
    </p:spTree>
    <p:extLst>
      <p:ext uri="{BB962C8B-B14F-4D97-AF65-F5344CB8AC3E}">
        <p14:creationId xmlns:p14="http://schemas.microsoft.com/office/powerpoint/2010/main" val="22588422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a:t>Examples of Correct LOTO</a:t>
            </a:r>
          </a:p>
        </p:txBody>
      </p:sp>
      <p:pic>
        <p:nvPicPr>
          <p:cNvPr id="3" name="rNEbC7bPyxM"/>
          <p:cNvPicPr>
            <a:picLocks noGrp="1" noRot="1" noChangeAspect="1"/>
          </p:cNvPicPr>
          <p:nvPr>
            <p:ph idx="1"/>
            <a:videoFile r:link="rId1"/>
          </p:nvPr>
        </p:nvPicPr>
        <p:blipFill>
          <a:blip r:embed="rId4"/>
          <a:stretch>
            <a:fillRect/>
          </a:stretch>
        </p:blipFill>
        <p:spPr>
          <a:xfrm>
            <a:off x="1925899" y="2159753"/>
            <a:ext cx="7853353" cy="4417511"/>
          </a:xfrm>
          <a:prstGeom prst="rect">
            <a:avLst/>
          </a:prstGeom>
        </p:spPr>
      </p:pic>
    </p:spTree>
    <p:extLst>
      <p:ext uri="{BB962C8B-B14F-4D97-AF65-F5344CB8AC3E}">
        <p14:creationId xmlns:p14="http://schemas.microsoft.com/office/powerpoint/2010/main" val="26279046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References </a:t>
            </a:r>
          </a:p>
        </p:txBody>
      </p:sp>
      <p:sp>
        <p:nvSpPr>
          <p:cNvPr id="9" name="Text Placeholder 8"/>
          <p:cNvSpPr>
            <a:spLocks noGrp="1"/>
          </p:cNvSpPr>
          <p:nvPr>
            <p:ph idx="1"/>
          </p:nvPr>
        </p:nvSpPr>
        <p:spPr>
          <a:xfrm>
            <a:off x="680321" y="2336872"/>
            <a:ext cx="9613861" cy="4015801"/>
          </a:xfrm>
        </p:spPr>
        <p:txBody>
          <a:bodyPr>
            <a:normAutofit fontScale="92500" lnSpcReduction="20000"/>
          </a:bodyPr>
          <a:lstStyle/>
          <a:p>
            <a:r>
              <a:rPr lang="en-US" sz="1800" dirty="0" err="1"/>
              <a:t>Dalto</a:t>
            </a:r>
            <a:r>
              <a:rPr lang="en-US" sz="1800" dirty="0"/>
              <a:t>, J. (2019, October 31). LOTO Safety: The 6 Steps of Lockout/</a:t>
            </a:r>
            <a:r>
              <a:rPr lang="en-US" sz="1800" dirty="0" err="1"/>
              <a:t>Tagout</a:t>
            </a:r>
            <a:r>
              <a:rPr lang="en-US" sz="1800" dirty="0"/>
              <a:t>. Retrieved November 20, 2019, from </a:t>
            </a:r>
            <a:r>
              <a:rPr lang="en-US" sz="1800" dirty="0">
                <a:hlinkClick r:id="rId2"/>
              </a:rPr>
              <a:t>https://www.convergencetraining.com/blog/loto-safety-6-steps-of-lockout-tagout</a:t>
            </a:r>
            <a:endParaRPr lang="en-US" sz="1800" dirty="0"/>
          </a:p>
          <a:p>
            <a:r>
              <a:rPr lang="en-US" sz="1800" i="1" dirty="0"/>
              <a:t>Safety Talk, LOTO Authorized Employees. </a:t>
            </a:r>
            <a:r>
              <a:rPr lang="en-US" sz="1800" dirty="0"/>
              <a:t>Retrieved from </a:t>
            </a:r>
            <a:r>
              <a:rPr lang="en-US" sz="1800" dirty="0">
                <a:hlinkClick r:id="rId3"/>
              </a:rPr>
              <a:t>http://www.colby.edu/humanresources/wp-content/uploads/sites/170/2015/05/LOTO-Authorized-Safety-Talk.pdf</a:t>
            </a:r>
            <a:endParaRPr lang="en-US" sz="1800" i="1" dirty="0"/>
          </a:p>
          <a:p>
            <a:r>
              <a:rPr lang="en-US" sz="1800" dirty="0"/>
              <a:t>(2018)”Electrical Lockout Devices”[Photograph]. Retrieved from </a:t>
            </a:r>
            <a:r>
              <a:rPr lang="en-US" sz="1800" dirty="0">
                <a:hlinkClick r:id="rId4"/>
              </a:rPr>
              <a:t>https://www.slideshare.net/complianceandsafety/lockout-tagout-by-ctdol</a:t>
            </a:r>
            <a:endParaRPr lang="en-US" sz="1800" dirty="0"/>
          </a:p>
          <a:p>
            <a:r>
              <a:rPr lang="en-US" sz="1800" dirty="0"/>
              <a:t>The 10 most common problems with lockout/</a:t>
            </a:r>
            <a:r>
              <a:rPr lang="en-US" sz="1800" dirty="0" err="1"/>
              <a:t>tagout</a:t>
            </a:r>
            <a:r>
              <a:rPr lang="en-US" sz="1800" dirty="0"/>
              <a:t>. (2019, June 25). Retrieved November 20, 2019, from </a:t>
            </a:r>
            <a:r>
              <a:rPr lang="en-US" sz="1800" dirty="0">
                <a:hlinkClick r:id="rId5"/>
              </a:rPr>
              <a:t>https://www.ishn.com/articles/84043-the-10-most-common-problems-with-lockout-tagout</a:t>
            </a:r>
            <a:endParaRPr lang="en-US" sz="1800" dirty="0"/>
          </a:p>
          <a:p>
            <a:r>
              <a:rPr lang="en-US" sz="1800" dirty="0"/>
              <a:t>Devil, Van. (2017 November 20) Incredible Accident of Missing Lockout Tag out. Retrieved from. https://www.youtube.com/watch?time_continue=1&amp;v=IeACvAKKM_4&amp;feature=emb_title</a:t>
            </a:r>
          </a:p>
          <a:p>
            <a:pPr>
              <a:lnSpc>
                <a:spcPct val="100000"/>
              </a:lnSpc>
              <a:spcBef>
                <a:spcPts val="0"/>
              </a:spcBef>
              <a:defRPr/>
            </a:pPr>
            <a:r>
              <a:rPr lang="en-US" sz="1800" dirty="0"/>
              <a:t>Lockout </a:t>
            </a:r>
            <a:r>
              <a:rPr lang="en-US" sz="1800" dirty="0" err="1"/>
              <a:t>Tagout</a:t>
            </a:r>
            <a:r>
              <a:rPr lang="en-US" sz="1800" dirty="0"/>
              <a:t> (</a:t>
            </a:r>
            <a:r>
              <a:rPr lang="en-US" sz="1800" dirty="0" err="1"/>
              <a:t>loto</a:t>
            </a:r>
            <a:r>
              <a:rPr lang="en-US" sz="1800" dirty="0"/>
              <a:t>) Procedure. (2016 September 26). Retrieved from.</a:t>
            </a:r>
            <a:endParaRPr lang="en-US" sz="1800" dirty="0">
              <a:hlinkClick r:id="rId6"/>
            </a:endParaRPr>
          </a:p>
          <a:p>
            <a:pPr marL="0" indent="0">
              <a:lnSpc>
                <a:spcPct val="100000"/>
              </a:lnSpc>
              <a:spcBef>
                <a:spcPts val="0"/>
              </a:spcBef>
              <a:buNone/>
              <a:defRPr/>
            </a:pPr>
            <a:r>
              <a:rPr lang="en-US" sz="1800" dirty="0">
                <a:hlinkClick r:id="rId6"/>
              </a:rPr>
              <a:t>    https://www.youtube.com/watch?v=rNEbC7bPyxM</a:t>
            </a:r>
            <a:endParaRPr lang="en-US" sz="1800" dirty="0"/>
          </a:p>
          <a:p>
            <a:pPr marL="0" indent="0">
              <a:lnSpc>
                <a:spcPct val="100000"/>
              </a:lnSpc>
              <a:spcBef>
                <a:spcPts val="0"/>
              </a:spcBef>
              <a:buNone/>
              <a:defRPr/>
            </a:pPr>
            <a:endParaRPr lang="en-US" sz="1800" dirty="0"/>
          </a:p>
          <a:p>
            <a:pPr>
              <a:lnSpc>
                <a:spcPct val="100000"/>
              </a:lnSpc>
              <a:spcBef>
                <a:spcPts val="0"/>
              </a:spcBef>
              <a:defRPr/>
            </a:pPr>
            <a:r>
              <a:rPr lang="en-US" sz="1800" dirty="0"/>
              <a:t>OSHA Fact Sheet </a:t>
            </a:r>
            <a:r>
              <a:rPr lang="en-US" sz="1800" i="1" dirty="0"/>
              <a:t>Lockout/</a:t>
            </a:r>
            <a:r>
              <a:rPr lang="en-US" sz="1800" i="1" dirty="0" err="1"/>
              <a:t>Tagout</a:t>
            </a:r>
            <a:r>
              <a:rPr lang="en-US" sz="1800" i="1" dirty="0"/>
              <a:t> (2002) [Web PDF]</a:t>
            </a:r>
            <a:r>
              <a:rPr lang="en-US" sz="1800" dirty="0"/>
              <a:t>. Retrieved from https://www.osha.gov/OshDoc/data_General_Facts/factsheet-lockout-tagout.pdf</a:t>
            </a:r>
          </a:p>
          <a:p>
            <a:pPr>
              <a:lnSpc>
                <a:spcPct val="100000"/>
              </a:lnSpc>
              <a:spcBef>
                <a:spcPts val="0"/>
              </a:spcBef>
              <a:defRPr/>
            </a:pPr>
            <a:endParaRPr lang="en-US" sz="1800" dirty="0"/>
          </a:p>
          <a:p>
            <a:endParaRPr lang="en-US" sz="1800" dirty="0"/>
          </a:p>
          <a:p>
            <a:endParaRPr lang="en-US"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7804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Objectives of Training Agenda</a:t>
            </a:r>
          </a:p>
        </p:txBody>
      </p:sp>
      <p:sp>
        <p:nvSpPr>
          <p:cNvPr id="4" name="Content Placeholder 3"/>
          <p:cNvSpPr>
            <a:spLocks noGrp="1"/>
          </p:cNvSpPr>
          <p:nvPr>
            <p:ph sz="half" idx="1"/>
          </p:nvPr>
        </p:nvSpPr>
        <p:spPr/>
        <p:txBody>
          <a:bodyPr/>
          <a:lstStyle/>
          <a:p>
            <a:pPr marL="457200" indent="-457200" fontAlgn="base">
              <a:buFont typeface="+mj-lt"/>
              <a:buAutoNum type="arabicPeriod"/>
            </a:pPr>
            <a:r>
              <a:rPr lang="en-US" sz="2000" dirty="0">
                <a:latin typeface="Times New Roman" panose="02020603050405020304" pitchFamily="18" charset="0"/>
                <a:cs typeface="Times New Roman" panose="02020603050405020304" pitchFamily="18" charset="0"/>
              </a:rPr>
              <a:t>What is Lockout/Tag out?​</a:t>
            </a:r>
          </a:p>
          <a:p>
            <a:pPr marL="457200" indent="-457200" fontAlgn="base">
              <a:buFont typeface="+mj-lt"/>
              <a:buAutoNum type="arabicPeriod"/>
            </a:pPr>
            <a:endParaRPr lang="en-US" sz="2000" dirty="0">
              <a:latin typeface="Times New Roman" panose="02020603050405020304" pitchFamily="18" charset="0"/>
              <a:cs typeface="Times New Roman" panose="02020603050405020304" pitchFamily="18" charset="0"/>
            </a:endParaRPr>
          </a:p>
          <a:p>
            <a:pPr marL="457200" indent="-457200" fontAlgn="base">
              <a:buFont typeface="+mj-lt"/>
              <a:buAutoNum type="arabicPeriod"/>
            </a:pPr>
            <a:r>
              <a:rPr lang="en-US" sz="2000" dirty="0">
                <a:latin typeface="Times New Roman" panose="02020603050405020304" pitchFamily="18" charset="0"/>
                <a:cs typeface="Times New Roman" panose="02020603050405020304" pitchFamily="18" charset="0"/>
              </a:rPr>
              <a:t>Lockout/Tag out Standards.</a:t>
            </a:r>
          </a:p>
          <a:p>
            <a:pPr marL="457200" indent="-457200" fontAlgn="base">
              <a:buFont typeface="+mj-lt"/>
              <a:buAutoNum type="arabicPeriod"/>
            </a:pPr>
            <a:endParaRPr lang="en-US" sz="2000" dirty="0">
              <a:latin typeface="Times New Roman" panose="02020603050405020304" pitchFamily="18" charset="0"/>
              <a:cs typeface="Times New Roman" panose="02020603050405020304" pitchFamily="18" charset="0"/>
            </a:endParaRPr>
          </a:p>
          <a:p>
            <a:pPr marL="457200" indent="-457200" fontAlgn="base">
              <a:buFont typeface="+mj-lt"/>
              <a:buAutoNum type="arabicPeriod"/>
            </a:pPr>
            <a:r>
              <a:rPr lang="en-US" sz="2000" dirty="0">
                <a:latin typeface="Times New Roman" panose="02020603050405020304" pitchFamily="18" charset="0"/>
                <a:cs typeface="Times New Roman" panose="02020603050405020304" pitchFamily="18" charset="0"/>
              </a:rPr>
              <a:t>Typical Common issues of Lockout/Tag out.</a:t>
            </a:r>
          </a:p>
          <a:p>
            <a:endParaRPr lang="en-US" dirty="0"/>
          </a:p>
        </p:txBody>
      </p:sp>
      <p:sp>
        <p:nvSpPr>
          <p:cNvPr id="5" name="Content Placeholder 4"/>
          <p:cNvSpPr>
            <a:spLocks noGrp="1"/>
          </p:cNvSpPr>
          <p:nvPr>
            <p:ph sz="half" idx="2"/>
          </p:nvPr>
        </p:nvSpPr>
        <p:spPr/>
        <p:txBody>
          <a:bodyPr/>
          <a:lstStyle/>
          <a:p>
            <a:pPr marL="457200" indent="-457200" fontAlgn="base">
              <a:buFont typeface="+mj-lt"/>
              <a:buAutoNum type="arabicPeriod" startAt="4"/>
            </a:pPr>
            <a:r>
              <a:rPr lang="en-US" sz="2000" dirty="0">
                <a:latin typeface="Times New Roman" panose="02020603050405020304" pitchFamily="18" charset="0"/>
                <a:cs typeface="Times New Roman" panose="02020603050405020304" pitchFamily="18" charset="0"/>
              </a:rPr>
              <a:t>Corrective measures to mitigate hazards.​</a:t>
            </a:r>
          </a:p>
          <a:p>
            <a:pPr marL="457200" indent="-457200" fontAlgn="base">
              <a:buFont typeface="+mj-lt"/>
              <a:buAutoNum type="arabicPeriod" startAt="4"/>
            </a:pPr>
            <a:endParaRPr lang="en-US" sz="2000" dirty="0">
              <a:latin typeface="Times New Roman" panose="02020603050405020304" pitchFamily="18" charset="0"/>
              <a:cs typeface="Times New Roman" panose="02020603050405020304" pitchFamily="18" charset="0"/>
            </a:endParaRPr>
          </a:p>
          <a:p>
            <a:pPr marL="457200" indent="-457200" fontAlgn="base">
              <a:buFont typeface="+mj-lt"/>
              <a:buAutoNum type="arabicPeriod" startAt="4"/>
            </a:pPr>
            <a:r>
              <a:rPr lang="en-US" sz="2000" dirty="0">
                <a:latin typeface="Times New Roman" panose="02020603050405020304" pitchFamily="18" charset="0"/>
                <a:cs typeface="Times New Roman" panose="02020603050405020304" pitchFamily="18" charset="0"/>
              </a:rPr>
              <a:t>Examples of  correct and incorrect Lockout/Tag out.​</a:t>
            </a:r>
          </a:p>
          <a:p>
            <a:pPr marL="457200" indent="-457200" fontAlgn="base">
              <a:buFont typeface="+mj-lt"/>
              <a:buAutoNum type="arabicPeriod" startAt="4"/>
            </a:pPr>
            <a:endParaRPr lang="en-US" sz="2000" dirty="0">
              <a:latin typeface="Times New Roman" panose="02020603050405020304" pitchFamily="18" charset="0"/>
              <a:cs typeface="Times New Roman" panose="02020603050405020304" pitchFamily="18" charset="0"/>
            </a:endParaRPr>
          </a:p>
          <a:p>
            <a:pPr marL="457200" indent="-457200" fontAlgn="base">
              <a:buFont typeface="+mj-lt"/>
              <a:buAutoNum type="arabicPeriod" startAt="4"/>
            </a:pPr>
            <a:r>
              <a:rPr lang="en-US" sz="2000" dirty="0">
                <a:latin typeface="Times New Roman" panose="02020603050405020304" pitchFamily="18" charset="0"/>
                <a:cs typeface="Times New Roman" panose="02020603050405020304" pitchFamily="18" charset="0"/>
              </a:rPr>
              <a:t>Case Study. </a:t>
            </a:r>
          </a:p>
          <a:p>
            <a:endParaRPr lang="en-US" dirty="0"/>
          </a:p>
        </p:txBody>
      </p:sp>
    </p:spTree>
    <p:extLst>
      <p:ext uri="{BB962C8B-B14F-4D97-AF65-F5344CB8AC3E}">
        <p14:creationId xmlns:p14="http://schemas.microsoft.com/office/powerpoint/2010/main" val="992917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Lockout/Tag out?</a:t>
            </a:r>
          </a:p>
        </p:txBody>
      </p:sp>
      <p:sp>
        <p:nvSpPr>
          <p:cNvPr id="3" name="Content Placeholder 2"/>
          <p:cNvSpPr>
            <a:spLocks noGrp="1"/>
          </p:cNvSpPr>
          <p:nvPr>
            <p:ph sz="half" idx="1"/>
          </p:nvPr>
        </p:nvSpPr>
        <p:spPr>
          <a:xfrm>
            <a:off x="680320" y="2336872"/>
            <a:ext cx="4698358" cy="4095825"/>
          </a:xfrm>
        </p:spPr>
        <p:txBody>
          <a:bodyPr>
            <a:normAutofit lnSpcReduction="10000"/>
          </a:bodyPr>
          <a:lstStyle/>
          <a:p>
            <a:r>
              <a:rPr lang="en-US" sz="2000" dirty="0">
                <a:latin typeface="Times New Roman" panose="02020603050405020304" pitchFamily="18" charset="0"/>
                <a:cs typeface="Times New Roman" panose="02020603050405020304" pitchFamily="18" charset="0"/>
              </a:rPr>
              <a:t>Lockout Tag out (LOTO) is a safety procedure used in industries and laboratories to lock and tag equipment from accidental start up.</a:t>
            </a:r>
          </a:p>
          <a:p>
            <a:r>
              <a:rPr lang="en-US" sz="2000" dirty="0">
                <a:latin typeface="Times New Roman" panose="02020603050405020304" pitchFamily="18" charset="0"/>
                <a:cs typeface="Times New Roman" panose="02020603050405020304" pitchFamily="18" charset="0"/>
              </a:rPr>
              <a:t>LOTO is only required for equipment that are capable of releasing hazardous energy and when performing electrical service.</a:t>
            </a:r>
          </a:p>
          <a:p>
            <a:r>
              <a:rPr lang="en-US" sz="2000" dirty="0">
                <a:latin typeface="Times New Roman" panose="02020603050405020304" pitchFamily="18" charset="0"/>
                <a:cs typeface="Times New Roman" panose="02020603050405020304" pitchFamily="18" charset="0"/>
              </a:rPr>
              <a:t>This hazardous energy can be in the form of electricity, mechanical energy, chemical energy, pneumatic energy or gravitational potential energy.</a:t>
            </a:r>
          </a:p>
          <a:p>
            <a:r>
              <a:rPr lang="en-US" sz="2000" dirty="0">
                <a:latin typeface="Times New Roman" panose="02020603050405020304" pitchFamily="18" charset="0"/>
                <a:cs typeface="Times New Roman" panose="02020603050405020304" pitchFamily="18" charset="0"/>
              </a:rPr>
              <a:t>It is also performed on equipment that is under maintenance.</a:t>
            </a:r>
          </a:p>
        </p:txBody>
      </p:sp>
      <p:sp>
        <p:nvSpPr>
          <p:cNvPr id="7" name="AutoShape 2" descr="data:image/jpg;base64,%20/9j/4AAQSkZJRgABAQEAYABgAAD/2wBDAAUDBAQEAwUEBAQFBQUGBwwIBwcHBw8LCwkMEQ8SEhEPERETFhwXExQaFRERGCEYGh0dHx8fExciJCIeJBweHx7/2wBDAQUFBQcGBw4ICA4eFBEUHh4eHh4eHh4eHh4eHh4eHh4eHh4eHh4eHh4eHh4eHh4eHh4eHh4eHh4eHh4eHh4eHh7/wAARCAHdAag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6VJpDSZppr+d5TPfSFNIaKaawlI0SA0UUhNc8pFpATTTQaSsXIpIDSGikJrNyLSA0lFITWbZSQGmmgmmms2y0gNIaDTTWbZSQGkoppNZtlpATTTQaaTUlpATSUUhNBaQE0w0pNNJplpAaYTSk0wmhFJATTTQTTSatI0SAmmk0E001SLSEJpDQTTSatIpICaaTQTTCatItICaaTQaaTWiRokBNMJoJphNaJFpCk0wmgmmE1tGJokBNNJoJpjGtoxNEgY0xjSE0wmt4xNFEVmpjNSFqYzVtGJooisajJoLUxmreMTVRFLVGWpGao2atoxNVEcWppamFqYzVrGJoojmaiomaitlE0UT2w0hNJRXzcpn5cohRSE00msJTLSFNIaQmkJrJyKSFNNozSGsnItIKSg0hNQ2UkFIaQmkJrNspICaQ0hNNJqGy0hSaQ0hNNLVDZaQpNNNNJpDUlpCk0lJmmk0ikhxppNITTSaZaQpNMJpCaaTTSLSFJppakJphNWkWkKTTSaQmmE1SRaQ4mkNNNNJqki0hxNMJpCaaTWiRaiBNNJpCaaTWiRokKWphakJpjGtFE0URxNMY00mmE1tGJoojiaaTTSaYzVtGJaiOZqYTTWaoy1bRiaKI9jUbNTWao2atowNYxHs1Rs1MZqjZq6IwNowJGao2amFqYzVtGJooj2amM1MZqYzVrGJqojmao2ams1Rs1bRiaxgOZqKjVXkbbGpY+1Fa2Rp7q3Z7oTTSaQmkJr4tzPytIXNITSZpM1k5FqIuaQmkpCazcikhc0hpCaaTUNlJCk0hNITSE1DZSQpNNJpCaaTUtlpCk0hNNLU0mobKSHE00mkJppNItIUmkJppNIWpFpCk0hNNLU0tTsWoji1NJppamFqaRaiOLUwtSFqYzVaRaiOLUwtTWamFqtRNFEeTTS1NLUwtVqJaiPLU0tTC1NLVaiWojy1MLU0tTC1WolqI8tTC1MLUwvWkYmiiPLU0tTC9Rs9bRiaKA8tTSajL0xnraMDRQJGao2amM9Rs9bxgaxgSM1Rs9Rs9Rs1bRgaqBIz1Gz0xnqNnreMDaMB7PTC9RM9MZ63jA1jAkL0wvUZeo2etowNVAlZ6iZ6jLEnA5PpVqCxkk+aU+Wvp3rVRS3LfLBXkVwWdtqKWPoKtwWJPzTt/wEVcijjhXbGoHv3NKWqr9jCddvSOgIqxrtRQo9qKaWoppGFj1otTS1NJpCa+Dcj4BRHE0maYTSE1m5FJDy1ITTC1ITUtlKI4tSZphakLVNylEfmmlqYWppalctRHlqaWphamlqktRHlqaWqMtSE0rFqI8tSFqjLU0tRYtRJC1NLVGWppaqUS1EkLUwtUZamFqpRLUCUtTC1RFqaWq1E0UCQtTC1RlqYWq1E0UCUtTS1RF6Yz1aiaKBKWppeoS9ML1ooFqBOZKYz1AZKYZPerUDRUywXpheoDJTDJ71oqZoqZOXpjPVcye9MaSto0zRUydpKYXqBpKjaT3raNM1jTLDPTDJVcyVGZK2jTNVTLDPUbPUDSe9MaT3reNM1VMnZ6jZ6gaSmNJW0YGsaZMz1Gz1C0lRtJW8YGsaZMz1GXqFpKkt7ee4OVXav949K1UUjTlUVdiNJU9vaTTfM37tPU9auW1nDDhsb39TU5anzdjCeI6QGW8EUA+Rct/ePWpC1NLU0tTSuc9m3dji1NJphakJrWMRqI8mioi1FaKJXKetk00mmFqQtX5u2fAKI8tTSaaWppakWojy1NLUwtTS1ItRHlqaWpjNTC1ItRJC1NLVGWphaixagSFqaWqMtSFqdi1AkLU0tUZY00s3oaLFqJIWpjPTDu/un8qYd390/lVJGiiPZ6aXqM7v7p/KmEt6H8qtRNFBEheml6iZm9DUbMatRNFAmL1Gz1Cz0xpKtQNFTJjJTS9QF6Y0laKBqqZM0lMaSoGkqNpK1VM1jTLDSVG0lV2kqNpa0VM1jSLJkpjSVVaWmNLWsaRqqRaaSmGSqjS0wy1tGkaxpFppKY0nvVQy+9RtNW0aRqqJbaWo2l96qNN71G03vW0aRrGiW2lqMy1UM1Rmat40jZUS4ZaY0vvVNpvemGatVSNVRLjS0xpqptNT4I57hsRISO57CtVTtuX7JRV2StL70+3hmuD+7Xj1PQVbtdNijw0zeY3p2q+GCjCgADoBSc19k56leK0givbWEUWGk/eN79KubqhL00vUpN7nJLmm7yJi1NLVEXppetYxBQJS1NLVEWpN1bRiUoEu6kLVFuo3Vqolco8mimFqKtRHynrXzeho2ue2KlzQTX5fc/PbkPlt7UeWf71Sk00mlcd2M8od2NIYl9TTiaaTSuUmxpjT0NN2J/dFOJpCalspXE2p/dFJhf7o/KlzTSaRSuBx7UhNITSbqCrCk00mkJpCaaRSQpNNLU0mmk1SRaiKTTS1NLU0tVpFqI4tTC1NLU0mqUTRRFJprBe6r+VIWppatEi0hGWM/8s1/KomihP/LNfypxamM1aJM1imRvbwH/AJZj86he1tz/AAkfjUzNTGatouXc3i5LqVnsoexcfjUL2CdpWH4VbZqjLVvGUu5vGc+5RfT2/hmH4ioXsJ+0iGtFmphat4zkbxrTRlPZXQ6BT9GqCS3ul/5Yt+FbTNUbNW8akuxtHET7GBIsy/ehkH/ATVeSUqeQR9a6JnqJyD1ANdEKvkdMMT3ic483vUTTe9b8sNu33oYz/wABFVZLGzb/AJZAfQkV1Qqx7HXDEQ6oxmmNMM1acmm2x+60i/jSReH5rjmGRgvqy8V0KpT6nQsRRSu3YyjLUtvFPcHESEju3QCt238M+V80kiTN6HgVaNjcoMLGMDspodeP2TGePpbQZmWmmxR4advMb07VoKyqu1QAB0AFNeG4X70Lj8KiZmX7ykfUVm7y3OWUnUd27k5kpDJVYye9NMlaRgCplkyUwyVXMlIZK1jAtUywXpC1V/Mo31soD5CfdRuqENS7q0UQ5SbdRuqINS7qtRFykmaKjzRV2DlPZc0hNMLU0mvyc/OuUeTSFqYTTSaRSiPJppNNJpCaClEdmmk00mkJpWLSFJpCaaTTS1OxSiOJppNNJppNVYtRHE00mmlqaWqki1EcTTS1MLU0tVJFqI4tTC1NLU0mtEjRRHFqaTTC1MZqtRLUR7NTC1MZqYzVoomqiPLVGzUxmpjNWqiaqA5mpjNTGao2atYxNYwHs1Rs1MZqYWraMTVQJC1MZqjZqYzVrGJooD2ao2amM1Rs1bRibRgPZqiZqWOOWY4jRm+gq5DpbHmeTb7LWqstynOEPiZnM2Tgcmp4LC4m5YeWvq3X8q14baCAfu4wD6nk09qftOxhLF/yoqW9hbw8keY3q3+FWTQaaapXe5g5Sk7yYGkJpCaYTWiiCQ4tTGweoBpCaaTWsYmiRHJDC33okP4VXksbVv8Alnj6EirLNTCa3imbRlJbMpSabCfuu4/I1A+mt/DMD9RWizUwmuiNzeNaoupltY3C9NjfQ1GbedesbfhzWsTTCa2TZsq8uplYdeqsPwpd1aTGmMFPVQfwrVFqrfoUQ1LmrDRx/wB0Uwxr2zVornTIwaKUrjvRWiQ7o9fLUhamFqQtX5FY/PFEcWpM03NNLUWKUR+6kLUwtTS1OxaiPLU0tTC1NLU7FKI8mmlqYWppamkWojy1NLUwtTS1UolqI8tTC1NLU0tVqJaiOLUxmprNTC1WomiiPLUwtTGamM1aKJoojmamM1MZqjZq0UTWMB7NTGao2emF61jA1jAez1GzUxnqNnraMDWMCRmqNnqNnprNWqgbKA8tTGakRZZT+7jZvoKsx6bcPzIyxj8zWmi3G3GPxMps9NG9ztRSx9AK14tNt05fdIfc4FWkVIxtjVVHsMUe0XRGcsVFfCjHi064k5ciMe/Jq5Dp9vHywMh/2quE00mnzSZhKvUl1E4UbVAA9BTSaCaaTVRiQkBNMJoJppNbxiaJAaaTQTTCa3jEtICaaTSE0xmraMTRIUmmM1IWppNbxiaJATTC1DNTGatoxNFEUtTCaQtTSa2UTRIUmmk0hNNJrRRLSAmmk0E0wmrSLSAmmE0E0wmtUi0gJoppNFXYux60TTS1MLU0tX5DY+DUR+6mlqYWppanYpRJC1NLVGWppaq5S1EkLU0tUZamlqpRLUCQtTS1RlqaWqlEtQJC1NLVGWppaqUS1EkLUwtTC1NLVaiWojy1MZqazVGzVaiWoj2ao2ams1Mw7H5VY/hWqiaqIM1Rs1Si1uW6REfXinDT5m+86r+tWnFdS+aC3ZUZqjZ60102IffkdvpxUyWlvH92JT9eatVIh9YgtjEG9/uqzfQVKljdP/BsH+0a2+FHAA+lNJqlVfREvFS6IzU0z/npL+CirMdnbR9Iwx9W5qwTTCad5PqZurOW7F4AwOBTSaQmkJq1ElIUmmk0hamk1rGBaQpNNJpCaaTWsYlpCk0wmgmmE1tGJaQpNMY0jGmk1vGJaQE00mkJphat4xNEhWamE0hNNJraMTRICaYTQTTC1bRiaKIE0wmgmmE1tGJqkKTTSaQmmk1okWkKTTSaaWppNaKJaQpNNZqQmmE1okWkKTTSaQmmE1aRaQrGio2NFaWKsetNHL/cNMKSf3G/KrxNNJr8b52fn6qPsUCr/wB1vyppDf3T+VaBNJmmqnkWqvkZp3f3T+VNO7+6fyrTJpC1UqnkUqvkZhD/AN0/lTSsn9xvyrTLUmav2j7Fqs+xmGOb/nm/5UeTOf8Alm1aVJmn7V9h+2fYzvs1wf4P1FKLOb/ZH41fzSE0e0kP20ikLKTu6j6Uv2H+9KfwFW80mafPIPaz7lYWMXdmP40otbdf+WefqanJppNNSl3Dnn3GCONfuxqPwo+lKTTSatJserEJppNBNNNaxiUkBppNBNNJraMS0gJppNBNMLVtGJaQE00mgmmFq2jE0SFLU0mkJppNbxgWkKTSE00mmk1qoFqI4mmk00mmlq1jApIUmmE0hamlq2jA0URSaYTSM1MJreMDRRFLUwmkLUwtW0YmiiKzU0mmlqYWraMTRRHE0wmkJphatlE0URSaaTSFqjZq0US0hxNNJppamE1oomiiOLU0mmk00tWiiWkOJppamlqYWq1EpIcWphams1NJq1EtIVjRUZaitEi7HtRNITSE00tX4okfnKQ4mmlqbmkqkirDiaTNNzSE1SRVh2aQmmk00mqUR2HFqTNNzSE1XKVYcTRmmFqTdTsOw/NITTM0mapRKSHE00mkJppNaRiUkKTTSaQtTSa1jEtIUmmk0hamk1tGJaQE00mgmmE1tGJaQE00mkJphNbxgaJClqaTTS1NJreMDRRHFqYTSE00tW8YFpDiaaWppamlq2UC1EUtTS1NLUwtWsYFqI4tTGamlqaWreMDRRFLUwtSM1MLVrGBooilqaWppamFq2jA0URxams1NLUwtWqiaKI4tTC1NLUwtWiiWojmamFqQmmFq1UTRRHE00tTS1MZqtRLSHFqaWphamlq0USlEcWppamlqYWq1EtIcWppamlqYzVaRSQrNRUTNRVqIz24mkNITSE1+KJH53YXNITTSaQmqURpDiaaTTSaQmqSLSHE00mmk0hNUolJDs0hNNJppNWolJD80maYTSE1agPlH5ppam5ppNaKBSiPJpCaYWppNaKBSiPJppNMLU0tWqgWojyaYWppamlq1jAtRHE0wtTWamk1tGBaiKTTCaQmmk10RgaKIpNMLUjNTCa6IwNFEcWppNNLUwtW0YFqI8mmFqaWphNbRgaKI4tTS1NLUwtW0YFqI4tTGamlqYTWsYGqiOLUwmms1MLVqomiiPLUwtTS1MLVqolqI4tTWamFqaTWiiaKI4mmk00mmFq0US0hxNMZqazU0mtFEtIUtTCaQmmk1oolJCk00mmk00tVpFpDiaYzUxmphaqURjmamFqaTTSa0SHYUmio2NFWkVY9xzSE00tTSa/E1E/PFEeWppNNzSE1aiUojs0hNNJppNWolJDiaQmmk0hNWolJC5pCaQmmk1oolJDiaaWpCaaTWigUkOJppamlqYTWsYFqI8tTS1MLU0tWqplqI8tSFqYWppatVTKUR5amE00tTS1aRgWoji1NJpCaYWraMC0hSaYWpC1MLV0RgaKIpamlqazUwtW8YGiiOLU0mmlqYWreMDRRHFqaWppamFq1UDRRHFqYWppamM1axgWoji1MLU0tTGatVE0URxamFqaWphNaKJooji1NLUhamFq0US1EcWppamFqazVoolpDi1NLUwtTS1WolJDi1NJppamlq0US0hxNMLUhamM1WkVYVmpjNTS1MLVaQxxamFqQtUbNVqJSQ4tTC1NLU0tVqI7ClqKjLUVdirHue6k3VGkiuMowP0pc1+LqB+fco7NITTM0ZqlEqw7NJmmk0harUSrDiaaTTSaQmrUR2HE00mkJphNaKJaQ4tTSaQmmE1tGBaQpamk0hNNJraMC1EUtTSaQmmk1soFpDiabmkJppNWoFJDiaaWppNNJrVQKSHFqYWpCaYzVtGBaiKWpjNSE0wtW8YGqiKWpjNSM1MZq3jE0URS1MLUhNMLVtGJooji1MZqaWpjNWiiaKI4tTC1NLUwtWqiaKI4tTC1NJppNaqJoojiaaWppamFqtRKSHFqYWpCaYTWiiWkOLUwmkJphNWolpDi1NLU0tTC1WojsPLUwtTC1NLVaiMczU0tTC1NZqtIqw4tTGams1MLVaiUkOZqYzU1mpjNWiQ0hxamFqaWphaqUSrDy1FQlqKvlHY9dDspypIPtU8d9IvD4cfrVVjTCa/I+RPc+RdNS3RrRXkMn8W0+hqbNYDGnRzyxfccj2pew7EPCr7LN0mkJrLj1JhxKmfcVZjvIJPuyAH0bij2TRi6E47osk00tTc0hamoEpDiaaWppamk1rGBaiOJppNNJppNbRgWkOJppNITTSa1jEpIU00mkJppNaqJaQpNITSE0wmtFEpIcTTCaQtTC1axgWojmamE01mpjNW0YGqiKWphakZqYTW8YGiiKWphNIWphatoxNVEUtTC1IWphatVEtRFZqYzU0mmk1qomiiKTTSaaWphatFE0SHFqYWppamk1oolJDiaaTSE00mrUS0hSaaTSE0wtVpFJCs1MZqRmqNmrRRGOZqYWppamFqtIpIcWprNTGamFqtRGkPLUwtTC1NLVaiUkOLUwtTS1MZqtIdh5amM1Rs1MZqtRKsPZqYWppamFqtIY4tRUZaiq5QPYmNMY0MaYxr8ljE+WSAmmFqGNRs1axiapCsajZqCaYTWqiaqJIlzNF/q5GHt2qzHqsi8SRqw9RxWexqNmq/ZJ9BujCW6NyPUrZ/vMUP8AtCrCyI4yjKw9jmuYJpu9lOVYg+xqlh10M3gov4WdSTTSa55NSuo/+Wm4ejDNTx60f+WsOfdTVKhIzeCqLbU2S1NJqhHqtm/Vyh/2hVhLiGT/AFcqN9DTVNroZOjOO6JSaaTSE0wtWigCQ4tTC1IWphatVA0URxamM1NLUxmrWMDRRHM1Rs1IzVGzVvGBooji1MZqaWpjNWyiaKI4tTGamlqYWrVRNFEcWphNIWppatFE0SFLUxmppamFq0US0hS1NJpC1MJrRRLSHFqaTSE00tVpFWFJppakLUxmq0irDi1Rs1IWqMtVpDHM1MLU1mpjNVpDSFZqYWpGao2atFEpIcWpjNTWamM1aJFWHFqYzUxmpharUSrDmamlqieVF+8yj8ahe7hX+PP0q0h2LBamFqqPfL/CpNQPeyHoqj9aeg+VmgWpjOB1IH1rMe4lb+M/hxURbJ5OaaY+U0XuIl/iz9KKzC1FVdhZHvLGmMaGNRs1flcYHzMYisajY0E1GTWsYmqQpNRsaGphNaqBqkDGmE0E0xjWqiaJAxqNmoY1GTWqiapATTGahjUbNWqiaxiKzVEWx04oZqjZq1UDaMSdLy5j/wBXO6+27ipV1m8T7zI/+8v+FZ7GmGtFTXYfsIS3Rspr7f8ALS3B91apU1y1b7yyJ+Ga54001SoxJeBovodQuqWL/wDLwB/vDFSLdW7/AHZoz/wIVyBphq1RQv7Oh0Z2e4N0IP0pjGuP3sOjMPoacLq5X7s8g/4FVqkL+zn0kdWWpjNXMjULxf8Al4Y/XmlGq3o/5aKfqorRUx/UJ90dETTS1YH9r3Q6+Wf+A0f2xcf884vyP+NWoB9SqG4WphasX+2Je8KfmaQ6w/8AzxX86tRH9UqdjYLUwmsg6w3/ADxH/fVNOsN/zxH/AH1WiiUsLU7GuTTSayDq7/8APFfzph1aT/nkn5mrSK+rVOxsFqYWrHOrTdo4x+dRtqlwf4Yx+Bq0ivq0zaLUwtWI2pXX95R/wGo2v7o/8tMfQCqSH9WkbhamFqwWu7g/8tn/ADqJppW+9Ix/GrRSw77m+zgdSB9TULzxL1kX86wmZj1Y/nTCatFKgu5tPeW4/wCWoP0qB9QgHTcfwrKJppaqRXsoo0H1Jf4YyfqagfUJD0VR+tUyaaWq1cfJFFh7udv48fQVC8sjfedj+NRk00mqSYaDiaaTSGkqkhCk00mg00mqSJYpNNJpCaaTVpCFJophNFVYVz3ljUZNKxpjNX5nGB88kBqMmhjTCa1jA1SBmpjNSE01jWqgaKIMajZqGNMJrRQNUhCaYxoJqNjWqibRiDNUbGhqaa1UTRIaTTTSmmmtEjVDTTDTjTTVpGiGmmmlNNNWkWhpphpxppq0i0NNNNONMNWkWhppppxphq0ihDTTStTTVJDuIaaaDTSatILgTTTQTTSapILgaQ0E00mrSADSGkJppNUkApNNJpCaYTVJEik00tSE0wtVpCuOJphNITTSatRFcUtTSaQmmmqSJbFJppoJppNWkS2KaaTSE0hNUkK4ppDSE00mqSFcUmmk0E00mrSJuBNNJoJppNUkJsCaKYTRV2Jue8sajY0MaYxr84jA8ZIRjTC1KxqMmtVA1SBjTGagmmE1qomiQjGmMaVqaatRNUhpphpxphrRRNEI1MNK1MNaKJokBphpSaaTVpFpDTTTSk001SRaENMNONNNWkWhpphpxprVaRaGmmGnGmGrSKENMNOY0xjVpDEamMaGNMNWkMCaYTQaaTVJABNITSE00mqSAUmkNITTSapILik0wmgmmE1SQrik0wmgmmMatIQpamFqQmmE1aQrji1NLU0mmlqtIlscWppamlqaTVJE3HFqaWppNITVJCuOLUhamE0hNWkTccWpCabmmk1VhXHE0hamk0xmqkiWx5amFqYWppatEiWx5NFRZoqrE3Pe2NRsaUmmtX56onmpDSaYTTjTDWiiaoaaaaU00mtFE0Q00004mmE1aRaGmmMaU001aRokNNNNKTTCapI0Q1jTGpTTCa0UTRCE00tQaaapItBupDTTTSTVpF2HE0wmgtTSwqkgBqYaGNMY1aRQhNMJoY0xjVpDuDGoyaGNMJq0gFJphNBNMLVSQCmmk0hNNLVSQDiaaWppamk1SQXFLU1jTS1MLVaQrisaYxpGamFqtITY4mmE00tTSatIhscTTSaaTTS1UkK44mmk0wtTS1UkS2OJpCaYWpC1WkTcfmkLUwtTS1UkK5IWppaoy1NLVSiS5EhamE00tTS1WkTccTTSaaWppaqSJuPLUVETRV2Fc9+JphpSaaTX5+onGkIaYaUmmk1okaJDSaaTSk0xjVpGiQhNMJpWNMJq0jRIQmmk0pNMJqki0hDTGNKxphNWkWhGphNKTTGq0jRCE0wmlNMJqkikBNMJpSaYTVpFgTTGNIWpjNVJDAtTS1NY00tVpDFLVGzUjNUZarSAczUwtTWamFqtIBxamFqaTTS1UkA4tTS1MLU0tVWFccWppamFqaWqkhXHM1MLU0tTCatIVxxamlqQ7vQ0hV/7tWkS2IWppanGNvam+Wf7wqlEkaWphapDH/tUhjX1NWoiIi1NLVMY19KQqvpVqJJATTS1WDt9B+VNzVKIrEBJpDu/umpyaaTVqIuUhKt6UhV/SpqaTVqIuUi2N7Uhjb1FSFqaTVKIuVDCh/vUhjH9404mkJq1EVkNKD1NFBaiqUQ0PdyaYWpSaYxr4BROVICaaTQTTCatItIDTWNBNMY1SRaQhNNJoNNNWomiENNJpSaYxq0i0ITTGNDGmMapItATTCaGNRs1WkUhWNMJpGao2aqSKQ5mqNmpGNMJq0ihSajZqGao2NUkMVmqNmpGao2NWkMUtTGakJPbmm7HPbH1q0hiM1MLU8xnu1GxO+atIVyItTck9qn2qOgFITVqInIg2se1Hlt6gVITTSapRJuM8od2NJ5ae5/GnFqaWq1EVxCq/wB0UhoJppNUoiuBppNIxppNWkICaaTQTTCatILik00mkJppNWok3FLU0mkJppNUkIUmmk0hpDVpAFITSE00mqSEKTTSaQmmmrSEKTTSaCaaWqkibik00tSE0hq0iQoptFVYD3Ymmk0E0wmvgUjFIUmmFqGamE1SiaJATTSaQtTS1WkUkKTTCaC1NLVSRokITTGNDGmM1UkUkDGo2NDNUbNVqJQrNUbGgmo2aqSKQpNMY0jNTfmboM1aQxGamFqk8pu5xS+Wg96pIOZFcnPTmk8tz2x9as8DpTGNaKIc5D5I/ib8qCiL/D+dPY1GTVqIXYhqNqVjUbGrUQEaompzNUbGqSHcaXIoEg78U1qiY1SQmycmmE1BvZT1pRMD14q0hEhNNJpCwxTSatREIWphagmmk1SQgL0m+mMaYxq0hXJNwppNRE00sRVpCuSE00mozIaTzB3qkhXQ8mkJpu8etJuq0guOJppNITSE1SQATSE0hpCapIVwzTSaQmmk1aRNxSaaaDTTVpEik0lFV5ruGPjduPovNPYiU4xV2yeis2XUJG4jUKPU8mip50crxtNM+hCaYzU1mppNfDqJ1pClqYTSFqYWq1EtIcTTCaaWprNVJFpDmaoy1IzVGWqki0hxamM1NZqjLc1SiUOLUxmp3ls3sPelEajryatRFdEPzN0BpRE3c4qb6U0mqSFzDPLRe2T70E0MaYxq1EVwY0wmhmqNmq1EBWamMaQmmM1WolIGao2ahmpjGrURiM1MY0E0xjVJDuIxqNjxSsajY1SiAjGo2NKzVGxq0hCMaiY05jUbGq5RMBIy9DThMD97ioWqNjVJEtlskUwmqokZTwacJgfvcVokLmRMxqMmgnNNNWkAE0w0pNMY1XKSwNMJoNNNUkIDTe9BNITTsSLvb1o8w0w001SQrsk8we4o3r61CaQ1aFzMmzSVVmmjhGXcD271Rn1KQ8QjaPU8mq5kjCri6dP4makkiIMuwUe9U5r9RxEu4+p6VltNIzZdix96TzPapcn0OCpmLl8OhZmuJZfvuceg6VFTBIvvTt6+tRZnK6nM7ti0UmfTFFOwj6IZqYzU1jTGavklE+kSHFqYTTS1Rs1WomiHlqYzUxmpoDN0p8pQ4tTfmbpk04IB15p27j0qlEXMMEX94/gKeAq/dFIWphaqUSW2xxamk00tTC1UogPJphamFqYWq1EY5mpjGms1MLVaiMVjTCaQtUZarURjmao2akJppNWkFwY0wmhjUbGqURoVjTCaRjTGNUogIxpjGhjUbGqSGDGoyaVjTGNWoiGsaYxpWNRsapRJbEY1G1OY1GauxLENRmnmmGnYhiB2U8GniYfxcVEaYapIm7RayCMjmmmqwYr9009Zv7351aKU11JDTTRuDdDmkJrRIBDTTSmmmnYTEpDSSyJGu6RgBWdcXztlYvlHqetDaRz1a8Ke7Lk80cI+dgD6d6z7i/kfKxjYPXvVZtzEliSfU02ocmeZWxc56LRCHLHJJJpKdSGmkcLQ2kp2KMVSRNhtJinYpapIVhlFOopkn0IzVGzUjNzTCSa+UUT7FAzU35m9hTuBSFqtRHcAFHvSlqYWpC1VygPLU0tTC1NLU+UB5amFqYWphaqURkhamFqYWpjPVKI7Dy1MLVGXpparURj2amM1MLU0tVKIDi1NJppamFqtRAcTTCaQtTC1UogKTTCaRmphaqURgxpjNSFqYWq1EAZqYzUMajY1aQrilqjZqCaYapREBNMJpTTCapITENNNKTTCaaRIhphpTTTVWJY000040w07EsQ0w040w00jNiZIPBpwmP8AFzTDVa6uo4fl+8/oKrYynVVNXbsX/MTbuLADvmqdzfAZWEZ/2jWPcXEszZZsDsB0FIszL15FDb6HnVMz5tI6Fl2Z23MxJptNSVW74PvT6ixhzKWtxhop1JVJEtDDRTqKtIhobijFLRiqsKw2jFOxRTsKw3FFOxRVWFY93LU0tUZamlq+YUT66xIWppaoy1NL1SiOxKWppaoS9MZqpRHYmL+9NL1CWpparUAJS9ML1EWppaqUQJS9NLVEWppaqUQJC1NLUwtTS1PlGPLUwtTS1MZqpIB5amlqjLU0mqUQHlqYWphamlqtRGOLU0tTC1MZqpRAczUxmphamMatREOZqYTSFqYWq1EQ4mmlqaTTSadhCk00mkJppNNREBNNJoJppqrEtgaaaCaaTTUSWwNMJpTTTVWIYhqORlRSzsAB60y5uY4Rj7z+lZU8skzbnP0HYUm7HHXxUaei1ZPdXrPlYsqvr3NUTTjSGkeNVnKo7yYw00ipMUhppGDRGRTkkde+R6Gg0hFVYz1T0ZMsyn73ympByMiqhFCllPykiq5TSOIa+It4oqFJ/wC8PxFTIyt905p8pvGpGWwYop1FOxdhtFOxRVWCw3FFOopisezFqaXqIvTS1fOKJ9YSFqaWqMtTS1WogSFqYWphamlqpRGPLU0tTC1MLVSiBIWppaoy9NLU1ELEpamlqiLUhaq5Rkhamlqj3UhanygPLU0tTC1NLVSiA8tTC1NLUxmqlEQ4mmFqYWpparUQHs1MJppamFqpIQ8mmE00tTS1UkApNNJppamk1SiK44tTSaaTTS1VYm44mmk00tSE1XKIUmkJppNJmnYkU000GmSOqKWY4FOxLdhSaoXd51SH8W/wqO6uWl+VeE/nVWob7HmV8U37sBGOTk8+9NpxFIRSSPOY00mKdSYqkiGNNJT8UlVYhoZijFPxRinYlxI9tJtqTFJiqSIcRm2kxUmKTFUkS4ipK6+496lSZG68GodtJtp2LjUnEtjkcUtVF3L90kVIszD7wzTsbRrp7k9FNWRG749jRTsbJp7HrBamlqjLU0tXgKJ9XYlLU0vURemlqrlCxKXpheoy1IWqlEdh5amlqYWppaqURjy1NLUwtTS1OwEhamlqYWppaqsIkLU0tUZamlqaiBIWppamFqaWqlEB5amFqYWppaqSAeWphamlqYTVKIhxamlqaTTSapREOLU0tTS1NLVaiS2OLU0tTSaQmmkIUmmk0hNITVWJbFJpC1NNITTsTcXdRmmk1DPMsS5PJ7CixMpKKux80yxLuY/QetZtxM0zZbgdh6U2R2kbcx5plZt3PLr13U0WwUhoooSORiUmKdSYqkiGhuKTFPxRinYmwzFGKfijFVYVhmKMU7FGKdhWGYoxT8UVViWhm2jFOopiaGYpMU/FGKdiGhmKQ08ikxTsS0MIopxFFOxNj1MtTS1NJpprxEj7scWpC1NNNNNIY4tSFqZmkNMBxNITTTTCapIB5NNLU0mm5qkgHFqaWpppCaaQhSaQtTSaaTVWAcWppamE0maaQClqaTSE001aQhSaQmmk001SQhS1NJpDTSaqwhxNNJpDSGqRNwJpDSMaaTTsIcTTSaKQ07EhTWIAyTgUpqldyMXKdhSbsZVKnIrkjXS7TtU57VTdmdizcmnUhGazbbPOqVJT3GGkpTwaSixzMKSloqrE2ExRiloqkhCYoxS0U7CsJikp1FVYVhuKMU6kp2FYSkp1FOxLQ3FJTqSnYhiUUtFOxNhuKKWimJoaRRS0UE2P/9k="/>
          <p:cNvSpPr>
            <a:spLocks noChangeAspect="1" noChangeArrowheads="1"/>
          </p:cNvSpPr>
          <p:nvPr/>
        </p:nvSpPr>
        <p:spPr bwMode="auto">
          <a:xfrm>
            <a:off x="21272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4" descr="data:image/jpg;base64,%20/9j/4AAQSkZJRgABAQEAYABgAAD/2wBDAAUDBAQEAwUEBAQFBQUGBwwIBwcHBw8LCwkMEQ8SEhEPERETFhwXExQaFRERGCEYGh0dHx8fExciJCIeJBweHx7/2wBDAQUFBQcGBw4ICA4eFBEUHh4eHh4eHh4eHh4eHh4eHh4eHh4eHh4eHh4eHh4eHh4eHh4eHh4eHh4eHh4eHh4eHh7/wAARCAHdAag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6VJpDSZppr+d5TPfSFNIaKaawlI0SA0UUhNc8pFpATTTQaSsXIpIDSGikJrNyLSA0lFITWbZSQGmmgmmms2y0gNIaDTTWbZSQGkoppNZtlpATTTQaaTUlpATSUUhNBaQE0w0pNNJplpAaYTSk0wmhFJATTTQTTSatI0SAmmk0E001SLSEJpDQTTSatIpICaaTQTTCatItICaaTQaaTWiRokBNMJoJphNaJFpCk0wmgmmE1tGJokBNNJoJpjGtoxNEgY0xjSE0wmt4xNFEVmpjNSFqYzVtGJooisajJoLUxmreMTVRFLVGWpGao2atoxNVEcWppamFqYzVrGJoojmaiomaitlE0UT2w0hNJRXzcpn5cohRSE00msJTLSFNIaQmkJrJyKSFNNozSGsnItIKSg0hNQ2UkFIaQmkJrNspICaQ0hNNJqGy0hSaQ0hNNLVDZaQpNNNNJpDUlpCk0lJmmk0ikhxppNITTSaZaQpNMJpCaaTTSLSFJppakJphNWkWkKTTSaQmmE1SRaQ4mkNNNNJqki0hxNMJpCaaTWiRaiBNNJpCaaTWiRokKWphakJpjGtFE0URxNMY00mmE1tGJoojiaaTTSaYzVtGJaiOZqYTTWaoy1bRiaKI9jUbNTWao2atowNYxHs1Rs1MZqjZq6IwNowJGao2amFqYzVtGJooj2amM1MZqYzVrGJqojmao2ams1Rs1bRiaxgOZqKjVXkbbGpY+1Fa2Rp7q3Z7oTTSaQmkJr4tzPytIXNITSZpM1k5FqIuaQmkpCazcikhc0hpCaaTUNlJCk0hNITSE1DZSQpNNJpCaaTUtlpCk0hNNLU0mobKSHE00mkJppNItIUmkJppNIWpFpCk0hNNLU0tTsWoji1NJppamFqaRaiOLUwtSFqYzVaRaiOLUwtTWamFqtRNFEeTTS1NLUwtVqJaiPLU0tTC1NLVaiWojy1MLU0tTC1WolqI8tTC1MLUwvWkYmiiPLU0tTC9Rs9bRiaKA8tTSajL0xnraMDRQJGao2amM9Rs9bxgaxgSM1Rs9Rs9Rs1bRgaqBIz1Gz0xnqNnreMDaMB7PTC9RM9MZ63jA1jAkL0wvUZeo2etowNVAlZ6iZ6jLEnA5PpVqCxkk+aU+Wvp3rVRS3LfLBXkVwWdtqKWPoKtwWJPzTt/wEVcijjhXbGoHv3NKWqr9jCddvSOgIqxrtRQo9qKaWoppGFj1otTS1NJpCa+Dcj4BRHE0maYTSE1m5FJDy1ITTC1ITUtlKI4tSZphakLVNylEfmmlqYWppalctRHlqaWphamlqktRHlqaWqMtSE0rFqI8tSFqjLU0tRYtRJC1NLVGWppaqUS1EkLUwtUZamFqpRLUCUtTC1RFqaWq1E0UCQtTC1RlqYWq1E0UCUtTS1RF6Yz1aiaKBKWppeoS9ML1ooFqBOZKYz1AZKYZPerUDRUywXpheoDJTDJ71oqZoqZOXpjPVcye9MaSto0zRUydpKYXqBpKjaT3raNM1jTLDPTDJVcyVGZK2jTNVTLDPUbPUDSe9MaT3reNM1VMnZ6jZ6gaSmNJW0YGsaZMz1Gz1C0lRtJW8YGsaZMz1GXqFpKkt7ee4OVXav949K1UUjTlUVdiNJU9vaTTfM37tPU9auW1nDDhsb39TU5anzdjCeI6QGW8EUA+Rct/ePWpC1NLU0tTSuc9m3dji1NJphakJrWMRqI8mioi1FaKJXKetk00mmFqQtX5u2fAKI8tTSaaWppakWojy1NLUwtTS1ItRHlqaWpjNTC1ItRJC1NLVGWphaixagSFqaWqMtSFqdi1AkLU0tUZY00s3oaLFqJIWpjPTDu/un8qYd390/lVJGiiPZ6aXqM7v7p/KmEt6H8qtRNFBEheml6iZm9DUbMatRNFAmL1Gz1Cz0xpKtQNFTJjJTS9QF6Y0laKBqqZM0lMaSoGkqNpK1VM1jTLDSVG0lV2kqNpa0VM1jSLJkpjSVVaWmNLWsaRqqRaaSmGSqjS0wy1tGkaxpFppKY0nvVQy+9RtNW0aRqqJbaWo2l96qNN71G03vW0aRrGiW2lqMy1UM1Rmat40jZUS4ZaY0vvVNpvemGatVSNVRLjS0xpqptNT4I57hsRISO57CtVTtuX7JRV2StL70+3hmuD+7Xj1PQVbtdNijw0zeY3p2q+GCjCgADoBSc19k56leK0givbWEUWGk/eN79KubqhL00vUpN7nJLmm7yJi1NLVEXppetYxBQJS1NLVEWpN1bRiUoEu6kLVFuo3Vqolco8mimFqKtRHynrXzeho2ue2KlzQTX5fc/PbkPlt7UeWf71Sk00mlcd2M8od2NIYl9TTiaaTSuUmxpjT0NN2J/dFOJpCalspXE2p/dFJhf7o/KlzTSaRSuBx7UhNITSbqCrCk00mkJpCaaRSQpNNLU0mmk1SRaiKTTS1NLU0tVpFqI4tTC1NLU0mqUTRRFJprBe6r+VIWppatEi0hGWM/8s1/KomihP/LNfypxamM1aJM1imRvbwH/AJZj86he1tz/AAkfjUzNTGatouXc3i5LqVnsoexcfjUL2CdpWH4VbZqjLVvGUu5vGc+5RfT2/hmH4ioXsJ+0iGtFmphat4zkbxrTRlPZXQ6BT9GqCS3ul/5Yt+FbTNUbNW8akuxtHET7GBIsy/ehkH/ATVeSUqeQR9a6JnqJyD1ANdEKvkdMMT3ic483vUTTe9b8sNu33oYz/wABFVZLGzb/AJZAfQkV1Qqx7HXDEQ6oxmmNMM1acmm2x+60i/jSReH5rjmGRgvqy8V0KpT6nQsRRSu3YyjLUtvFPcHESEju3QCt238M+V80kiTN6HgVaNjcoMLGMDspodeP2TGePpbQZmWmmxR4advMb07VoKyqu1QAB0AFNeG4X70Lj8KiZmX7ykfUVm7y3OWUnUd27k5kpDJVYye9NMlaRgCplkyUwyVXMlIZK1jAtUywXpC1V/Mo31soD5CfdRuqENS7q0UQ5SbdRuqINS7qtRFykmaKjzRV2DlPZc0hNMLU0mvyc/OuUeTSFqYTTSaRSiPJppNNJpCaClEdmmk00mkJpWLSFJpCaaTTS1OxSiOJppNNJppNVYtRHE00mmlqaWqki1EcTTS1MLU0tVJFqI4tTC1NLU0mtEjRRHFqaTTC1MZqtRLUR7NTC1MZqYzVoomqiPLVGzUxmpjNWqiaqA5mpjNTGao2atYxNYwHs1Rs1MZqYWraMTVQJC1MZqjZqYzVrGJooD2ao2amM1Rs1bRibRgPZqiZqWOOWY4jRm+gq5DpbHmeTb7LWqstynOEPiZnM2Tgcmp4LC4m5YeWvq3X8q14baCAfu4wD6nk09qftOxhLF/yoqW9hbw8keY3q3+FWTQaaapXe5g5Sk7yYGkJpCaYTWiiCQ4tTGweoBpCaaTWsYmiRHJDC33okP4VXksbVv8Alnj6EirLNTCa3imbRlJbMpSabCfuu4/I1A+mt/DMD9RWizUwmuiNzeNaoupltY3C9NjfQ1GbedesbfhzWsTTCa2TZsq8uplYdeqsPwpd1aTGmMFPVQfwrVFqrfoUQ1LmrDRx/wB0Uwxr2zVornTIwaKUrjvRWiQ7o9fLUhamFqQtX5FY/PFEcWpM03NNLUWKUR+6kLUwtTS1OxaiPLU0tTC1NLU7FKI8mmlqYWppamkWojy1NLUwtTS1UolqI8tTC1NLU0tVqJaiOLUxmprNTC1WomiiPLUwtTGamM1aKJoojmamM1MZqjZq0UTWMB7NTGao2emF61jA1jAez1GzUxnqNnraMDWMCRmqNnqNnprNWqgbKA8tTGakRZZT+7jZvoKsx6bcPzIyxj8zWmi3G3GPxMps9NG9ztRSx9AK14tNt05fdIfc4FWkVIxtjVVHsMUe0XRGcsVFfCjHi064k5ciMe/Jq5Dp9vHywMh/2quE00mnzSZhKvUl1E4UbVAA9BTSaCaaTVRiQkBNMJoJppNbxiaJAaaTQTTCa3jEtICaaTSE0xmraMTRIUmmM1IWppNbxiaJATTC1DNTGatoxNFEUtTCaQtTSa2UTRIUmmk0hNNJrRRLSAmmk0E0wmrSLSAmmE0E0wmtUi0gJoppNFXYux60TTS1MLU0tX5DY+DUR+6mlqYWppanYpRJC1NLVGWppaq5S1EkLU0tUZamlqpRLUCQtTS1RlqaWqlEtQJC1NLVGWppaqUS1EkLUwtTC1NLVaiWojy1MZqazVGzVaiWoj2ao2ams1Mw7H5VY/hWqiaqIM1Rs1Si1uW6REfXinDT5m+86r+tWnFdS+aC3ZUZqjZ60102IffkdvpxUyWlvH92JT9eatVIh9YgtjEG9/uqzfQVKljdP/BsH+0a2+FHAA+lNJqlVfREvFS6IzU0z/npL+CirMdnbR9Iwx9W5qwTTCad5PqZurOW7F4AwOBTSaQmkJq1ElIUmmk0hamk1rGBaQpNNJpCaaTWsYlpCk0wmgmmE1tGJaQpNMY0jGmk1vGJaQE00mkJphat4xNEhWamE0hNNJraMTRICaYTQTTC1bRiaKIE0wmgmmE1tGJqkKTTSaQmmk1okWkKTTSaaWppNaKJaQpNNZqQmmE1okWkKTTSaQmmE1aRaQrGio2NFaWKsetNHL/cNMKSf3G/KrxNNJr8b52fn6qPsUCr/wB1vyppDf3T+VaBNJmmqnkWqvkZp3f3T+VNO7+6fyrTJpC1UqnkUqvkZhD/AN0/lTSsn9xvyrTLUmav2j7Fqs+xmGOb/nm/5UeTOf8Alm1aVJmn7V9h+2fYzvs1wf4P1FKLOb/ZH41fzSE0e0kP20ikLKTu6j6Uv2H+9KfwFW80mafPIPaz7lYWMXdmP40otbdf+WefqanJppNNSl3Dnn3GCONfuxqPwo+lKTTSatJserEJppNBNNNaxiUkBppNBNNJraMS0gJppNBNMLVtGJaQE00mgmmFq2jE0SFLU0mkJppNbxgWkKTSE00mmk1qoFqI4mmk00mmlq1jApIUmmE0hamlq2jA0URSaYTSM1MJreMDRRFLUwmkLUwtW0YmiiKzU0mmlqYWraMTRRHE0wmkJphatlE0URSaaTSFqjZq0US0hxNNJppamE1oomiiOLU0mmk00tWiiWkOJppamlqYWq1EpIcWphams1NJq1EtIVjRUZaitEi7HtRNITSE00tX4okfnKQ4mmlqbmkqkirDiaTNNzSE1SRVh2aQmmk00mqUR2HFqTNNzSE1XKVYcTRmmFqTdTsOw/NITTM0mapRKSHE00mkJppNaRiUkKTTSaQtTSa1jEtIUmmk0hamk1tGJaQE00mgmmE1tGJaQE00mkJphNbxgaJClqaTTS1NJreMDRRHFqYTSE00tW8YFpDiaaWppamlq2UC1EUtTS1NLUwtWsYFqI4tTGamlqaWreMDRRFLUwtSM1MLVrGBooilqaWppamFq2jA0URxams1NLUwtWqiaKI4tTC1NLUwtWiiWojmamFqQmmFq1UTRRHE00tTS1MZqtRLSHFqaWphamlq0USlEcWppamlqYWq1EtIcWppamlqYzVaRSQrNRUTNRVqIz24mkNITSE1+KJH53YXNITTSaQmqURpDiaaTTSaQmqSLSHE00mmk0hNUolJDs0hNNJppNWolJD80maYTSE1agPlH5ppam5ppNaKBSiPJpCaYWppNaKBSiPJppNMLU0tWqgWojyaYWppamlq1jAtRHE0wtTWamk1tGBaiKTTCaQmmk10RgaKIpNMLUjNTCa6IwNFEcWppNNLUwtW0YFqI8mmFqaWphNbRgaKI4tTS1NLUwtW0YFqI4tTGamlqYTWsYGqiOLUwmms1MLVqomiiPLUwtTS1MLVqolqI4tTWamFqaTWiiaKI4mmk00mmFq0US0hxNMZqazU0mtFEtIUtTCaQmmk1oolJCk00mmk00tVpFpDiaYzUxmphaqURjmamFqaTTSa0SHYUmio2NFWkVY9xzSE00tTSa/E1E/PFEeWppNNzSE1aiUojs0hNNJppNWolJDiaQmmk0hNWolJC5pCaQmmk1oolJDiaaWpCaaTWigUkOJppamlqYTWsYFqI8tTS1MLU0tWqplqI8tSFqYWppatVTKUR5amE00tTS1aRgWoji1NJpCaYWraMC0hSaYWpC1MLV0RgaKIpamlqazUwtW8YGiiOLU0mmlqYWreMDRRHFqaWppamFq1UDRRHFqYWppamM1axgWoji1MLU0tTGatVE0URxamFqaWphNaKJooji1NLUhamFq0US1EcWppamFqazVoolpDi1NLUwtTS1WolJDi1NJppamlq0US0hxNMLUhamM1WkVYVmpjNTS1MLVaQxxamFqQtUbNVqJSQ4tTC1NLU0tVqI7ClqKjLUVdirHue6k3VGkiuMowP0pc1+LqB+fco7NITTM0ZqlEqw7NJmmk0harUSrDiaaTTSaQmrUR2HE00mkJphNaKJaQ4tTSaQmmE1tGBaQpamk0hNNJraMC1EUtTSaQmmk1soFpDiabmkJppNWoFJDiaaWppNNJrVQKSHFqYWpCaYzVtGBaiKWpjNSE0wtW8YGqiKWpjNSM1MZq3jE0URS1MLUhNMLVtGJooji1MZqaWpjNWiiaKI4tTC1NLUwtWqiaKI4tTC1NJppNaqJoojiaaWppamFqtRKSHFqYWpCaYTWiiWkOLUwmkJphNWolpDi1NLU0tTC1WojsPLUwtTC1NLVaiMczU0tTC1NZqtIqw4tTGams1MLVaiUkOZqYzU1mpjNWiQ0hxamFqaWphaqUSrDy1FQlqKvlHY9dDspypIPtU8d9IvD4cfrVVjTCa/I+RPc+RdNS3RrRXkMn8W0+hqbNYDGnRzyxfccj2pew7EPCr7LN0mkJrLj1JhxKmfcVZjvIJPuyAH0bij2TRi6E47osk00tTc0hamoEpDiaaWppamk1rGBaiOJppNNJppNbRgWkOJppNITTSa1jEpIU00mkJppNaqJaQpNITSE0wmtFEpIcTTCaQtTC1axgWojmamE01mpjNW0YGqiKWphakZqYTW8YGiiKWphNIWphatoxNVEUtTC1IWphatVEtRFZqYzU0mmk1qomiiKTTSaaWphatFE0SHFqYWppamk1oolJDiaaTSE00mrUS0hSaaTSE0wtVpFJCs1MZqRmqNmrRRGOZqYWppamFqtIpIcWprNTGamFqtRGkPLUwtTC1NLVaiUkOLUwtTS1MZqtIdh5amM1Rs1MZqtRKsPZqYWppamFqtIY4tRUZaiq5QPYmNMY0MaYxr8ljE+WSAmmFqGNRs1axiapCsajZqCaYTWqiaqJIlzNF/q5GHt2qzHqsi8SRqw9RxWexqNmq/ZJ9BujCW6NyPUrZ/vMUP8AtCrCyI4yjKw9jmuYJpu9lOVYg+xqlh10M3gov4WdSTTSa55NSuo/+Wm4ejDNTx60f+WsOfdTVKhIzeCqLbU2S1NJqhHqtm/Vyh/2hVhLiGT/AFcqN9DTVNroZOjOO6JSaaTSE0wtWigCQ4tTC1IWphatVA0URxamM1NLUxmrWMDRRHM1Rs1IzVGzVvGBooji1MZqaWpjNWyiaKI4tTGamlqYWrVRNFEcWphNIWppatFE0SFLUxmppamFq0US0hS1NJpC1MJrRRLSHFqaTSE00tVpFWFJppakLUxmq0irDi1Rs1IWqMtVpDHM1MLU1mpjNVpDSFZqYWpGao2atFEpIcWpjNTWamM1aJFWHFqYzUxmpharUSrDmamlqieVF+8yj8ahe7hX+PP0q0h2LBamFqqPfL/CpNQPeyHoqj9aeg+VmgWpjOB1IH1rMe4lb+M/hxURbJ5OaaY+U0XuIl/iz9KKzC1FVdhZHvLGmMaGNRs1flcYHzMYisajY0E1GTWsYmqQpNRsaGphNaqBqkDGmE0E0xjWqiaJAxqNmoY1GTWqiapATTGahjUbNWqiaxiKzVEWx04oZqjZq1UDaMSdLy5j/wBXO6+27ipV1m8T7zI/+8v+FZ7GmGtFTXYfsIS3Rspr7f8ALS3B91apU1y1b7yyJ+Ga54001SoxJeBovodQuqWL/wDLwB/vDFSLdW7/AHZoz/wIVyBphq1RQv7Oh0Z2e4N0IP0pjGuP3sOjMPoacLq5X7s8g/4FVqkL+zn0kdWWpjNXMjULxf8Al4Y/XmlGq3o/5aKfqorRUx/UJ90dETTS1YH9r3Q6+Wf+A0f2xcf884vyP+NWoB9SqG4WphasX+2Je8KfmaQ6w/8AzxX86tRH9UqdjYLUwmsg6w3/ADxH/fVNOsN/zxH/AH1WiiUsLU7GuTTSayDq7/8APFfzph1aT/nkn5mrSK+rVOxsFqYWrHOrTdo4x+dRtqlwf4Yx+Bq0ivq0zaLUwtWI2pXX95R/wGo2v7o/8tMfQCqSH9WkbhamFqwWu7g/8tn/ADqJppW+9Ix/GrRSw77m+zgdSB9TULzxL1kX86wmZj1Y/nTCatFKgu5tPeW4/wCWoP0qB9QgHTcfwrKJppaqRXsoo0H1Jf4YyfqagfUJD0VR+tUyaaWq1cfJFFh7udv48fQVC8sjfedj+NRk00mqSYaDiaaTSGkqkhCk00mg00mqSJYpNNJpCaaTVpCFJophNFVYVz3ljUZNKxpjNX5nGB88kBqMmhjTCa1jA1SBmpjNSE01jWqgaKIMajZqGNMJrRQNUhCaYxoJqNjWqibRiDNUbGhqaa1UTRIaTTTSmmmtEjVDTTDTjTTVpGiGmmmlNNNWkWhpphpxppq0i0NNNNONMNWkWhppppxphq0ihDTTStTTVJDuIaaaDTSatILgTTTQTTSapILgaQ0E00mrSADSGkJppNUkApNNJpCaYTVJEik00tSE0wtVpCuOJphNITTSatRFcUtTSaQmmmqSJbFJppoJppNWkS2KaaTSE0hNUkK4ppDSE00mqSFcUmmk0E00mrSJuBNNJoJppNUkJsCaKYTRV2Jue8sajY0MaYxr84jA8ZIRjTC1KxqMmtVA1SBjTGagmmE1qomiQjGmMaVqaatRNUhpphpxphrRRNEI1MNK1MNaKJokBphpSaaTVpFpDTTTSk001SRaENMNONNNWkWhpphpxprVaRaGmmGnGmGrSKENMNOY0xjVpDEamMaGNMNWkMCaYTQaaTVJABNITSE00mqSAUmkNITTSapILik0wmgmmE1SQrik0wmgmmMatIQpamFqQmmE1aQrji1NLU0mmlqtIlscWppamlqaTVJE3HFqaWppNITVJCuOLUhamE0hNWkTccWpCabmmk1VhXHE0hamk0xmqkiWx5amFqYWppatEiWx5NFRZoqrE3Pe2NRsaUmmtX56onmpDSaYTTjTDWiiaoaaaaU00mtFE0Q00004mmE1aRaGmmMaU001aRokNNNNKTTCapI0Q1jTGpTTCa0UTRCE00tQaaapItBupDTTTSTVpF2HE0wmgtTSwqkgBqYaGNMY1aRQhNMJoY0xjVpDuDGoyaGNMJq0gFJphNBNMLVSQCmmk0hNNLVSQDiaaWppamk1SQXFLU1jTS1MLVaQrisaYxpGamFqtITY4mmE00tTSatIhscTTSaaTTS1UkK44mmk0wtTS1UkS2OJpCaYWpC1WkTcfmkLUwtTS1UkK5IWppaoy1NLVSiS5EhamE00tTS1WkTccTTSaaWppaqSJuPLUVETRV2Fc9+JphpSaaTX5+onGkIaYaUmmk1okaJDSaaTSk0xjVpGiQhNMJpWNMJq0jRIQmmk0pNMJqki0hDTGNKxphNWkWhGphNKTTGq0jRCE0wmlNMJqkikBNMJpSaYTVpFgTTGNIWpjNVJDAtTS1NY00tVpDFLVGzUjNUZarSAczUwtTWamFqtIBxamFqaTTS1UkA4tTS1MLU0tVWFccWppamFqaWqkhXHM1MLU0tTCatIVxxamlqQ7vQ0hV/7tWkS2IWppanGNvam+Wf7wqlEkaWphapDH/tUhjX1NWoiIi1NLVMY19KQqvpVqJJATTS1WDt9B+VNzVKIrEBJpDu/umpyaaTVqIuUhKt6UhV/SpqaTVqIuUi2N7Uhjb1FSFqaTVKIuVDCh/vUhjH9404mkJq1EVkNKD1NFBaiqUQ0PdyaYWpSaYxr4BROVICaaTQTTCatItIDTWNBNMY1SRaQhNNJoNNNWomiENNJpSaYxq0i0ITTGNDGmMapItATTCaGNRs1WkUhWNMJpGao2aqSKQ5mqNmpGNMJq0ihSajZqGao2NUkMVmqNmpGao2NWkMUtTGakJPbmm7HPbH1q0hiM1MLU8xnu1GxO+atIVyItTck9qn2qOgFITVqInIg2se1Hlt6gVITTSapRJuM8od2NJ5ae5/GnFqaWq1EVxCq/wB0UhoJppNUoiuBppNIxppNWkICaaTQTTCatILik00mkJppNWok3FLU0mkJppNUkIUmmk0hpDVpAFITSE00mqSEKTTSaQmmmrSEKTTSaCaaWqkibik00tSE0hq0iQoptFVYD3Ymmk0E0wmvgUjFIUmmFqGamE1SiaJATTSaQtTS1WkUkKTTCaC1NLVSRokITTGNDGmM1UkUkDGo2NDNUbNVqJQrNUbGgmo2aqSKQpNMY0jNTfmboM1aQxGamFqk8pu5xS+Wg96pIOZFcnPTmk8tz2x9as8DpTGNaKIc5D5I/ib8qCiL/D+dPY1GTVqIXYhqNqVjUbGrUQEaompzNUbGqSHcaXIoEg78U1qiY1SQmycmmE1BvZT1pRMD14q0hEhNNJpCwxTSatREIWphagmmk1SQgL0m+mMaYxq0hXJNwppNRE00sRVpCuSE00mozIaTzB3qkhXQ8mkJpu8etJuq0guOJppNITSE1SQATSE0hpCapIVwzTSaQmmk1aRNxSaaaDTTVpEik0lFV5ruGPjduPovNPYiU4xV2yeis2XUJG4jUKPU8mip50crxtNM+hCaYzU1mppNfDqJ1pClqYTSFqYWq1EtIcTTCaaWprNVJFpDmaoy1IzVGWqki0hxamM1NZqjLc1SiUOLUxmp3ls3sPelEajryatRFdEPzN0BpRE3c4qb6U0mqSFzDPLRe2T70E0MaYxq1EVwY0wmhmqNmq1EBWamMaQmmM1WolIGao2ahmpjGrURiM1MY0E0xjVJDuIxqNjxSsajY1SiAjGo2NKzVGxq0hCMaiY05jUbGq5RMBIy9DThMD97ioWqNjVJEtlskUwmqokZTwacJgfvcVokLmRMxqMmgnNNNWkAE0w0pNMY1XKSwNMJoNNNUkIDTe9BNITTsSLvb1o8w0w001SQrsk8we4o3r61CaQ1aFzMmzSVVmmjhGXcD271Rn1KQ8QjaPU8mq5kjCri6dP4makkiIMuwUe9U5r9RxEu4+p6VltNIzZdix96TzPapcn0OCpmLl8OhZmuJZfvuceg6VFTBIvvTt6+tRZnK6nM7ti0UmfTFFOwj6IZqYzU1jTGavklE+kSHFqYTTS1Rs1WomiHlqYzUxmpoDN0p8pQ4tTfmbpk04IB15p27j0qlEXMMEX94/gKeAq/dFIWphaqUSW2xxamk00tTC1UogPJphamFqYWq1EY5mpjGms1MLVaiMVjTCaQtUZarURjmao2akJppNWkFwY0wmhjUbGqURoVjTCaRjTGNUogIxpjGhjUbGqSGDGoyaVjTGNWoiGsaYxpWNRsapRJbEY1G1OY1GauxLENRmnmmGnYhiB2U8GniYfxcVEaYapIm7RayCMjmmmqwYr9009Zv7351aKU11JDTTRuDdDmkJrRIBDTTSmmmnYTEpDSSyJGu6RgBWdcXztlYvlHqetDaRz1a8Ke7Lk80cI+dgD6d6z7i/kfKxjYPXvVZtzEliSfU02ocmeZWxc56LRCHLHJJJpKdSGmkcLQ2kp2KMVSRNhtJinYpapIVhlFOopkn0IzVGzUjNzTCSa+UUT7FAzU35m9hTuBSFqtRHcAFHvSlqYWpC1VygPLU0tTC1NLU+UB5amFqYWphaqURkhamFqYWpjPVKI7Dy1MLVGXpparURj2amM1MLU0tVKIDi1NJppamFqtRAcTTCaQtTC1UogKTTCaRmphaqURgxpjNSFqYWq1EAZqYzUMajY1aQrilqjZqCaYapREBNMJpTTCapITENNNKTTCaaRIhphpTTTVWJY000040w07EsQ0w040w00jNiZIPBpwmP8AFzTDVa6uo4fl+8/oKrYynVVNXbsX/MTbuLADvmqdzfAZWEZ/2jWPcXEszZZsDsB0FIszL15FDb6HnVMz5tI6Fl2Z23MxJptNSVW74PvT6ixhzKWtxhop1JVJEtDDRTqKtIhobijFLRiqsKw2jFOxRTsKw3FFOxRVWFY93LU0tUZamlq+YUT66xIWppaoy1NL1SiOxKWppaoS9MZqpRHYmL+9NL1CWpparUAJS9ML1EWppaqUQJS9NLVEWppaqUQJC1NLUwtTS1PlGPLUwtTS1MZqpIB5amlqjLU0mqUQHlqYWphamlqtRGOLU0tTC1MZqpRAczUxmphamMatREOZqYTSFqYWq1EQ4mmlqaTTSadhCk00mkJppNNREBNNJoJppqrEtgaaaCaaTTUSWwNMJpTTTVWIYhqORlRSzsAB60y5uY4Rj7z+lZU8skzbnP0HYUm7HHXxUaei1ZPdXrPlYsqvr3NUTTjSGkeNVnKo7yYw00ipMUhppGDRGRTkkde+R6Gg0hFVYz1T0ZMsyn73ympByMiqhFCllPykiq5TSOIa+It4oqFJ/wC8PxFTIyt905p8pvGpGWwYop1FOxdhtFOxRVWCw3FFOopisezFqaXqIvTS1fOKJ9YSFqaWqMtTS1WogSFqYWphamlqpRGPLU0tTC1MLVSiBIWppaoy9NLU1ELEpamlqiLUhaq5Rkhamlqj3UhanygPLU0tTC1NLVSiA8tTC1NLUxmqlEQ4mmFqYWpparUQHs1MJppamFqpIQ8mmE00tTS1UkApNNJppamk1SiK44tTSaaTTS1VYm44mmk00tSE1XKIUmkJppNJmnYkU000GmSOqKWY4FOxLdhSaoXd51SH8W/wqO6uWl+VeE/nVWob7HmV8U37sBGOTk8+9NpxFIRSSPOY00mKdSYqkiGNNJT8UlVYhoZijFPxRinYlxI9tJtqTFJiqSIcRm2kxUmKTFUkS4ipK6+496lSZG68GodtJtp2LjUnEtjkcUtVF3L90kVIszD7wzTsbRrp7k9FNWRG749jRTsbJp7HrBamlqjLU0tXgKJ9XYlLU0vURemlqrlCxKXpheoy1IWqlEdh5amlqYWppaqURjy1NLUwtTS1OwEhamlqYWppaqsIkLU0tUZamlqaiBIWppamFqaWqlEB5amFqYWppaqSAeWphamlqYTVKIhxamlqaTTSapREOLU0tTS1NLVaiS2OLU0tTSaQmmkIUmmk0hNITVWJbFJpC1NNITTsTcXdRmmk1DPMsS5PJ7CixMpKKux80yxLuY/QetZtxM0zZbgdh6U2R2kbcx5plZt3PLr13U0WwUhoooSORiUmKdSYqkiGhuKTFPxRinYmwzFGKfijFVYVhmKMU7FGKdhWGYoxT8UVViWhm2jFOopiaGYpMU/FGKdiGhmKQ08ikxTsS0MIopxFFOxNj1MtTS1NJpprxEj7scWpC1NNNNNIY4tSFqZmkNMBxNITTTTCapIB5NNLU0mm5qkgHFqaWpppCaaQhSaQtTSaaTVWAcWppamE0maaQClqaTSE001aQhSaQmmk001SQhS1NJpDTSaqwhxNNJpDSGqRNwJpDSMaaTTsIcTTSaKQ07EhTWIAyTgUpqldyMXKdhSbsZVKnIrkjXS7TtU57VTdmdizcmnUhGazbbPOqVJT3GGkpTwaSixzMKSloqrE2ExRiloqkhCYoxS0U7CsJikp1FVYVhuKMU6kp2FYSkp1FOxLQ3FJTqSnYhiUUtFOxNhuKKWimJoaRRS0UE2P/9k="/>
          <p:cNvSpPr>
            <a:spLocks noChangeAspect="1" noChangeArrowheads="1"/>
          </p:cNvSpPr>
          <p:nvPr/>
        </p:nvSpPr>
        <p:spPr bwMode="auto">
          <a:xfrm>
            <a:off x="36512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6" descr="data:image/jpg;base64,%20/9j/4AAQSkZJRgABAQEAYABgAAD/2wBDAAUDBAQEAwUEBAQFBQUGBwwIBwcHBw8LCwkMEQ8SEhEPERETFhwXExQaFRERGCEYGh0dHx8fExciJCIeJBweHx7/2wBDAQUFBQcGBw4ICA4eFBEUHh4eHh4eHh4eHh4eHh4eHh4eHh4eHh4eHh4eHh4eHh4eHh4eHh4eHh4eHh4eHh4eHh7/wAARCAHdAag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6VJpDSZppr+d5TPfSFNIaKaawlI0SA0UUhNc8pFpATTTQaSsXIpIDSGikJrNyLSA0lFITWbZSQGmmgmmms2y0gNIaDTTWbZSQGkoppNZtlpATTTQaaTUlpATSUUhNBaQE0w0pNNJplpAaYTSk0wmhFJATTTQTTSatI0SAmmk0E001SLSEJpDQTTSatIpICaaTQTTCatItICaaTQaaTWiRokBNMJoJphNaJFpCk0wmgmmE1tGJokBNNJoJpjGtoxNEgY0xjSE0wmt4xNFEVmpjNSFqYzVtGJooisajJoLUxmreMTVRFLVGWpGao2atoxNVEcWppamFqYzVrGJoojmaiomaitlE0UT2w0hNJRXzcpn5cohRSE00msJTLSFNIaQmkJrJyKSFNNozSGsnItIKSg0hNQ2UkFIaQmkJrNspICaQ0hNNJqGy0hSaQ0hNNLVDZaQpNNNNJpDUlpCk0lJmmk0ikhxppNITTSaZaQpNMJpCaaTTSLSFJppakJphNWkWkKTTSaQmmE1SRaQ4mkNNNNJqki0hxNMJpCaaTWiRaiBNNJpCaaTWiRokKWphakJpjGtFE0URxNMY00mmE1tGJoojiaaTTSaYzVtGJaiOZqYTTWaoy1bRiaKI9jUbNTWao2atowNYxHs1Rs1MZqjZq6IwNowJGao2amFqYzVtGJooj2amM1MZqYzVrGJqojmao2ams1Rs1bRiaxgOZqKjVXkbbGpY+1Fa2Rp7q3Z7oTTSaQmkJr4tzPytIXNITSZpM1k5FqIuaQmkpCazcikhc0hpCaaTUNlJCk0hNITSE1DZSQpNNJpCaaTUtlpCk0hNNLU0mobKSHE00mkJppNItIUmkJppNIWpFpCk0hNNLU0tTsWoji1NJppamFqaRaiOLUwtSFqYzVaRaiOLUwtTWamFqtRNFEeTTS1NLUwtVqJaiPLU0tTC1NLVaiWojy1MLU0tTC1WolqI8tTC1MLUwvWkYmiiPLU0tTC9Rs9bRiaKA8tTSajL0xnraMDRQJGao2amM9Rs9bxgaxgSM1Rs9Rs9Rs1bRgaqBIz1Gz0xnqNnreMDaMB7PTC9RM9MZ63jA1jAkL0wvUZeo2etowNVAlZ6iZ6jLEnA5PpVqCxkk+aU+Wvp3rVRS3LfLBXkVwWdtqKWPoKtwWJPzTt/wEVcijjhXbGoHv3NKWqr9jCddvSOgIqxrtRQo9qKaWoppGFj1otTS1NJpCa+Dcj4BRHE0maYTSE1m5FJDy1ITTC1ITUtlKI4tSZphakLVNylEfmmlqYWppalctRHlqaWphamlqktRHlqaWqMtSE0rFqI8tSFqjLU0tRYtRJC1NLVGWppaqUS1EkLUwtUZamFqpRLUCUtTC1RFqaWq1E0UCQtTC1RlqYWq1E0UCUtTS1RF6Yz1aiaKBKWppeoS9ML1ooFqBOZKYz1AZKYZPerUDRUywXpheoDJTDJ71oqZoqZOXpjPVcye9MaSto0zRUydpKYXqBpKjaT3raNM1jTLDPTDJVcyVGZK2jTNVTLDPUbPUDSe9MaT3reNM1VMnZ6jZ6gaSmNJW0YGsaZMz1Gz1C0lRtJW8YGsaZMz1GXqFpKkt7ee4OVXav949K1UUjTlUVdiNJU9vaTTfM37tPU9auW1nDDhsb39TU5anzdjCeI6QGW8EUA+Rct/ePWpC1NLU0tTSuc9m3dji1NJphakJrWMRqI8mioi1FaKJXKetk00mmFqQtX5u2fAKI8tTSaaWppakWojy1NLUwtTS1ItRHlqaWpjNTC1ItRJC1NLVGWphaixagSFqaWqMtSFqdi1AkLU0tUZY00s3oaLFqJIWpjPTDu/un8qYd390/lVJGiiPZ6aXqM7v7p/KmEt6H8qtRNFBEheml6iZm9DUbMatRNFAmL1Gz1Cz0xpKtQNFTJjJTS9QF6Y0laKBqqZM0lMaSoGkqNpK1VM1jTLDSVG0lV2kqNpa0VM1jSLJkpjSVVaWmNLWsaRqqRaaSmGSqjS0wy1tGkaxpFppKY0nvVQy+9RtNW0aRqqJbaWo2l96qNN71G03vW0aRrGiW2lqMy1UM1Rmat40jZUS4ZaY0vvVNpvemGatVSNVRLjS0xpqptNT4I57hsRISO57CtVTtuX7JRV2StL70+3hmuD+7Xj1PQVbtdNijw0zeY3p2q+GCjCgADoBSc19k56leK0givbWEUWGk/eN79KubqhL00vUpN7nJLmm7yJi1NLVEXppetYxBQJS1NLVEWpN1bRiUoEu6kLVFuo3Vqolco8mimFqKtRHynrXzeho2ue2KlzQTX5fc/PbkPlt7UeWf71Sk00mlcd2M8od2NIYl9TTiaaTSuUmxpjT0NN2J/dFOJpCalspXE2p/dFJhf7o/KlzTSaRSuBx7UhNITSbqCrCk00mkJpCaaRSQpNNLU0mmk1SRaiKTTS1NLU0tVpFqI4tTC1NLU0mqUTRRFJprBe6r+VIWppatEi0hGWM/8s1/KomihP/LNfypxamM1aJM1imRvbwH/AJZj86he1tz/AAkfjUzNTGatouXc3i5LqVnsoexcfjUL2CdpWH4VbZqjLVvGUu5vGc+5RfT2/hmH4ioXsJ+0iGtFmphat4zkbxrTRlPZXQ6BT9GqCS3ul/5Yt+FbTNUbNW8akuxtHET7GBIsy/ehkH/ATVeSUqeQR9a6JnqJyD1ANdEKvkdMMT3ic483vUTTe9b8sNu33oYz/wABFVZLGzb/AJZAfQkV1Qqx7HXDEQ6oxmmNMM1acmm2x+60i/jSReH5rjmGRgvqy8V0KpT6nQsRRSu3YyjLUtvFPcHESEju3QCt238M+V80kiTN6HgVaNjcoMLGMDspodeP2TGePpbQZmWmmxR4advMb07VoKyqu1QAB0AFNeG4X70Lj8KiZmX7ykfUVm7y3OWUnUd27k5kpDJVYye9NMlaRgCplkyUwyVXMlIZK1jAtUywXpC1V/Mo31soD5CfdRuqENS7q0UQ5SbdRuqINS7qtRFykmaKjzRV2DlPZc0hNMLU0mvyc/OuUeTSFqYTTSaRSiPJppNNJpCaClEdmmk00mkJpWLSFJpCaaTTS1OxSiOJppNNJppNVYtRHE00mmlqaWqki1EcTTS1MLU0tVJFqI4tTC1NLU0mtEjRRHFqaTTC1MZqtRLUR7NTC1MZqYzVoomqiPLVGzUxmpjNWqiaqA5mpjNTGao2atYxNYwHs1Rs1MZqYWraMTVQJC1MZqjZqYzVrGJooD2ao2amM1Rs1bRibRgPZqiZqWOOWY4jRm+gq5DpbHmeTb7LWqstynOEPiZnM2Tgcmp4LC4m5YeWvq3X8q14baCAfu4wD6nk09qftOxhLF/yoqW9hbw8keY3q3+FWTQaaapXe5g5Sk7yYGkJpCaYTWiiCQ4tTGweoBpCaaTWsYmiRHJDC33okP4VXksbVv8Alnj6EirLNTCa3imbRlJbMpSabCfuu4/I1A+mt/DMD9RWizUwmuiNzeNaoupltY3C9NjfQ1GbedesbfhzWsTTCa2TZsq8uplYdeqsPwpd1aTGmMFPVQfwrVFqrfoUQ1LmrDRx/wB0Uwxr2zVornTIwaKUrjvRWiQ7o9fLUhamFqQtX5FY/PFEcWpM03NNLUWKUR+6kLUwtTS1OxaiPLU0tTC1NLU7FKI8mmlqYWppamkWojy1NLUwtTS1UolqI8tTC1NLU0tVqJaiOLUxmprNTC1WomiiPLUwtTGamM1aKJoojmamM1MZqjZq0UTWMB7NTGao2emF61jA1jAez1GzUxnqNnraMDWMCRmqNnqNnprNWqgbKA8tTGakRZZT+7jZvoKsx6bcPzIyxj8zWmi3G3GPxMps9NG9ztRSx9AK14tNt05fdIfc4FWkVIxtjVVHsMUe0XRGcsVFfCjHi064k5ciMe/Jq5Dp9vHywMh/2quE00mnzSZhKvUl1E4UbVAA9BTSaCaaTVRiQkBNMJoJppNbxiaJAaaTQTTCa3jEtICaaTSE0xmraMTRIUmmM1IWppNbxiaJATTC1DNTGatoxNFEUtTCaQtTSa2UTRIUmmk0hNNJrRRLSAmmk0E0wmrSLSAmmE0E0wmtUi0gJoppNFXYux60TTS1MLU0tX5DY+DUR+6mlqYWppanYpRJC1NLVGWppaq5S1EkLU0tUZamlqpRLUCQtTS1RlqaWqlEtQJC1NLVGWppaqUS1EkLUwtTC1NLVaiWojy1MZqazVGzVaiWoj2ao2ams1Mw7H5VY/hWqiaqIM1Rs1Si1uW6REfXinDT5m+86r+tWnFdS+aC3ZUZqjZ60102IffkdvpxUyWlvH92JT9eatVIh9YgtjEG9/uqzfQVKljdP/BsH+0a2+FHAA+lNJqlVfREvFS6IzU0z/npL+CirMdnbR9Iwx9W5qwTTCad5PqZurOW7F4AwOBTSaQmkJq1ElIUmmk0hamk1rGBaQpNNJpCaaTWsYlpCk0wmgmmE1tGJaQpNMY0jGmk1vGJaQE00mkJphat4xNEhWamE0hNNJraMTRICaYTQTTC1bRiaKIE0wmgmmE1tGJqkKTTSaQmmk1okWkKTTSaaWppNaKJaQpNNZqQmmE1okWkKTTSaQmmE1aRaQrGio2NFaWKsetNHL/cNMKSf3G/KrxNNJr8b52fn6qPsUCr/wB1vyppDf3T+VaBNJmmqnkWqvkZp3f3T+VNO7+6fyrTJpC1UqnkUqvkZhD/AN0/lTSsn9xvyrTLUmav2j7Fqs+xmGOb/nm/5UeTOf8Alm1aVJmn7V9h+2fYzvs1wf4P1FKLOb/ZH41fzSE0e0kP20ikLKTu6j6Uv2H+9KfwFW80mafPIPaz7lYWMXdmP40otbdf+WefqanJppNNSl3Dnn3GCONfuxqPwo+lKTTSatJserEJppNBNNNaxiUkBppNBNNJraMS0gJppNBNMLVtGJaQE00mgmmFq2jE0SFLU0mkJppNbxgWkKTSE00mmk1qoFqI4mmk00mmlq1jApIUmmE0hamlq2jA0URSaYTSM1MJreMDRRFLUwmkLUwtW0YmiiKzU0mmlqYWraMTRRHE0wmkJphatlE0URSaaTSFqjZq0US0hxNNJppamE1oomiiOLU0mmk00tWiiWkOJppamlqYWq1EpIcWphams1NJq1EtIVjRUZaitEi7HtRNITSE00tX4okfnKQ4mmlqbmkqkirDiaTNNzSE1SRVh2aQmmk00mqUR2HFqTNNzSE1XKVYcTRmmFqTdTsOw/NITTM0mapRKSHE00mkJppNaRiUkKTTSaQtTSa1jEtIUmmk0hamk1tGJaQE00mgmmE1tGJaQE00mkJphNbxgaJClqaTTS1NJreMDRRHFqYTSE00tW8YFpDiaaWppamlq2UC1EUtTS1NLUwtWsYFqI4tTGamlqaWreMDRRFLUwtSM1MLVrGBooilqaWppamFq2jA0URxams1NLUwtWqiaKI4tTC1NLUwtWiiWojmamFqQmmFq1UTRRHE00tTS1MZqtRLSHFqaWphamlq0USlEcWppamlqYWq1EtIcWppamlqYzVaRSQrNRUTNRVqIz24mkNITSE1+KJH53YXNITTSaQmqURpDiaaTTSaQmqSLSHE00mmk0hNUolJDs0hNNJppNWolJD80maYTSE1agPlH5ppam5ppNaKBSiPJpCaYWppNaKBSiPJppNMLU0tWqgWojyaYWppamlq1jAtRHE0wtTWamk1tGBaiKTTCaQmmk10RgaKIpNMLUjNTCa6IwNFEcWppNNLUwtW0YFqI8mmFqaWphNbRgaKI4tTS1NLUwtW0YFqI4tTGamlqYTWsYGqiOLUwmms1MLVqomiiPLUwtTS1MLVqolqI4tTWamFqaTWiiaKI4mmk00mmFq0US0hxNMZqazU0mtFEtIUtTCaQmmk1oolJCk00mmk00tVpFpDiaYzUxmphaqURjmamFqaTTSa0SHYUmio2NFWkVY9xzSE00tTSa/E1E/PFEeWppNNzSE1aiUojs0hNNJppNWolJDiaQmmk0hNWolJC5pCaQmmk1oolJDiaaWpCaaTWigUkOJppamlqYTWsYFqI8tTS1MLU0tWqplqI8tSFqYWppatVTKUR5amE00tTS1aRgWoji1NJpCaYWraMC0hSaYWpC1MLV0RgaKIpamlqazUwtW8YGiiOLU0mmlqYWreMDRRHFqaWppamFq1UDRRHFqYWppamM1axgWoji1MLU0tTGatVE0URxamFqaWphNaKJooji1NLUhamFq0US1EcWppamFqazVoolpDi1NLUwtTS1WolJDi1NJppamlq0US0hxNMLUhamM1WkVYVmpjNTS1MLVaQxxamFqQtUbNVqJSQ4tTC1NLU0tVqI7ClqKjLUVdirHue6k3VGkiuMowP0pc1+LqB+fco7NITTM0ZqlEqw7NJmmk0harUSrDiaaTTSaQmrUR2HE00mkJphNaKJaQ4tTSaQmmE1tGBaQpamk0hNNJraMC1EUtTSaQmmk1soFpDiabmkJppNWoFJDiaaWppNNJrVQKSHFqYWpCaYzVtGBaiKWpjNSE0wtW8YGqiKWpjNSM1MZq3jE0URS1MLUhNMLVtGJooji1MZqaWpjNWiiaKI4tTC1NLUwtWqiaKI4tTC1NJppNaqJoojiaaWppamFqtRKSHFqYWpCaYTWiiWkOLUwmkJphNWolpDi1NLU0tTC1WojsPLUwtTC1NLVaiMczU0tTC1NZqtIqw4tTGams1MLVaiUkOZqYzU1mpjNWiQ0hxamFqaWphaqUSrDy1FQlqKvlHY9dDspypIPtU8d9IvD4cfrVVjTCa/I+RPc+RdNS3RrRXkMn8W0+hqbNYDGnRzyxfccj2pew7EPCr7LN0mkJrLj1JhxKmfcVZjvIJPuyAH0bij2TRi6E47osk00tTc0hamoEpDiaaWppamk1rGBaiOJppNNJppNbRgWkOJppNITTSa1jEpIU00mkJppNaqJaQpNITSE0wmtFEpIcTTCaQtTC1axgWojmamE01mpjNW0YGqiKWphakZqYTW8YGiiKWphNIWphatoxNVEUtTC1IWphatVEtRFZqYzU0mmk1qomiiKTTSaaWphatFE0SHFqYWppamk1oolJDiaaTSE00mrUS0hSaaTSE0wtVpFJCs1MZqRmqNmrRRGOZqYWppamFqtIpIcWprNTGamFqtRGkPLUwtTC1NLVaiUkOLUwtTS1MZqtIdh5amM1Rs1MZqtRKsPZqYWppamFqtIY4tRUZaiq5QPYmNMY0MaYxr8ljE+WSAmmFqGNRs1axiapCsajZqCaYTWqiaqJIlzNF/q5GHt2qzHqsi8SRqw9RxWexqNmq/ZJ9BujCW6NyPUrZ/vMUP8AtCrCyI4yjKw9jmuYJpu9lOVYg+xqlh10M3gov4WdSTTSa55NSuo/+Wm4ejDNTx60f+WsOfdTVKhIzeCqLbU2S1NJqhHqtm/Vyh/2hVhLiGT/AFcqN9DTVNroZOjOO6JSaaTSE0wtWigCQ4tTC1IWphatVA0URxamM1NLUxmrWMDRRHM1Rs1IzVGzVvGBooji1MZqaWpjNWyiaKI4tTGamlqYWrVRNFEcWphNIWppatFE0SFLUxmppamFq0US0hS1NJpC1MJrRRLSHFqaTSE00tVpFWFJppakLUxmq0irDi1Rs1IWqMtVpDHM1MLU1mpjNVpDSFZqYWpGao2atFEpIcWpjNTWamM1aJFWHFqYzUxmpharUSrDmamlqieVF+8yj8ahe7hX+PP0q0h2LBamFqqPfL/CpNQPeyHoqj9aeg+VmgWpjOB1IH1rMe4lb+M/hxURbJ5OaaY+U0XuIl/iz9KKzC1FVdhZHvLGmMaGNRs1flcYHzMYisajY0E1GTWsYmqQpNRsaGphNaqBqkDGmE0E0xjWqiaJAxqNmoY1GTWqiapATTGahjUbNWqiaxiKzVEWx04oZqjZq1UDaMSdLy5j/wBXO6+27ipV1m8T7zI/+8v+FZ7GmGtFTXYfsIS3Rspr7f8ALS3B91apU1y1b7yyJ+Ga54001SoxJeBovodQuqWL/wDLwB/vDFSLdW7/AHZoz/wIVyBphq1RQv7Oh0Z2e4N0IP0pjGuP3sOjMPoacLq5X7s8g/4FVqkL+zn0kdWWpjNXMjULxf8Al4Y/XmlGq3o/5aKfqorRUx/UJ90dETTS1YH9r3Q6+Wf+A0f2xcf884vyP+NWoB9SqG4WphasX+2Je8KfmaQ6w/8AzxX86tRH9UqdjYLUwmsg6w3/ADxH/fVNOsN/zxH/AH1WiiUsLU7GuTTSayDq7/8APFfzph1aT/nkn5mrSK+rVOxsFqYWrHOrTdo4x+dRtqlwf4Yx+Bq0ivq0zaLUwtWI2pXX95R/wGo2v7o/8tMfQCqSH9WkbhamFqwWu7g/8tn/ADqJppW+9Ix/GrRSw77m+zgdSB9TULzxL1kX86wmZj1Y/nTCatFKgu5tPeW4/wCWoP0qB9QgHTcfwrKJppaqRXsoo0H1Jf4YyfqagfUJD0VR+tUyaaWq1cfJFFh7udv48fQVC8sjfedj+NRk00mqSYaDiaaTSGkqkhCk00mg00mqSJYpNNJpCaaTVpCFJophNFVYVz3ljUZNKxpjNX5nGB88kBqMmhjTCa1jA1SBmpjNSE01jWqgaKIMajZqGNMJrRQNUhCaYxoJqNjWqibRiDNUbGhqaa1UTRIaTTTSmmmtEjVDTTDTjTTVpGiGmmmlNNNWkWhpphpxppq0i0NNNNONMNWkWhppppxphq0ihDTTStTTVJDuIaaaDTSatILgTTTQTTSapILgaQ0E00mrSADSGkJppNUkApNNJpCaYTVJEik00tSE0wtVpCuOJphNITTSatRFcUtTSaQmmmqSJbFJppoJppNWkS2KaaTSE0hNUkK4ppDSE00mqSFcUmmk0E00mrSJuBNNJoJppNUkJsCaKYTRV2Jue8sajY0MaYxr84jA8ZIRjTC1KxqMmtVA1SBjTGagmmE1qomiQjGmMaVqaatRNUhpphpxphrRRNEI1MNK1MNaKJokBphpSaaTVpFpDTTTSk001SRaENMNONNNWkWhpphpxprVaRaGmmGnGmGrSKENMNOY0xjVpDEamMaGNMNWkMCaYTQaaTVJABNITSE00mqSAUmkNITTSapILik0wmgmmE1SQrik0wmgmmMatIQpamFqQmmE1aQrji1NLU0mmlqtIlscWppamlqaTVJE3HFqaWppNITVJCuOLUhamE0hNWkTccWpCabmmk1VhXHE0hamk0xmqkiWx5amFqYWppatEiWx5NFRZoqrE3Pe2NRsaUmmtX56onmpDSaYTTjTDWiiaoaaaaU00mtFE0Q00004mmE1aRaGmmMaU001aRokNNNNKTTCapI0Q1jTGpTTCa0UTRCE00tQaaapItBupDTTTSTVpF2HE0wmgtTSwqkgBqYaGNMY1aRQhNMJoY0xjVpDuDGoyaGNMJq0gFJphNBNMLVSQCmmk0hNNLVSQDiaaWppamk1SQXFLU1jTS1MLVaQrisaYxpGamFqtITY4mmE00tTSatIhscTTSaaTTS1UkK44mmk0wtTS1UkS2OJpCaYWpC1WkTcfmkLUwtTS1UkK5IWppaoy1NLVSiS5EhamE00tTS1WkTccTTSaaWppaqSJuPLUVETRV2Fc9+JphpSaaTX5+onGkIaYaUmmk1okaJDSaaTSk0xjVpGiQhNMJpWNMJq0jRIQmmk0pNMJqki0hDTGNKxphNWkWhGphNKTTGq0jRCE0wmlNMJqkikBNMJpSaYTVpFgTTGNIWpjNVJDAtTS1NY00tVpDFLVGzUjNUZarSAczUwtTWamFqtIBxamFqaTTS1UkA4tTS1MLU0tVWFccWppamFqaWqkhXHM1MLU0tTCatIVxxamlqQ7vQ0hV/7tWkS2IWppanGNvam+Wf7wqlEkaWphapDH/tUhjX1NWoiIi1NLVMY19KQqvpVqJJATTS1WDt9B+VNzVKIrEBJpDu/umpyaaTVqIuUhKt6UhV/SpqaTVqIuUi2N7Uhjb1FSFqaTVKIuVDCh/vUhjH9404mkJq1EVkNKD1NFBaiqUQ0PdyaYWpSaYxr4BROVICaaTQTTCatItIDTWNBNMY1SRaQhNNJoNNNWomiENNJpSaYxq0i0ITTGNDGmMapItATTCaGNRs1WkUhWNMJpGao2aqSKQ5mqNmpGNMJq0ihSajZqGao2NUkMVmqNmpGao2NWkMUtTGakJPbmm7HPbH1q0hiM1MLU8xnu1GxO+atIVyItTck9qn2qOgFITVqInIg2se1Hlt6gVITTSapRJuM8od2NJ5ae5/GnFqaWq1EVxCq/wB0UhoJppNUoiuBppNIxppNWkICaaTQTTCatILik00mkJppNWok3FLU0mkJppNUkIUmmk0hpDVpAFITSE00mqSEKTTSaQmmmrSEKTTSaCaaWqkibik00tSE0hq0iQoptFVYD3Ymmk0E0wmvgUjFIUmmFqGamE1SiaJATTSaQtTS1WkUkKTTCaC1NLVSRokITTGNDGmM1UkUkDGo2NDNUbNVqJQrNUbGgmo2aqSKQpNMY0jNTfmboM1aQxGamFqk8pu5xS+Wg96pIOZFcnPTmk8tz2x9as8DpTGNaKIc5D5I/ib8qCiL/D+dPY1GTVqIXYhqNqVjUbGrUQEaompzNUbGqSHcaXIoEg78U1qiY1SQmycmmE1BvZT1pRMD14q0hEhNNJpCwxTSatREIWphagmmk1SQgL0m+mMaYxq0hXJNwppNRE00sRVpCuSE00mozIaTzB3qkhXQ8mkJpu8etJuq0guOJppNITSE1SQATSE0hpCapIVwzTSaQmmk1aRNxSaaaDTTVpEik0lFV5ruGPjduPovNPYiU4xV2yeis2XUJG4jUKPU8mip50crxtNM+hCaYzU1mppNfDqJ1pClqYTSFqYWq1EtIcTTCaaWprNVJFpDmaoy1IzVGWqki0hxamM1NZqjLc1SiUOLUxmp3ls3sPelEajryatRFdEPzN0BpRE3c4qb6U0mqSFzDPLRe2T70E0MaYxq1EVwY0wmhmqNmq1EBWamMaQmmM1WolIGao2ahmpjGrURiM1MY0E0xjVJDuIxqNjxSsajY1SiAjGo2NKzVGxq0hCMaiY05jUbGq5RMBIy9DThMD97ioWqNjVJEtlskUwmqokZTwacJgfvcVokLmRMxqMmgnNNNWkAE0w0pNMY1XKSwNMJoNNNUkIDTe9BNITTsSLvb1o8w0w001SQrsk8we4o3r61CaQ1aFzMmzSVVmmjhGXcD271Rn1KQ8QjaPU8mq5kjCri6dP4makkiIMuwUe9U5r9RxEu4+p6VltNIzZdix96TzPapcn0OCpmLl8OhZmuJZfvuceg6VFTBIvvTt6+tRZnK6nM7ti0UmfTFFOwj6IZqYzU1jTGavklE+kSHFqYTTS1Rs1WomiHlqYzUxmpoDN0p8pQ4tTfmbpk04IB15p27j0qlEXMMEX94/gKeAq/dFIWphaqUSW2xxamk00tTC1UogPJphamFqYWq1EY5mpjGms1MLVaiMVjTCaQtUZarURjmao2akJppNWkFwY0wmhjUbGqURoVjTCaRjTGNUogIxpjGhjUbGqSGDGoyaVjTGNWoiGsaYxpWNRsapRJbEY1G1OY1GauxLENRmnmmGnYhiB2U8GniYfxcVEaYapIm7RayCMjmmmqwYr9009Zv7351aKU11JDTTRuDdDmkJrRIBDTTSmmmnYTEpDSSyJGu6RgBWdcXztlYvlHqetDaRz1a8Ke7Lk80cI+dgD6d6z7i/kfKxjYPXvVZtzEliSfU02ocmeZWxc56LRCHLHJJJpKdSGmkcLQ2kp2KMVSRNhtJinYpapIVhlFOopkn0IzVGzUjNzTCSa+UUT7FAzU35m9hTuBSFqtRHcAFHvSlqYWpC1VygPLU0tTC1NLU+UB5amFqYWphaqURkhamFqYWpjPVKI7Dy1MLVGXpparURj2amM1MLU0tVKIDi1NJppamFqtRAcTTCaQtTC1UogKTTCaRmphaqURgxpjNSFqYWq1EAZqYzUMajY1aQrilqjZqCaYapREBNMJpTTCapITENNNKTTCaaRIhphpTTTVWJY000040w07EsQ0w040w00jNiZIPBpwmP8AFzTDVa6uo4fl+8/oKrYynVVNXbsX/MTbuLADvmqdzfAZWEZ/2jWPcXEszZZsDsB0FIszL15FDb6HnVMz5tI6Fl2Z23MxJptNSVW74PvT6ixhzKWtxhop1JVJEtDDRTqKtIhobijFLRiqsKw2jFOxRTsKw3FFOxRVWFY93LU0tUZamlq+YUT66xIWppaoy1NL1SiOxKWppaoS9MZqpRHYmL+9NL1CWpparUAJS9ML1EWppaqUQJS9NLVEWppaqUQJC1NLUwtTS1PlGPLUwtTS1MZqpIB5amlqjLU0mqUQHlqYWphamlqtRGOLU0tTC1MZqpRAczUxmphamMatREOZqYTSFqYWq1EQ4mmlqaTTSadhCk00mkJppNNREBNNJoJppqrEtgaaaCaaTTUSWwNMJpTTTVWIYhqORlRSzsAB60y5uY4Rj7z+lZU8skzbnP0HYUm7HHXxUaei1ZPdXrPlYsqvr3NUTTjSGkeNVnKo7yYw00ipMUhppGDRGRTkkde+R6Gg0hFVYz1T0ZMsyn73ympByMiqhFCllPykiq5TSOIa+It4oqFJ/wC8PxFTIyt905p8pvGpGWwYop1FOxdhtFOxRVWCw3FFOopisezFqaXqIvTS1fOKJ9YSFqaWqMtTS1WogSFqYWphamlqpRGPLU0tTC1MLVSiBIWppaoy9NLU1ELEpamlqiLUhaq5Rkhamlqj3UhanygPLU0tTC1NLVSiA8tTC1NLUxmqlEQ4mmFqYWpparUQHs1MJppamFqpIQ8mmE00tTS1UkApNNJppamk1SiK44tTSaaTTS1VYm44mmk00tSE1XKIUmkJppNJmnYkU000GmSOqKWY4FOxLdhSaoXd51SH8W/wqO6uWl+VeE/nVWob7HmV8U37sBGOTk8+9NpxFIRSSPOY00mKdSYqkiGNNJT8UlVYhoZijFPxRinYlxI9tJtqTFJiqSIcRm2kxUmKTFUkS4ipK6+496lSZG68GodtJtp2LjUnEtjkcUtVF3L90kVIszD7wzTsbRrp7k9FNWRG749jRTsbJp7HrBamlqjLU0tXgKJ9XYlLU0vURemlqrlCxKXpheoy1IWqlEdh5amlqYWppaqURjy1NLUwtTS1OwEhamlqYWppaqsIkLU0tUZamlqaiBIWppamFqaWqlEB5amFqYWppaqSAeWphamlqYTVKIhxamlqaTTSapREOLU0tTS1NLVaiS2OLU0tTSaQmmkIUmmk0hNITVWJbFJpC1NNITTsTcXdRmmk1DPMsS5PJ7CixMpKKux80yxLuY/QetZtxM0zZbgdh6U2R2kbcx5plZt3PLr13U0WwUhoooSORiUmKdSYqkiGhuKTFPxRinYmwzFGKfijFVYVhmKMU7FGKdhWGYoxT8UVViWhm2jFOopiaGYpMU/FGKdiGhmKQ08ikxTsS0MIopxFFOxNj1MtTS1NJpprxEj7scWpC1NNNNNIY4tSFqZmkNMBxNITTTTCapIB5NNLU0mm5qkgHFqaWpppCaaQhSaQtTSaaTVWAcWppamE0maaQClqaTSE001aQhSaQmmk001SQhS1NJpDTSaqwhxNNJpDSGqRNwJpDSMaaTTsIcTTSaKQ07EhTWIAyTgUpqldyMXKdhSbsZVKnIrkjXS7TtU57VTdmdizcmnUhGazbbPOqVJT3GGkpTwaSixzMKSloqrE2ExRiloqkhCYoxS0U7CsJikp1FVYVhuKMU6kp2FYSkp1FOxLQ3FJTqSnYhiUUtFOxNhuKKWimJoaRRS0UE2P/9k="/>
          <p:cNvSpPr>
            <a:spLocks noChangeAspect="1" noChangeArrowheads="1"/>
          </p:cNvSpPr>
          <p:nvPr/>
        </p:nvSpPr>
        <p:spPr bwMode="auto">
          <a:xfrm>
            <a:off x="51752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10" descr="data:image/jpg;base64,%20/9j/4AAQSkZJRgABAQEAYABgAAD/2wBDAAUDBAQEAwUEBAQFBQUGBwwIBwcHBw8LCwkMEQ8SEhEPERETFhwXExQaFRERGCEYGh0dHx8fExciJCIeJBweHx7/2wBDAQUFBQcGBw4ICA4eFBEUHh4eHh4eHh4eHh4eHh4eHh4eHh4eHh4eHh4eHh4eHh4eHh4eHh4eHh4eHh4eHh4eHh7/wAARCAHdAag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6VJpDSZppr+d5TPfSFNIaKaawlI0SA0UUhNc8pFpATTTQaSsXIpIDSGikJrNyLSA0lFITWbZSQGmmgmmms2y0gNIaDTTWbZSQGkoppNZtlpATTTQaaTUlpATSUUhNBaQE0w0pNNJplpAaYTSk0wmhFJATTTQTTSatI0SAmmk0E001SLSEJpDQTTSatIpICaaTQTTCatItICaaTQaaTWiRokBNMJoJphNaJFpCk0wmgmmE1tGJokBNNJoJpjGtoxNEgY0xjSE0wmt4xNFEVmpjNSFqYzVtGJooisajJoLUxmreMTVRFLVGWpGao2atoxNVEcWppamFqYzVrGJoojmaiomaitlE0UT2w0hNJRXzcpn5cohRSE00msJTLSFNIaQmkJrJyKSFNNozSGsnItIKSg0hNQ2UkFIaQmkJrNspICaQ0hNNJqGy0hSaQ0hNNLVDZaQpNNNNJpDUlpCk0lJmmk0ikhxppNITTSaZaQpNMJpCaaTTSLSFJppakJphNWkWkKTTSaQmmE1SRaQ4mkNNNNJqki0hxNMJpCaaTWiRaiBNNJpCaaTWiRokKWphakJpjGtFE0URxNMY00mmE1tGJoojiaaTTSaYzVtGJaiOZqYTTWaoy1bRiaKI9jUbNTWao2atowNYxHs1Rs1MZqjZq6IwNowJGao2amFqYzVtGJooj2amM1MZqYzVrGJqojmao2ams1Rs1bRiaxgOZqKjVXkbbGpY+1Fa2Rp7q3Z7oTTSaQmkJr4tzPytIXNITSZpM1k5FqIuaQmkpCazcikhc0hpCaaTUNlJCk0hNITSE1DZSQpNNJpCaaTUtlpCk0hNNLU0mobKSHE00mkJppNItIUmkJppNIWpFpCk0hNNLU0tTsWoji1NJppamFqaRaiOLUwtSFqYzVaRaiOLUwtTWamFqtRNFEeTTS1NLUwtVqJaiPLU0tTC1NLVaiWojy1MLU0tTC1WolqI8tTC1MLUwvWkYmiiPLU0tTC9Rs9bRiaKA8tTSajL0xnraMDRQJGao2amM9Rs9bxgaxgSM1Rs9Rs9Rs1bRgaqBIz1Gz0xnqNnreMDaMB7PTC9RM9MZ63jA1jAkL0wvUZeo2etowNVAlZ6iZ6jLEnA5PpVqCxkk+aU+Wvp3rVRS3LfLBXkVwWdtqKWPoKtwWJPzTt/wEVcijjhXbGoHv3NKWqr9jCddvSOgIqxrtRQo9qKaWoppGFj1otTS1NJpCa+Dcj4BRHE0maYTSE1m5FJDy1ITTC1ITUtlKI4tSZphakLVNylEfmmlqYWppalctRHlqaWphamlqktRHlqaWqMtSE0rFqI8tSFqjLU0tRYtRJC1NLVGWppaqUS1EkLUwtUZamFqpRLUCUtTC1RFqaWq1E0UCQtTC1RlqYWq1E0UCUtTS1RF6Yz1aiaKBKWppeoS9ML1ooFqBOZKYz1AZKYZPerUDRUywXpheoDJTDJ71oqZoqZOXpjPVcye9MaSto0zRUydpKYXqBpKjaT3raNM1jTLDPTDJVcyVGZK2jTNVTLDPUbPUDSe9MaT3reNM1VMnZ6jZ6gaSmNJW0YGsaZMz1Gz1C0lRtJW8YGsaZMz1GXqFpKkt7ee4OVXav949K1UUjTlUVdiNJU9vaTTfM37tPU9auW1nDDhsb39TU5anzdjCeI6QGW8EUA+Rct/ePWpC1NLU0tTSuc9m3dji1NJphakJrWMRqI8mioi1FaKJXKetk00mmFqQtX5u2fAKI8tTSaaWppakWojy1NLUwtTS1ItRHlqaWpjNTC1ItRJC1NLVGWphaixagSFqaWqMtSFqdi1AkLU0tUZY00s3oaLFqJIWpjPTDu/un8qYd390/lVJGiiPZ6aXqM7v7p/KmEt6H8qtRNFBEheml6iZm9DUbMatRNFAmL1Gz1Cz0xpKtQNFTJjJTS9QF6Y0laKBqqZM0lMaSoGkqNpK1VM1jTLDSVG0lV2kqNpa0VM1jSLJkpjSVVaWmNLWsaRqqRaaSmGSqjS0wy1tGkaxpFppKY0nvVQy+9RtNW0aRqqJbaWo2l96qNN71G03vW0aRrGiW2lqMy1UM1Rmat40jZUS4ZaY0vvVNpvemGatVSNVRLjS0xpqptNT4I57hsRISO57CtVTtuX7JRV2StL70+3hmuD+7Xj1PQVbtdNijw0zeY3p2q+GCjCgADoBSc19k56leK0givbWEUWGk/eN79KubqhL00vUpN7nJLmm7yJi1NLVEXppetYxBQJS1NLVEWpN1bRiUoEu6kLVFuo3Vqolco8mimFqKtRHynrXzeho2ue2KlzQTX5fc/PbkPlt7UeWf71Sk00mlcd2M8od2NIYl9TTiaaTSuUmxpjT0NN2J/dFOJpCalspXE2p/dFJhf7o/KlzTSaRSuBx7UhNITSbqCrCk00mkJpCaaRSQpNNLU0mmk1SRaiKTTS1NLU0tVpFqI4tTC1NLU0mqUTRRFJprBe6r+VIWppatEi0hGWM/8s1/KomihP/LNfypxamM1aJM1imRvbwH/AJZj86he1tz/AAkfjUzNTGatouXc3i5LqVnsoexcfjUL2CdpWH4VbZqjLVvGUu5vGc+5RfT2/hmH4ioXsJ+0iGtFmphat4zkbxrTRlPZXQ6BT9GqCS3ul/5Yt+FbTNUbNW8akuxtHET7GBIsy/ehkH/ATVeSUqeQR9a6JnqJyD1ANdEKvkdMMT3ic483vUTTe9b8sNu33oYz/wABFVZLGzb/AJZAfQkV1Qqx7HXDEQ6oxmmNMM1acmm2x+60i/jSReH5rjmGRgvqy8V0KpT6nQsRRSu3YyjLUtvFPcHESEju3QCt238M+V80kiTN6HgVaNjcoMLGMDspodeP2TGePpbQZmWmmxR4advMb07VoKyqu1QAB0AFNeG4X70Lj8KiZmX7ykfUVm7y3OWUnUd27k5kpDJVYye9NMlaRgCplkyUwyVXMlIZK1jAtUywXpC1V/Mo31soD5CfdRuqENS7q0UQ5SbdRuqINS7qtRFykmaKjzRV2DlPZc0hNMLU0mvyc/OuUeTSFqYTTSaRSiPJppNNJpCaClEdmmk00mkJpWLSFJpCaaTTS1OxSiOJppNNJppNVYtRHE00mmlqaWqki1EcTTS1MLU0tVJFqI4tTC1NLU0mtEjRRHFqaTTC1MZqtRLUR7NTC1MZqYzVoomqiPLVGzUxmpjNWqiaqA5mpjNTGao2atYxNYwHs1Rs1MZqYWraMTVQJC1MZqjZqYzVrGJooD2ao2amM1Rs1bRibRgPZqiZqWOOWY4jRm+gq5DpbHmeTb7LWqstynOEPiZnM2Tgcmp4LC4m5YeWvq3X8q14baCAfu4wD6nk09qftOxhLF/yoqW9hbw8keY3q3+FWTQaaapXe5g5Sk7yYGkJpCaYTWiiCQ4tTGweoBpCaaTWsYmiRHJDC33okP4VXksbVv8Alnj6EirLNTCa3imbRlJbMpSabCfuu4/I1A+mt/DMD9RWizUwmuiNzeNaoupltY3C9NjfQ1GbedesbfhzWsTTCa2TZsq8uplYdeqsPwpd1aTGmMFPVQfwrVFqrfoUQ1LmrDRx/wB0Uwxr2zVornTIwaKUrjvRWiQ7o9fLUhamFqQtX5FY/PFEcWpM03NNLUWKUR+6kLUwtTS1OxaiPLU0tTC1NLU7FKI8mmlqYWppamkWojy1NLUwtTS1UolqI8tTC1NLU0tVqJaiOLUxmprNTC1WomiiPLUwtTGamM1aKJoojmamM1MZqjZq0UTWMB7NTGao2emF61jA1jAez1GzUxnqNnraMDWMCRmqNnqNnprNWqgbKA8tTGakRZZT+7jZvoKsx6bcPzIyxj8zWmi3G3GPxMps9NG9ztRSx9AK14tNt05fdIfc4FWkVIxtjVVHsMUe0XRGcsVFfCjHi064k5ciMe/Jq5Dp9vHywMh/2quE00mnzSZhKvUl1E4UbVAA9BTSaCaaTVRiQkBNMJoJppNbxiaJAaaTQTTCa3jEtICaaTSE0xmraMTRIUmmM1IWppNbxiaJATTC1DNTGatoxNFEUtTCaQtTSa2UTRIUmmk0hNNJrRRLSAmmk0E0wmrSLSAmmE0E0wmtUi0gJoppNFXYux60TTS1MLU0tX5DY+DUR+6mlqYWppanYpRJC1NLVGWppaq5S1EkLU0tUZamlqpRLUCQtTS1RlqaWqlEtQJC1NLVGWppaqUS1EkLUwtTC1NLVaiWojy1MZqazVGzVaiWoj2ao2ams1Mw7H5VY/hWqiaqIM1Rs1Si1uW6REfXinDT5m+86r+tWnFdS+aC3ZUZqjZ60102IffkdvpxUyWlvH92JT9eatVIh9YgtjEG9/uqzfQVKljdP/BsH+0a2+FHAA+lNJqlVfREvFS6IzU0z/npL+CirMdnbR9Iwx9W5qwTTCad5PqZurOW7F4AwOBTSaQmkJq1ElIUmmk0hamk1rGBaQpNNJpCaaTWsYlpCk0wmgmmE1tGJaQpNMY0jGmk1vGJaQE00mkJphat4xNEhWamE0hNNJraMTRICaYTQTTC1bRiaKIE0wmgmmE1tGJqkKTTSaQmmk1okWkKTTSaaWppNaKJaQpNNZqQmmE1okWkKTTSaQmmE1aRaQrGio2NFaWKsetNHL/cNMKSf3G/KrxNNJr8b52fn6qPsUCr/wB1vyppDf3T+VaBNJmmqnkWqvkZp3f3T+VNO7+6fyrTJpC1UqnkUqvkZhD/AN0/lTSsn9xvyrTLUmav2j7Fqs+xmGOb/nm/5UeTOf8Alm1aVJmn7V9h+2fYzvs1wf4P1FKLOb/ZH41fzSE0e0kP20ikLKTu6j6Uv2H+9KfwFW80mafPIPaz7lYWMXdmP40otbdf+WefqanJppNNSl3Dnn3GCONfuxqPwo+lKTTSatJserEJppNBNNNaxiUkBppNBNNJraMS0gJppNBNMLVtGJaQE00mgmmFq2jE0SFLU0mkJppNbxgWkKTSE00mmk1qoFqI4mmk00mmlq1jApIUmmE0hamlq2jA0URSaYTSM1MJreMDRRFLUwmkLUwtW0YmiiKzU0mmlqYWraMTRRHE0wmkJphatlE0URSaaTSFqjZq0US0hxNNJppamE1oomiiOLU0mmk00tWiiWkOJppamlqYWq1EpIcWphams1NJq1EtIVjRUZaitEi7HtRNITSE00tX4okfnKQ4mmlqbmkqkirDiaTNNzSE1SRVh2aQmmk00mqUR2HFqTNNzSE1XKVYcTRmmFqTdTsOw/NITTM0mapRKSHE00mkJppNaRiUkKTTSaQtTSa1jEtIUmmk0hamk1tGJaQE00mgmmE1tGJaQE00mkJphNbxgaJClqaTTS1NJreMDRRHFqYTSE00tW8YFpDiaaWppamlq2UC1EUtTS1NLUwtWsYFqI4tTGamlqaWreMDRRFLUwtSM1MLVrGBooilqaWppamFq2jA0URxams1NLUwtWqiaKI4tTC1NLUwtWiiWojmamFqQmmFq1UTRRHE00tTS1MZqtRLSHFqaWphamlq0USlEcWppamlqYWq1EtIcWppamlqYzVaRSQrNRUTNRVqIz24mkNITSE1+KJH53YXNITTSaQmqURpDiaaTTSaQmqSLSHE00mmk0hNUolJDs0hNNJppNWolJD80maYTSE1agPlH5ppam5ppNaKBSiPJpCaYWppNaKBSiPJppNMLU0tWqgWojyaYWppamlq1jAtRHE0wtTWamk1tGBaiKTTCaQmmk10RgaKIpNMLUjNTCa6IwNFEcWppNNLUwtW0YFqI8mmFqaWphNbRgaKI4tTS1NLUwtW0YFqI4tTGamlqYTWsYGqiOLUwmms1MLVqomiiPLUwtTS1MLVqolqI4tTWamFqaTWiiaKI4mmk00mmFq0US0hxNMZqazU0mtFEtIUtTCaQmmk1oolJCk00mmk00tVpFpDiaYzUxmphaqURjmamFqaTTSa0SHYUmio2NFWkVY9xzSE00tTSa/E1E/PFEeWppNNzSE1aiUojs0hNNJppNWolJDiaQmmk0hNWolJC5pCaQmmk1oolJDiaaWpCaaTWigUkOJppamlqYTWsYFqI8tTS1MLU0tWqplqI8tSFqYWppatVTKUR5amE00tTS1aRgWoji1NJpCaYWraMC0hSaYWpC1MLV0RgaKIpamlqazUwtW8YGiiOLU0mmlqYWreMDRRHFqaWppamFq1UDRRHFqYWppamM1axgWoji1MLU0tTGatVE0URxamFqaWphNaKJooji1NLUhamFq0US1EcWppamFqazVoolpDi1NLUwtTS1WolJDi1NJppamlq0US0hxNMLUhamM1WkVYVmpjNTS1MLVaQxxamFqQtUbNVqJSQ4tTC1NLU0tVqI7ClqKjLUVdirHue6k3VGkiuMowP0pc1+LqB+fco7NITTM0ZqlEqw7NJmmk0harUSrDiaaTTSaQmrUR2HE00mkJphNaKJaQ4tTSaQmmE1tGBaQpamk0hNNJraMC1EUtTSaQmmk1soFpDiabmkJppNWoFJDiaaWppNNJrVQKSHFqYWpCaYzVtGBaiKWpjNSE0wtW8YGqiKWpjNSM1MZq3jE0URS1MLUhNMLVtGJooji1MZqaWpjNWiiaKI4tTC1NLUwtWqiaKI4tTC1NJppNaqJoojiaaWppamFqtRKSHFqYWpCaYTWiiWkOLUwmkJphNWolpDi1NLU0tTC1WojsPLUwtTC1NLVaiMczU0tTC1NZqtIqw4tTGams1MLVaiUkOZqYzU1mpjNWiQ0hxamFqaWphaqUSrDy1FQlqKvlHY9dDspypIPtU8d9IvD4cfrVVjTCa/I+RPc+RdNS3RrRXkMn8W0+hqbNYDGnRzyxfccj2pew7EPCr7LN0mkJrLj1JhxKmfcVZjvIJPuyAH0bij2TRi6E47osk00tTc0hamoEpDiaaWppamk1rGBaiOJppNNJppNbRgWkOJppNITTSa1jEpIU00mkJppNaqJaQpNITSE0wmtFEpIcTTCaQtTC1axgWojmamE01mpjNW0YGqiKWphakZqYTW8YGiiKWphNIWphatoxNVEUtTC1IWphatVEtRFZqYzU0mmk1qomiiKTTSaaWphatFE0SHFqYWppamk1oolJDiaaTSE00mrUS0hSaaTSE0wtVpFJCs1MZqRmqNmrRRGOZqYWppamFqtIpIcWprNTGamFqtRGkPLUwtTC1NLVaiUkOLUwtTS1MZqtIdh5amM1Rs1MZqtRKsPZqYWppamFqtIY4tRUZaiq5QPYmNMY0MaYxr8ljE+WSAmmFqGNRs1axiapCsajZqCaYTWqiaqJIlzNF/q5GHt2qzHqsi8SRqw9RxWexqNmq/ZJ9BujCW6NyPUrZ/vMUP8AtCrCyI4yjKw9jmuYJpu9lOVYg+xqlh10M3gov4WdSTTSa55NSuo/+Wm4ejDNTx60f+WsOfdTVKhIzeCqLbU2S1NJqhHqtm/Vyh/2hVhLiGT/AFcqN9DTVNroZOjOO6JSaaTSE0wtWigCQ4tTC1IWphatVA0URxamM1NLUxmrWMDRRHM1Rs1IzVGzVvGBooji1MZqaWpjNWyiaKI4tTGamlqYWrVRNFEcWphNIWppatFE0SFLUxmppamFq0US0hS1NJpC1MJrRRLSHFqaTSE00tVpFWFJppakLUxmq0irDi1Rs1IWqMtVpDHM1MLU1mpjNVpDSFZqYWpGao2atFEpIcWpjNTWamM1aJFWHFqYzUxmpharUSrDmamlqieVF+8yj8ahe7hX+PP0q0h2LBamFqqPfL/CpNQPeyHoqj9aeg+VmgWpjOB1IH1rMe4lb+M/hxURbJ5OaaY+U0XuIl/iz9KKzC1FVdhZHvLGmMaGNRs1flcYHzMYisajY0E1GTWsYmqQpNRsaGphNaqBqkDGmE0E0xjWqiaJAxqNmoY1GTWqiapATTGahjUbNWqiaxiKzVEWx04oZqjZq1UDaMSdLy5j/wBXO6+27ipV1m8T7zI/+8v+FZ7GmGtFTXYfsIS3Rspr7f8ALS3B91apU1y1b7yyJ+Ga54001SoxJeBovodQuqWL/wDLwB/vDFSLdW7/AHZoz/wIVyBphq1RQv7Oh0Z2e4N0IP0pjGuP3sOjMPoacLq5X7s8g/4FVqkL+zn0kdWWpjNXMjULxf8Al4Y/XmlGq3o/5aKfqorRUx/UJ90dETTS1YH9r3Q6+Wf+A0f2xcf884vyP+NWoB9SqG4WphasX+2Je8KfmaQ6w/8AzxX86tRH9UqdjYLUwmsg6w3/ADxH/fVNOsN/zxH/AH1WiiUsLU7GuTTSayDq7/8APFfzph1aT/nkn5mrSK+rVOxsFqYWrHOrTdo4x+dRtqlwf4Yx+Bq0ivq0zaLUwtWI2pXX95R/wGo2v7o/8tMfQCqSH9WkbhamFqwWu7g/8tn/ADqJppW+9Ix/GrRSw77m+zgdSB9TULzxL1kX86wmZj1Y/nTCatFKgu5tPeW4/wCWoP0qB9QgHTcfwrKJppaqRXsoo0H1Jf4YyfqagfUJD0VR+tUyaaWq1cfJFFh7udv48fQVC8sjfedj+NRk00mqSYaDiaaTSGkqkhCk00mg00mqSJYpNNJpCaaTVpCFJophNFVYVz3ljUZNKxpjNX5nGB88kBqMmhjTCa1jA1SBmpjNSE01jWqgaKIMajZqGNMJrRQNUhCaYxoJqNjWqibRiDNUbGhqaa1UTRIaTTTSmmmtEjVDTTDTjTTVpGiGmmmlNNNWkWhpphpxppq0i0NNNNONMNWkWhppppxphq0ihDTTStTTVJDuIaaaDTSatILgTTTQTTSapILgaQ0E00mrSADSGkJppNUkApNNJpCaYTVJEik00tSE0wtVpCuOJphNITTSatRFcUtTSaQmmmqSJbFJppoJppNWkS2KaaTSE0hNUkK4ppDSE00mqSFcUmmk0E00mrSJuBNNJoJppNUkJsCaKYTRV2Jue8sajY0MaYxr84jA8ZIRjTC1KxqMmtVA1SBjTGagmmE1qomiQjGmMaVqaatRNUhpphpxphrRRNEI1MNK1MNaKJokBphpSaaTVpFpDTTTSk001SRaENMNONNNWkWhpphpxprVaRaGmmGnGmGrSKENMNOY0xjVpDEamMaGNMNWkMCaYTQaaTVJABNITSE00mqSAUmkNITTSapILik0wmgmmE1SQrik0wmgmmMatIQpamFqQmmE1aQrji1NLU0mmlqtIlscWppamlqaTVJE3HFqaWppNITVJCuOLUhamE0hNWkTccWpCabmmk1VhXHE0hamk0xmqkiWx5amFqYWppatEiWx5NFRZoqrE3Pe2NRsaUmmtX56onmpDSaYTTjTDWiiaoaaaaU00mtFE0Q00004mmE1aRaGmmMaU001aRokNNNNKTTCapI0Q1jTGpTTCa0UTRCE00tQaaapItBupDTTTSTVpF2HE0wmgtTSwqkgBqYaGNMY1aRQhNMJoY0xjVpDuDGoyaGNMJq0gFJphNBNMLVSQCmmk0hNNLVSQDiaaWppamk1SQXFLU1jTS1MLVaQrisaYxpGamFqtITY4mmE00tTSatIhscTTSaaTTS1UkK44mmk0wtTS1UkS2OJpCaYWpC1WkTcfmkLUwtTS1UkK5IWppaoy1NLVSiS5EhamE00tTS1WkTccTTSaaWppaqSJuPLUVETRV2Fc9+JphpSaaTX5+onGkIaYaUmmk1okaJDSaaTSk0xjVpGiQhNMJpWNMJq0jRIQmmk0pNMJqki0hDTGNKxphNWkWhGphNKTTGq0jRCE0wmlNMJqkikBNMJpSaYTVpFgTTGNIWpjNVJDAtTS1NY00tVpDFLVGzUjNUZarSAczUwtTWamFqtIBxamFqaTTS1UkA4tTS1MLU0tVWFccWppamFqaWqkhXHM1MLU0tTCatIVxxamlqQ7vQ0hV/7tWkS2IWppanGNvam+Wf7wqlEkaWphapDH/tUhjX1NWoiIi1NLVMY19KQqvpVqJJATTS1WDt9B+VNzVKIrEBJpDu/umpyaaTVqIuUhKt6UhV/SpqaTVqIuUi2N7Uhjb1FSFqaTVKIuVDCh/vUhjH9404mkJq1EVkNKD1NFBaiqUQ0PdyaYWpSaYxr4BROVICaaTQTTCatItIDTWNBNMY1SRaQhNNJoNNNWomiENNJpSaYxq0i0ITTGNDGmMapItATTCaGNRs1WkUhWNMJpGao2aqSKQ5mqNmpGNMJq0ihSajZqGao2NUkMVmqNmpGao2NWkMUtTGakJPbmm7HPbH1q0hiM1MLU8xnu1GxO+atIVyItTck9qn2qOgFITVqInIg2se1Hlt6gVITTSapRJuM8od2NJ5ae5/GnFqaWq1EVxCq/wB0UhoJppNUoiuBppNIxppNWkICaaTQTTCatILik00mkJppNWok3FLU0mkJppNUkIUmmk0hpDVpAFITSE00mqSEKTTSaQmmmrSEKTTSaCaaWqkibik00tSE0hq0iQoptFVYD3Ymmk0E0wmvgUjFIUmmFqGamE1SiaJATTSaQtTS1WkUkKTTCaC1NLVSRokITTGNDGmM1UkUkDGo2NDNUbNVqJQrNUbGgmo2aqSKQpNMY0jNTfmboM1aQxGamFqk8pu5xS+Wg96pIOZFcnPTmk8tz2x9as8DpTGNaKIc5D5I/ib8qCiL/D+dPY1GTVqIXYhqNqVjUbGrUQEaompzNUbGqSHcaXIoEg78U1qiY1SQmycmmE1BvZT1pRMD14q0hEhNNJpCwxTSatREIWphagmmk1SQgL0m+mMaYxq0hXJNwppNRE00sRVpCuSE00mozIaTzB3qkhXQ8mkJpu8etJuq0guOJppNITSE1SQATSE0hpCapIVwzTSaQmmk1aRNxSaaaDTTVpEik0lFV5ruGPjduPovNPYiU4xV2yeis2XUJG4jUKPU8mip50crxtNM+hCaYzU1mppNfDqJ1pClqYTSFqYWq1EtIcTTCaaWprNVJFpDmaoy1IzVGWqki0hxamM1NZqjLc1SiUOLUxmp3ls3sPelEajryatRFdEPzN0BpRE3c4qb6U0mqSFzDPLRe2T70E0MaYxq1EVwY0wmhmqNmq1EBWamMaQmmM1WolIGao2ahmpjGrURiM1MY0E0xjVJDuIxqNjxSsajY1SiAjGo2NKzVGxq0hCMaiY05jUbGq5RMBIy9DThMD97ioWqNjVJEtlskUwmqokZTwacJgfvcVokLmRMxqMmgnNNNWkAE0w0pNMY1XKSwNMJoNNNUkIDTe9BNITTsSLvb1o8w0w001SQrsk8we4o3r61CaQ1aFzMmzSVVmmjhGXcD271Rn1KQ8QjaPU8mq5kjCri6dP4makkiIMuwUe9U5r9RxEu4+p6VltNIzZdix96TzPapcn0OCpmLl8OhZmuJZfvuceg6VFTBIvvTt6+tRZnK6nM7ti0UmfTFFOwj6IZqYzU1jTGavklE+kSHFqYTTS1Rs1WomiHlqYzUxmpoDN0p8pQ4tTfmbpk04IB15p27j0qlEXMMEX94/gKeAq/dFIWphaqUSW2xxamk00tTC1UogPJphamFqYWq1EY5mpjGms1MLVaiMVjTCaQtUZarURjmao2akJppNWkFwY0wmhjUbGqURoVjTCaRjTGNUogIxpjGhjUbGqSGDGoyaVjTGNWoiGsaYxpWNRsapRJbEY1G1OY1GauxLENRmnmmGnYhiB2U8GniYfxcVEaYapIm7RayCMjmmmqwYr9009Zv7351aKU11JDTTRuDdDmkJrRIBDTTSmmmnYTEpDSSyJGu6RgBWdcXztlYvlHqetDaRz1a8Ke7Lk80cI+dgD6d6z7i/kfKxjYPXvVZtzEliSfU02ocmeZWxc56LRCHLHJJJpKdSGmkcLQ2kp2KMVSRNhtJinYpapIVhlFOopkn0IzVGzUjNzTCSa+UUT7FAzU35m9hTuBSFqtRHcAFHvSlqYWpC1VygPLU0tTC1NLU+UB5amFqYWphaqURkhamFqYWpjPVKI7Dy1MLVGXpparURj2amM1MLU0tVKIDi1NJppamFqtRAcTTCaQtTC1UogKTTCaRmphaqURgxpjNSFqYWq1EAZqYzUMajY1aQrilqjZqCaYapREBNMJpTTCapITENNNKTTCaaRIhphpTTTVWJY000040w07EsQ0w040w00jNiZIPBpwmP8AFzTDVa6uo4fl+8/oKrYynVVNXbsX/MTbuLADvmqdzfAZWEZ/2jWPcXEszZZsDsB0FIszL15FDb6HnVMz5tI6Fl2Z23MxJptNSVW74PvT6ixhzKWtxhop1JVJEtDDRTqKtIhobijFLRiqsKw2jFOxRTsKw3FFOxRVWFY93LU0tUZamlq+YUT66xIWppaoy1NL1SiOxKWppaoS9MZqpRHYmL+9NL1CWpparUAJS9ML1EWppaqUQJS9NLVEWppaqUQJC1NLUwtTS1PlGPLUwtTS1MZqpIB5amlqjLU0mqUQHlqYWphamlqtRGOLU0tTC1MZqpRAczUxmphamMatREOZqYTSFqYWq1EQ4mmlqaTTSadhCk00mkJppNNREBNNJoJppqrEtgaaaCaaTTUSWwNMJpTTTVWIYhqORlRSzsAB60y5uY4Rj7z+lZU8skzbnP0HYUm7HHXxUaei1ZPdXrPlYsqvr3NUTTjSGkeNVnKo7yYw00ipMUhppGDRGRTkkde+R6Gg0hFVYz1T0ZMsyn73ympByMiqhFCllPykiq5TSOIa+It4oqFJ/wC8PxFTIyt905p8pvGpGWwYop1FOxdhtFOxRVWCw3FFOopisezFqaXqIvTS1fOKJ9YSFqaWqMtTS1WogSFqYWphamlqpRGPLU0tTC1MLVSiBIWppaoy9NLU1ELEpamlqiLUhaq5Rkhamlqj3UhanygPLU0tTC1NLVSiA8tTC1NLUxmqlEQ4mmFqYWpparUQHs1MJppamFqpIQ8mmE00tTS1UkApNNJppamk1SiK44tTSaaTTS1VYm44mmk00tSE1XKIUmkJppNJmnYkU000GmSOqKWY4FOxLdhSaoXd51SH8W/wqO6uWl+VeE/nVWob7HmV8U37sBGOTk8+9NpxFIRSSPOY00mKdSYqkiGNNJT8UlVYhoZijFPxRinYlxI9tJtqTFJiqSIcRm2kxUmKTFUkS4ipK6+496lSZG68GodtJtp2LjUnEtjkcUtVF3L90kVIszD7wzTsbRrp7k9FNWRG749jRTsbJp7HrBamlqjLU0tXgKJ9XYlLU0vURemlqrlCxKXpheoy1IWqlEdh5amlqYWppaqURjy1NLUwtTS1OwEhamlqYWppaqsIkLU0tUZamlqaiBIWppamFqaWqlEB5amFqYWppaqSAeWphamlqYTVKIhxamlqaTTSapREOLU0tTS1NLVaiS2OLU0tTSaQmmkIUmmk0hNITVWJbFJpC1NNITTsTcXdRmmk1DPMsS5PJ7CixMpKKux80yxLuY/QetZtxM0zZbgdh6U2R2kbcx5plZt3PLr13U0WwUhoooSORiUmKdSYqkiGhuKTFPxRinYmwzFGKfijFVYVhmKMU7FGKdhWGYoxT8UVViWhm2jFOopiaGYpMU/FGKdiGhmKQ08ikxTsS0MIopxFFOxNj1MtTS1NJpprxEj7scWpC1NNNNNIY4tSFqZmkNMBxNITTTTCapIB5NNLU0mm5qkgHFqaWpppCaaQhSaQtTSaaTVWAcWppamE0maaQClqaTSE001aQhSaQmmk001SQhS1NJpDTSaqwhxNNJpDSGqRNwJpDSMaaTTsIcTTSaKQ07EhTWIAyTgUpqldyMXKdhSbsZVKnIrkjXS7TtU57VTdmdizcmnUhGazbbPOqVJT3GGkpTwaSixzMKSloqrE2ExRiloqkhCYoxS0U7CsJikp1FVYVhuKMU6kp2FYSkp1FOxLQ3FJTqSnYhiUUtFOxNhuKKWimJoaRRS0UE2P/9k="/>
          <p:cNvSpPr>
            <a:spLocks noChangeAspect="1" noChangeArrowheads="1"/>
          </p:cNvSpPr>
          <p:nvPr/>
        </p:nvSpPr>
        <p:spPr bwMode="auto">
          <a:xfrm>
            <a:off x="66992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2" name="Picture 11" descr="C:\Users\nevareza\AppData\Local\Microsoft\Windows\INetCache\Content.MSO\A79EEBFE.tmp"/>
          <p:cNvPicPr/>
          <p:nvPr/>
        </p:nvPicPr>
        <p:blipFill>
          <a:blip r:embed="rId3">
            <a:extLst>
              <a:ext uri="{28A0092B-C50C-407E-A947-70E740481C1C}">
                <a14:useLocalDpi xmlns:a14="http://schemas.microsoft.com/office/drawing/2010/main" val="0"/>
              </a:ext>
            </a:extLst>
          </a:blip>
          <a:srcRect/>
          <a:stretch>
            <a:fillRect/>
          </a:stretch>
        </p:blipFill>
        <p:spPr bwMode="auto">
          <a:xfrm>
            <a:off x="6963077" y="2617293"/>
            <a:ext cx="1962150" cy="30384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215633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Examples of LOTO Devices</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48776" y="2062161"/>
            <a:ext cx="6076950" cy="4562475"/>
          </a:xfrm>
          <a:prstGeom prst="rect">
            <a:avLst/>
          </a:prstGeom>
        </p:spPr>
      </p:pic>
    </p:spTree>
    <p:extLst>
      <p:ext uri="{BB962C8B-B14F-4D97-AF65-F5344CB8AC3E}">
        <p14:creationId xmlns:p14="http://schemas.microsoft.com/office/powerpoint/2010/main" val="2832054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Examples of LOTO Devices</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48776" y="2046120"/>
            <a:ext cx="6076950" cy="4562475"/>
          </a:xfrm>
          <a:prstGeom prst="rect">
            <a:avLst/>
          </a:prstGeom>
        </p:spPr>
      </p:pic>
    </p:spTree>
    <p:extLst>
      <p:ext uri="{BB962C8B-B14F-4D97-AF65-F5344CB8AC3E}">
        <p14:creationId xmlns:p14="http://schemas.microsoft.com/office/powerpoint/2010/main" val="854659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Examples of LOTO Devices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48776" y="2046119"/>
            <a:ext cx="6076950" cy="4562475"/>
          </a:xfrm>
          <a:prstGeom prst="rect">
            <a:avLst/>
          </a:prstGeom>
        </p:spPr>
      </p:pic>
    </p:spTree>
    <p:extLst>
      <p:ext uri="{BB962C8B-B14F-4D97-AF65-F5344CB8AC3E}">
        <p14:creationId xmlns:p14="http://schemas.microsoft.com/office/powerpoint/2010/main" val="2637939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Should LOTO be Used?</a:t>
            </a:r>
          </a:p>
        </p:txBody>
      </p:sp>
      <p:sp>
        <p:nvSpPr>
          <p:cNvPr id="4" name="Text Placeholder 3"/>
          <p:cNvSpPr>
            <a:spLocks noGrp="1"/>
          </p:cNvSpPr>
          <p:nvPr>
            <p:ph type="body" sz="half" idx="2"/>
          </p:nvPr>
        </p:nvSpPr>
        <p:spPr>
          <a:xfrm>
            <a:off x="680321" y="2336872"/>
            <a:ext cx="8993067" cy="3599317"/>
          </a:xfrm>
        </p:spPr>
        <p:txBody>
          <a:bodyPr>
            <a:normAutofit fontScale="92500" lnSpcReduction="10000"/>
          </a:bodyPr>
          <a:lstStyle/>
          <a:p>
            <a:pPr marL="285750" indent="-28575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Maintenance </a:t>
            </a:r>
          </a:p>
          <a:p>
            <a:pPr marL="285750" indent="-28575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Installing parts or machine </a:t>
            </a:r>
          </a:p>
          <a:p>
            <a:pPr marL="285750" indent="-28575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Install electrical components or service electrical parts.</a:t>
            </a:r>
          </a:p>
          <a:p>
            <a:pPr marL="285750" indent="-28575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Inspecting machines</a:t>
            </a:r>
          </a:p>
          <a:p>
            <a:pPr marL="285750" indent="-28575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Trouble-shooting </a:t>
            </a:r>
          </a:p>
          <a:p>
            <a:pPr marL="285750" indent="-28575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Adjusting </a:t>
            </a:r>
          </a:p>
          <a:p>
            <a:pPr marL="285750" indent="-28575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Cleaning </a:t>
            </a:r>
          </a:p>
          <a:p>
            <a:pPr marL="285750" indent="-28575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Unjamming</a:t>
            </a:r>
          </a:p>
          <a:p>
            <a:pPr marL="285750" indent="-285750">
              <a:buFont typeface="Arial" panose="020B0604020202020204" pitchFamily="34" charset="0"/>
              <a:buChar char="•"/>
            </a:pP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998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use LOTO</a:t>
            </a:r>
          </a:p>
        </p:txBody>
      </p:sp>
      <p:sp>
        <p:nvSpPr>
          <p:cNvPr id="4" name="Text Placeholder 3"/>
          <p:cNvSpPr>
            <a:spLocks noGrp="1"/>
          </p:cNvSpPr>
          <p:nvPr>
            <p:ph type="body" sz="half" idx="2"/>
          </p:nvPr>
        </p:nvSpPr>
        <p:spPr>
          <a:xfrm>
            <a:off x="680321" y="2336872"/>
            <a:ext cx="8993067" cy="3599317"/>
          </a:xfrm>
        </p:spPr>
        <p:txBody>
          <a:bodyPr>
            <a:normAutofit lnSpcReduction="10000"/>
          </a:bodyPr>
          <a:lstStyle/>
          <a:p>
            <a:pPr marL="342900" indent="-342900">
              <a:buFont typeface="+mj-lt"/>
              <a:buAutoNum type="arabicPeriod"/>
            </a:pPr>
            <a:r>
              <a:rPr lang="en-US" sz="2400" dirty="0">
                <a:latin typeface="Times New Roman" panose="02020603050405020304" pitchFamily="18" charset="0"/>
                <a:cs typeface="Times New Roman" panose="02020603050405020304" pitchFamily="18" charset="0"/>
              </a:rPr>
              <a:t>Notify affected employees.</a:t>
            </a:r>
          </a:p>
          <a:p>
            <a:pPr marL="342900" indent="-342900">
              <a:buFont typeface="+mj-lt"/>
              <a:buAutoNum type="arabicPeriod"/>
            </a:pPr>
            <a:r>
              <a:rPr lang="en-US" sz="2400" dirty="0">
                <a:latin typeface="Times New Roman" panose="02020603050405020304" pitchFamily="18" charset="0"/>
                <a:cs typeface="Times New Roman" panose="02020603050405020304" pitchFamily="18" charset="0"/>
              </a:rPr>
              <a:t>Power off equipment.</a:t>
            </a:r>
          </a:p>
          <a:p>
            <a:pPr marL="342900" indent="-342900">
              <a:buFont typeface="+mj-lt"/>
              <a:buAutoNum type="arabicPeriod"/>
            </a:pPr>
            <a:r>
              <a:rPr lang="en-US" sz="2400" dirty="0">
                <a:latin typeface="Times New Roman" panose="02020603050405020304" pitchFamily="18" charset="0"/>
                <a:cs typeface="Times New Roman" panose="02020603050405020304" pitchFamily="18" charset="0"/>
              </a:rPr>
              <a:t>De-energize equipment from power source.</a:t>
            </a:r>
          </a:p>
          <a:p>
            <a:pPr marL="342900" indent="-342900">
              <a:buFont typeface="+mj-lt"/>
              <a:buAutoNum type="arabicPeriod"/>
            </a:pPr>
            <a:r>
              <a:rPr lang="en-US" sz="2400" dirty="0">
                <a:latin typeface="Times New Roman" panose="02020603050405020304" pitchFamily="18" charset="0"/>
                <a:cs typeface="Times New Roman" panose="02020603050405020304" pitchFamily="18" charset="0"/>
              </a:rPr>
              <a:t>Apply appropriate LOTO devices including, but not limited to locks and tags.</a:t>
            </a:r>
          </a:p>
          <a:p>
            <a:pPr marL="342900" indent="-342900">
              <a:buFont typeface="+mj-lt"/>
              <a:buAutoNum type="arabicPeriod"/>
            </a:pPr>
            <a:r>
              <a:rPr lang="en-US" sz="2400" dirty="0">
                <a:latin typeface="Times New Roman" panose="02020603050405020304" pitchFamily="18" charset="0"/>
                <a:cs typeface="Times New Roman" panose="02020603050405020304" pitchFamily="18" charset="0"/>
              </a:rPr>
              <a:t>Dissipate any stored energy.</a:t>
            </a:r>
          </a:p>
          <a:p>
            <a:pPr marL="342900" indent="-342900">
              <a:buFont typeface="+mj-lt"/>
              <a:buAutoNum type="arabicPeriod"/>
            </a:pPr>
            <a:r>
              <a:rPr lang="en-US" sz="2400" dirty="0">
                <a:latin typeface="Times New Roman" panose="02020603050405020304" pitchFamily="18" charset="0"/>
                <a:cs typeface="Times New Roman" panose="02020603050405020304" pitchFamily="18" charset="0"/>
              </a:rPr>
              <a:t>Double-check energy isolation is complete by attempting to start machine</a:t>
            </a:r>
          </a:p>
          <a:p>
            <a:pPr marL="342900" indent="-342900">
              <a:buFont typeface="+mj-lt"/>
              <a:buAutoNum type="arabicPeriod"/>
            </a:pPr>
            <a:r>
              <a:rPr lang="en-US" sz="2400" dirty="0">
                <a:latin typeface="Times New Roman" panose="02020603050405020304" pitchFamily="18" charset="0"/>
                <a:cs typeface="Times New Roman" panose="02020603050405020304" pitchFamily="18" charset="0"/>
              </a:rPr>
              <a:t>Return all controls to neutral position after testing. </a:t>
            </a:r>
          </a:p>
          <a:p>
            <a:pPr marL="342900" indent="-342900">
              <a:buFont typeface="+mj-lt"/>
              <a:buAutoNum type="arabicPeriod"/>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4821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OSHA Standards</a:t>
            </a:r>
          </a:p>
        </p:txBody>
      </p:sp>
      <p:sp>
        <p:nvSpPr>
          <p:cNvPr id="3" name="Content Placeholder 2"/>
          <p:cNvSpPr>
            <a:spLocks noGrp="1"/>
          </p:cNvSpPr>
          <p:nvPr>
            <p:ph sz="half" idx="1"/>
          </p:nvPr>
        </p:nvSpPr>
        <p:spPr/>
        <p:txBody>
          <a:bodyPr>
            <a:normAutofit lnSpcReduction="10000"/>
          </a:bodyPr>
          <a:lstStyle/>
          <a:p>
            <a:pPr fontAlgn="base"/>
            <a:r>
              <a:rPr lang="en-US" sz="2200" i="1" dirty="0">
                <a:latin typeface="Times New Roman" panose="02020603050405020304" pitchFamily="18" charset="0"/>
                <a:cs typeface="Times New Roman" panose="02020603050405020304" pitchFamily="18" charset="0"/>
              </a:rPr>
              <a:t>The Control of Hazardous Energy</a:t>
            </a:r>
            <a:r>
              <a:rPr lang="en-US" sz="2200" dirty="0">
                <a:latin typeface="Times New Roman" panose="02020603050405020304" pitchFamily="18" charset="0"/>
                <a:cs typeface="Times New Roman" panose="02020603050405020304" pitchFamily="18" charset="0"/>
              </a:rPr>
              <a:t> (Lockout/</a:t>
            </a:r>
            <a:r>
              <a:rPr lang="en-US" sz="2200" dirty="0" err="1">
                <a:latin typeface="Times New Roman" panose="02020603050405020304" pitchFamily="18" charset="0"/>
                <a:cs typeface="Times New Roman" panose="02020603050405020304" pitchFamily="18" charset="0"/>
              </a:rPr>
              <a:t>tagout</a:t>
            </a:r>
            <a:r>
              <a:rPr lang="en-US" sz="2200" dirty="0">
                <a:latin typeface="Times New Roman" panose="02020603050405020304" pitchFamily="18" charset="0"/>
                <a:cs typeface="Times New Roman" panose="02020603050405020304" pitchFamily="18" charset="0"/>
              </a:rPr>
              <a:t>) Title 29 Code of Federal Regulations (CFR) Part 1910.147​</a:t>
            </a:r>
          </a:p>
          <a:p>
            <a:pPr fontAlgn="base"/>
            <a:r>
              <a:rPr lang="en-US" sz="2200" dirty="0">
                <a:latin typeface="Times New Roman" panose="02020603050405020304" pitchFamily="18" charset="0"/>
                <a:cs typeface="Times New Roman" panose="02020603050405020304" pitchFamily="18" charset="0"/>
              </a:rPr>
              <a:t>Electrical: 29 CFR 1910.33</a:t>
            </a:r>
          </a:p>
          <a:p>
            <a:endParaRPr lang="en-US" sz="2200" dirty="0"/>
          </a:p>
        </p:txBody>
      </p:sp>
      <p:sp>
        <p:nvSpPr>
          <p:cNvPr id="4" name="Content Placeholder 3"/>
          <p:cNvSpPr>
            <a:spLocks noGrp="1"/>
          </p:cNvSpPr>
          <p:nvPr>
            <p:ph sz="half" idx="2"/>
          </p:nvPr>
        </p:nvSpPr>
        <p:spPr/>
        <p:txBody>
          <a:bodyPr>
            <a:normAutofit lnSpcReduction="10000"/>
          </a:bodyPr>
          <a:lstStyle/>
          <a:p>
            <a:pPr fontAlgn="base"/>
            <a:r>
              <a:rPr lang="en-US" sz="2200" dirty="0">
                <a:latin typeface="Times New Roman" panose="02020603050405020304" pitchFamily="18" charset="0"/>
                <a:cs typeface="Times New Roman" panose="02020603050405020304" pitchFamily="18" charset="0"/>
              </a:rPr>
              <a:t>Standard establishes the employer's responsibility to protect employees from hazardous energy sources on machines during service or maintenance​</a:t>
            </a:r>
          </a:p>
          <a:p>
            <a:pPr fontAlgn="base"/>
            <a:r>
              <a:rPr lang="en-US" sz="2200" dirty="0">
                <a:latin typeface="Times New Roman" panose="02020603050405020304" pitchFamily="18" charset="0"/>
                <a:cs typeface="Times New Roman" panose="02020603050405020304" pitchFamily="18" charset="0"/>
              </a:rPr>
              <a:t>Instate an energy control plan suited to the type of machines and workplace​</a:t>
            </a:r>
          </a:p>
          <a:p>
            <a:pPr fontAlgn="base"/>
            <a:r>
              <a:rPr lang="en-US" sz="2200" dirty="0">
                <a:latin typeface="Times New Roman" panose="02020603050405020304" pitchFamily="18" charset="0"/>
                <a:cs typeface="Times New Roman" panose="02020603050405020304" pitchFamily="18" charset="0"/>
              </a:rPr>
              <a:t>Done by use of LOTO equipment on equipment using the prescribed outline given via the OSHA standard</a:t>
            </a:r>
          </a:p>
          <a:p>
            <a:endParaRPr lang="en-US" dirty="0"/>
          </a:p>
        </p:txBody>
      </p:sp>
      <p:sp>
        <p:nvSpPr>
          <p:cNvPr id="5" name="TextBox 4"/>
          <p:cNvSpPr txBox="1"/>
          <p:nvPr/>
        </p:nvSpPr>
        <p:spPr>
          <a:xfrm>
            <a:off x="680320" y="4336610"/>
            <a:ext cx="3837359"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3111645033"/>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1667</TotalTime>
  <Words>1231</Words>
  <Application>Microsoft Office PowerPoint</Application>
  <PresentationFormat>Widescreen</PresentationFormat>
  <Paragraphs>149</Paragraphs>
  <Slides>17</Slides>
  <Notes>15</Notes>
  <HiddenSlides>0</HiddenSlides>
  <MMClips>2</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Times New Roman</vt:lpstr>
      <vt:lpstr>Trebuchet MS</vt:lpstr>
      <vt:lpstr>Berlin</vt:lpstr>
      <vt:lpstr>Lockout/Tagout </vt:lpstr>
      <vt:lpstr>Objectives of Training Agenda</vt:lpstr>
      <vt:lpstr>What is Lockout/Tag out?</vt:lpstr>
      <vt:lpstr>Examples of LOTO Devices</vt:lpstr>
      <vt:lpstr>Examples of LOTO Devices</vt:lpstr>
      <vt:lpstr>Examples of LOTO Devices</vt:lpstr>
      <vt:lpstr>When Should LOTO be Used?</vt:lpstr>
      <vt:lpstr>How to use LOTO</vt:lpstr>
      <vt:lpstr>OSHA Standards</vt:lpstr>
      <vt:lpstr>Typical Common issues/and How to Mitigate the Hazards </vt:lpstr>
      <vt:lpstr>Typical Common issues/and How to Mitigate the Hazards Cont.</vt:lpstr>
      <vt:lpstr>Case Study</vt:lpstr>
      <vt:lpstr>Case Study</vt:lpstr>
      <vt:lpstr>Case Study</vt:lpstr>
      <vt:lpstr>Examples of Incorrect LOTO</vt:lpstr>
      <vt:lpstr>Examples of Correct LOTO</vt:lpstr>
      <vt:lpstr>References </vt:lpstr>
    </vt:vector>
  </TitlesOfParts>
  <Company>Purdue University Northwest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Lockout/Tag out Training</dc:title>
  <dc:creator>Administrator</dc:creator>
  <cp:lastModifiedBy>Shoji Nakayama</cp:lastModifiedBy>
  <cp:revision>31</cp:revision>
  <dcterms:created xsi:type="dcterms:W3CDTF">2019-11-19T22:02:17Z</dcterms:created>
  <dcterms:modified xsi:type="dcterms:W3CDTF">2020-01-23T22:13:38Z</dcterms:modified>
</cp:coreProperties>
</file>