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48"/>
  </p:notesMasterIdLst>
  <p:sldIdLst>
    <p:sldId id="283" r:id="rId2"/>
    <p:sldId id="284" r:id="rId3"/>
    <p:sldId id="285"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256" r:id="rId21"/>
    <p:sldId id="257" r:id="rId22"/>
    <p:sldId id="258" r:id="rId23"/>
    <p:sldId id="259" r:id="rId24"/>
    <p:sldId id="260" r:id="rId25"/>
    <p:sldId id="261" r:id="rId26"/>
    <p:sldId id="262" r:id="rId27"/>
    <p:sldId id="263" r:id="rId28"/>
    <p:sldId id="264" r:id="rId29"/>
    <p:sldId id="265" r:id="rId30"/>
    <p:sldId id="266" r:id="rId31"/>
    <p:sldId id="267" r:id="rId32"/>
    <p:sldId id="268" r:id="rId33"/>
    <p:sldId id="269" r:id="rId34"/>
    <p:sldId id="270" r:id="rId35"/>
    <p:sldId id="271" r:id="rId36"/>
    <p:sldId id="272" r:id="rId37"/>
    <p:sldId id="273" r:id="rId38"/>
    <p:sldId id="274" r:id="rId39"/>
    <p:sldId id="275" r:id="rId40"/>
    <p:sldId id="276" r:id="rId41"/>
    <p:sldId id="277" r:id="rId42"/>
    <p:sldId id="278" r:id="rId43"/>
    <p:sldId id="279" r:id="rId44"/>
    <p:sldId id="280" r:id="rId45"/>
    <p:sldId id="281" r:id="rId46"/>
    <p:sldId id="282" r:id="rId4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C8B"/>
    <a:srgbClr val="3D85C6"/>
    <a:srgbClr val="E6E6E6"/>
    <a:srgbClr val="063E7C"/>
    <a:srgbClr val="004274"/>
    <a:srgbClr val="004A82"/>
    <a:srgbClr val="0C20B8"/>
    <a:srgbClr val="058EBF"/>
    <a:srgbClr val="005DA2"/>
    <a:srgbClr val="2418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26" y="53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weather.gov/safety/cold-wind-chill-char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osha.gov/SLTC/emergencypreparedness/guides/cold.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osha.gov/SLTC/emergencypreparedness/guides/cold.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osha.gov/SLTC/emergencypreparedness/guides/cold.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osha.gov/SLTC/emergencypreparedness/guides/cold.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dc.gov/niosh/docs/2016-106/pdfs/2016-106.pdf?id=10.26616/NIOSHPUB2016106"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osha.gov/SLTC/heatillness/heat_index/protective_high.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zionnationalpark.net/recognizing-preventing-heat-stroke-hiking/"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osha.gov/SLTC/heatstress/training.html"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osha.gov/SLTC/heatstress/heat_hazardrecognition.html"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osha.gov/Publications/OSHA3156.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osha.gov/SLTC/emergencypreparedness/guides/cold.html" TargetMode="Externa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osha.gov/OshDoc/data_Hurricane_Facts/heat_stress.pdf"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hrs.uni.edu/sites/default/files/mybenefits/hydration_poster.pdf"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osha.gov/SLTC/heatstress/controls.html"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osha.gov/SLTC/heatstress/controls.html"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mayoclinic.org/diseases-conditions/frostbite/multimedia/img-2011449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learvuehealth.com/frostbiteaid/"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oot-pain-explored.com/trench-foot.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US"/>
              <a:t>This is not meant to be either a substitute for or a legal interpretation of the occupational safety and health regulations.</a:t>
            </a:r>
            <a:endParaRPr/>
          </a:p>
        </p:txBody>
      </p:sp>
      <p:sp>
        <p:nvSpPr>
          <p:cNvPr id="58" name="Google Shape;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90a49dad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790a49dad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latin typeface="Times New Roman"/>
                <a:ea typeface="Times New Roman"/>
                <a:cs typeface="Times New Roman"/>
                <a:sym typeface="Times New Roman"/>
              </a:rPr>
              <a:t>Trench foot shares many of the same</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Protect the skin from further damage: If the skin is at risk of being frozen again, do not thaw it. If they are already thawed, then cover them to protect them from being refrozen. Do not rub the affected skin or walk on frostbitten feet.</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Get out of the cold: Once you are somewhere warm (indoors), remove any wet clothes.</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Gently rewarm affected areas: Soak the affected areas in warm water - not hot. Rewarming will take around 30 minutes. Do not directly (i.e. fire, heat lamp, heat pad) warm frostbitten skin, it will be numb and you may not notice being burned.</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Drink warm liquids to help warm you up.</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937e4ff98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7937e4ff9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Wind chill chart image retrieved from: </a:t>
            </a:r>
            <a:r>
              <a:rPr lang="en-US" u="sng">
                <a:solidFill>
                  <a:schemeClr val="hlink"/>
                </a:solidFill>
                <a:hlinkClick r:id="rId3"/>
              </a:rPr>
              <a:t>https://www.weather.gov/safety/cold-wind-chill-chart</a:t>
            </a:r>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As an exercise calculate the wind chill.  Choose a temperature, then choose a wind speed and see what the wind chill would be and note the colored region to determine how fast frostbite can set in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7937e4ff98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7937e4ff98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6b6b8c1c2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6b6b8c1c2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(Wetness/Dampness)  -&gt; makes it harder to maintain warmth</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(Near freezing) -&gt; different factors like precipitation and wind contribute to cold stress, not just temperature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Precipitation and wind should be considered when deciding if the weather outside is hazardous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(Improper outfitting) -&gt; employees must wear warm clothing to protect skin and maintain proper temperature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(Predisposing health conditions) -&gt; these may allow the worker to be more susceptible to cold-related illness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Slide Reference: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hlinkClick r:id="rId3"/>
              </a:rPr>
              <a:t>https://www.osha.gov/SLTC/emergencypreparedness/guides/cold.html</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(Exercise) -&gt; helps avoid health conditions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(Drink warm beverages) -&gt; maintain body temp.</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(Rest in warm environments) -&gt; regain warm, healthy body temperature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(Bring extra/spare clothes) -&gt; incase clothing gets damaged, wet, or is not enough to keep warm</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(Wear waterproof boots and gloves) keep dry and warm</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Slide Reference: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u="sng">
                <a:solidFill>
                  <a:schemeClr val="accent5"/>
                </a:solidFill>
                <a:hlinkClick r:id="rId3"/>
              </a:rPr>
              <a:t>https://www.osha.gov/SLTC/emergencypreparedness/guides/cold.html</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56" name="Google Shape;15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(Buddy system) -&gt; ensure crew health</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(Temperature) -&gt; don’t resume work in unhealthy environments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(Uniform) -&gt; make sure workers dressed appropriately</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(Breaks) -&gt; take in warm areas to regain warmth</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Utilize breaks to ensure workers aren’t cold</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Slide Reference: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u="sng">
                <a:solidFill>
                  <a:schemeClr val="accent5"/>
                </a:solidFill>
                <a:hlinkClick r:id="rId3"/>
              </a:rPr>
              <a:t>https://www.osha.gov/SLTC/emergencypreparedness/guides/cold.html</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62" name="Google Shape;16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6bb04aceec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6bb04aceec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Be aware of all potential hazards.</a:t>
            </a:r>
            <a:endParaRPr/>
          </a:p>
          <a:p>
            <a:pPr marL="0" lvl="0" indent="0" algn="l" rtl="0">
              <a:spcBef>
                <a:spcPts val="0"/>
              </a:spcBef>
              <a:spcAft>
                <a:spcPts val="0"/>
              </a:spcAft>
              <a:buNone/>
            </a:pPr>
            <a:r>
              <a:rPr lang="en-US"/>
              <a:t>Hats help keep heat contained </a:t>
            </a:r>
            <a:endParaRPr/>
          </a:p>
          <a:p>
            <a:pPr marL="0" lvl="0" indent="0" algn="l" rtl="0">
              <a:spcBef>
                <a:spcPts val="0"/>
              </a:spcBef>
              <a:spcAft>
                <a:spcPts val="0"/>
              </a:spcAft>
              <a:buNone/>
            </a:pPr>
            <a:r>
              <a:rPr lang="en-US"/>
              <a:t>Consider activity level when dressing for cold weather</a:t>
            </a:r>
            <a:endParaRPr/>
          </a:p>
          <a:p>
            <a:pPr marL="0" lvl="0" indent="0" algn="l" rtl="0">
              <a:spcBef>
                <a:spcPts val="0"/>
              </a:spcBef>
              <a:spcAft>
                <a:spcPts val="0"/>
              </a:spcAft>
              <a:buNone/>
            </a:pPr>
            <a:r>
              <a:rPr lang="en-US"/>
              <a:t>Be comfortable and be safe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bb04aceec_1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(Buddy system) -&gt; ensure crew health</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(Temperature) -&gt; don’t resume work in unhealthy environments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(Uniform) -&gt; make sure workers dressed appropriately</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(Breaks) -&gt; take in warm areas to regain warmth</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Utilize breaks to ensure workers aren’t cold</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Slide Reference: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hlinkClick r:id="rId3"/>
              </a:rPr>
              <a:t>https://www.osha.gov/SLTC/emergencypreparedness/guides/cold.html</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174" name="Google Shape;174;g6bb04aceec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6bb04aceec_8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6bb04aceec_8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not meant to be either a substitute for or a legal interpretation of the occupational safety and health regulations.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6fb34bed6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6fb34bed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6fb34bed6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6fb34bed6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6b297a420d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6b297a420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Sentinel Health Event (SHE) is a preventable disease, disability, or untimely death whose occurrence serves as a warning signal that the quality of preventive and/or therapeutic medical care may need to be improved.</a:t>
            </a:r>
            <a:endParaRPr/>
          </a:p>
          <a:p>
            <a:pPr marL="0" lvl="0" indent="0" algn="l" rtl="0">
              <a:spcBef>
                <a:spcPts val="0"/>
              </a:spcBef>
              <a:spcAft>
                <a:spcPts val="0"/>
              </a:spcAft>
              <a:buNone/>
            </a:pPr>
            <a:r>
              <a:rPr lang="en"/>
              <a:t>A PDF of “Criteria for Recommended Standard Occupational Exposure to Heat and Hot Environments” </a:t>
            </a:r>
            <a:r>
              <a:rPr lang="en" u="sng">
                <a:solidFill>
                  <a:schemeClr val="hlink"/>
                </a:solidFill>
                <a:hlinkClick r:id="rId3"/>
              </a:rPr>
              <a:t>https://www.cdc.gov/niosh/docs/2016-106/pdfs/2016-106.pdf?id=10.26616/NIOSHPUB2016106</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791283625f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791283625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a:t>
            </a:r>
            <a:endParaRPr/>
          </a:p>
          <a:p>
            <a:pPr marL="0" lvl="0" indent="0" algn="l" rtl="0">
              <a:spcBef>
                <a:spcPts val="0"/>
              </a:spcBef>
              <a:spcAft>
                <a:spcPts val="0"/>
              </a:spcAft>
              <a:buNone/>
            </a:pPr>
            <a:r>
              <a:rPr lang="en" u="sng">
                <a:solidFill>
                  <a:schemeClr val="hlink"/>
                </a:solidFill>
                <a:hlinkClick r:id="rId3"/>
              </a:rPr>
              <a:t>https://www.osha.gov/SLTC/heatillness/heat_index/protective_high.html</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91283625f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791283625f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good exercise would be to instruct how to use the heat index table.  Choose a temperature and a relative humidity to generate a heat index and use the Protective Measures table to choose the appropriate action</a:t>
            </a:r>
            <a:endParaRPr/>
          </a:p>
          <a:p>
            <a:pPr marL="0" lvl="0" indent="0" algn="l" rtl="0">
              <a:spcBef>
                <a:spcPts val="0"/>
              </a:spcBef>
              <a:spcAft>
                <a:spcPts val="0"/>
              </a:spcAft>
              <a:buNone/>
            </a:pPr>
            <a:r>
              <a:rPr lang="en"/>
              <a:t> </a:t>
            </a:r>
            <a:endParaRPr/>
          </a:p>
          <a:p>
            <a:pPr marL="0" lvl="0" indent="0" algn="l" rtl="0">
              <a:spcBef>
                <a:spcPts val="0"/>
              </a:spcBef>
              <a:spcAft>
                <a:spcPts val="0"/>
              </a:spcAft>
              <a:buClr>
                <a:schemeClr val="dk1"/>
              </a:buClr>
              <a:buFont typeface="Arial"/>
              <a:buNone/>
            </a:pPr>
            <a:r>
              <a:rPr lang="en">
                <a:solidFill>
                  <a:schemeClr val="dk1"/>
                </a:solidFill>
              </a:rPr>
              <a:t>Image retrieved from Google</a:t>
            </a:r>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7938fb2019_1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7938fb2019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1600"/>
              </a:spcAft>
              <a:buClr>
                <a:schemeClr val="dk1"/>
              </a:buClr>
              <a:buSzPts val="1100"/>
              <a:buFont typeface="Arial"/>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938fb2019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7938fb201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6b2d49e4ee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6b2d49e4e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742b14e8d0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742b14e8d0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 name="Google Shape;7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6b2d49e4ee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6b2d49e4e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742b14e8d0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742b14e8d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6b2d49e4ee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6b2d49e4e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742b14e8d0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742b14e8d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6b2d49e4e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6b2d49e4e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742b14e8d0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742b14e8d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en" sz="1200">
                <a:latin typeface="Times New Roman"/>
                <a:ea typeface="Times New Roman"/>
                <a:cs typeface="Times New Roman"/>
                <a:sym typeface="Times New Roman"/>
              </a:rPr>
              <a:t>First take the affected worker to receive medical care or call 911. If 911 is contacted someone should stay with the worker until help arrives. Bring the worker to a cool area and have them. Cold compresses or wet cloths should be placed on the affected person’s armpits, groin, neck, and back. These areas have many blood vessels close to the surface of the skin, reducing body temperature faster. Encourage them to sip at cool liquid. </a:t>
            </a:r>
            <a:endParaRPr sz="1200">
              <a:latin typeface="Times New Roman"/>
              <a:ea typeface="Times New Roman"/>
              <a:cs typeface="Times New Roman"/>
              <a:sym typeface="Times New Roman"/>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6b2d49e4e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6b2d49e4e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Image retrieved from: </a:t>
            </a:r>
            <a:r>
              <a:rPr lang="en" u="sng">
                <a:solidFill>
                  <a:schemeClr val="hlink"/>
                </a:solidFill>
                <a:hlinkClick r:id="rId3"/>
              </a:rPr>
              <a:t>https://zionnationalpark.net/recognizing-preventing-heat-stroke-hiking/</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42b14e8d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742b14e8d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Heat stroke can lead to death. Immediately contact emergency medical services if a worker is thought to be affected. Someone should stay with the worker until help arrives. Bring the worker to a cool area and remove any unnecessary clothes. Then place cold compresses or wet cloths on the affected person’s armpits, groin, neck, and back. These areas have many blood vessels close to the surface of the skin, reducing body temperature faster. Fan the worker to help circulate air around them to assist with cooling them down. Encourage them to sip at cool liquid. </a:t>
            </a:r>
            <a:endParaRPr sz="1200">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6b507285a3_2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6b507285a3_2_1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(Common heat-related illnesses) -&gt; heat stroke, heat exhaustion, heat cramps, heat syncope,</a:t>
            </a:r>
            <a:endParaRPr/>
          </a:p>
          <a:p>
            <a:pPr marL="0" lvl="0" indent="0" algn="l" rtl="0">
              <a:spcBef>
                <a:spcPts val="0"/>
              </a:spcBef>
              <a:spcAft>
                <a:spcPts val="0"/>
              </a:spcAft>
              <a:buNone/>
            </a:pPr>
            <a:r>
              <a:rPr lang="en"/>
              <a:t>Heat rash, Rhabdomyolysis (rab·dow·mai</a:t>
            </a:r>
            <a:r>
              <a:rPr lang="en" b="0"/>
              <a:t>·aa·</a:t>
            </a:r>
            <a:r>
              <a:rPr lang="en"/>
              <a:t>luh·suhs)</a:t>
            </a:r>
            <a:endParaRPr/>
          </a:p>
          <a:p>
            <a:pPr marL="0" lvl="0" indent="0" algn="l" rtl="0">
              <a:spcBef>
                <a:spcPts val="0"/>
              </a:spcBef>
              <a:spcAft>
                <a:spcPts val="0"/>
              </a:spcAft>
              <a:buNone/>
            </a:pPr>
            <a:endParaRPr/>
          </a:p>
          <a:p>
            <a:pPr marL="0" lvl="0" indent="0" algn="l" rtl="0">
              <a:spcBef>
                <a:spcPts val="0"/>
              </a:spcBef>
              <a:spcAft>
                <a:spcPts val="0"/>
              </a:spcAft>
              <a:buNone/>
            </a:pPr>
            <a:r>
              <a:rPr lang="en"/>
              <a:t>(Immediate attention) -&gt; could be difference between life or death</a:t>
            </a:r>
            <a:endParaRPr/>
          </a:p>
          <a:p>
            <a:pPr marL="0" lvl="0" indent="0" algn="l" rtl="0">
              <a:spcBef>
                <a:spcPts val="0"/>
              </a:spcBef>
              <a:spcAft>
                <a:spcPts val="0"/>
              </a:spcAft>
              <a:buNone/>
            </a:pPr>
            <a:endParaRPr/>
          </a:p>
          <a:p>
            <a:pPr marL="0" lvl="0" indent="0" algn="l" rtl="0">
              <a:spcBef>
                <a:spcPts val="0"/>
              </a:spcBef>
              <a:spcAft>
                <a:spcPts val="0"/>
              </a:spcAft>
              <a:buNone/>
            </a:pPr>
            <a:r>
              <a:rPr lang="en"/>
              <a:t>(Policies) -&gt; if company has a policy in place, its for good reason </a:t>
            </a:r>
            <a:endParaRPr/>
          </a:p>
          <a:p>
            <a:pPr marL="0" lvl="0" indent="0" algn="l" rtl="0">
              <a:spcBef>
                <a:spcPts val="0"/>
              </a:spcBef>
              <a:spcAft>
                <a:spcPts val="0"/>
              </a:spcAft>
              <a:buNone/>
            </a:pPr>
            <a:endParaRPr/>
          </a:p>
          <a:p>
            <a:pPr marL="0" lvl="0" indent="0" algn="l" rtl="0">
              <a:spcBef>
                <a:spcPts val="0"/>
              </a:spcBef>
              <a:spcAft>
                <a:spcPts val="0"/>
              </a:spcAft>
              <a:buNone/>
            </a:pPr>
            <a:r>
              <a:rPr lang="en"/>
              <a:t>(New workers) -&gt; new workers are never fully educated as workers with seniority, it is important to help out your crew members </a:t>
            </a:r>
            <a:endParaRPr/>
          </a:p>
          <a:p>
            <a:pPr marL="0" lvl="0" indent="0" algn="l" rtl="0">
              <a:spcBef>
                <a:spcPts val="0"/>
              </a:spcBef>
              <a:spcAft>
                <a:spcPts val="0"/>
              </a:spcAft>
              <a:buNone/>
            </a:pPr>
            <a:endParaRPr/>
          </a:p>
          <a:p>
            <a:pPr marL="0" lvl="0" indent="0" algn="l" rtl="0">
              <a:spcBef>
                <a:spcPts val="0"/>
              </a:spcBef>
              <a:spcAft>
                <a:spcPts val="0"/>
              </a:spcAft>
              <a:buNone/>
            </a:pPr>
            <a:r>
              <a:rPr lang="en"/>
              <a:t>(Job related) -&gt; certain work areas may prove to be more dangerous and require more cautious practice</a:t>
            </a:r>
            <a:endParaRPr/>
          </a:p>
          <a:p>
            <a:pPr marL="0" lvl="0" indent="0" algn="l" rtl="0">
              <a:spcBef>
                <a:spcPts val="0"/>
              </a:spcBef>
              <a:spcAft>
                <a:spcPts val="0"/>
              </a:spcAft>
              <a:buNone/>
            </a:pPr>
            <a:endParaRPr/>
          </a:p>
          <a:p>
            <a:pPr marL="0" lvl="0" indent="0" algn="l" rtl="0">
              <a:spcBef>
                <a:spcPts val="0"/>
              </a:spcBef>
              <a:spcAft>
                <a:spcPts val="0"/>
              </a:spcAft>
              <a:buNone/>
            </a:pPr>
            <a:r>
              <a:rPr lang="en"/>
              <a:t>(Breaks) -&gt; breaks are important for overall wellbeing and must be utilized in high temperature work environments to avoid incidents.</a:t>
            </a:r>
            <a:endParaRPr/>
          </a:p>
          <a:p>
            <a:pPr marL="0" lvl="0" indent="0" algn="l" rtl="0">
              <a:spcBef>
                <a:spcPts val="0"/>
              </a:spcBef>
              <a:spcAft>
                <a:spcPts val="0"/>
              </a:spcAft>
              <a:buNone/>
            </a:pPr>
            <a:r>
              <a:rPr lang="en"/>
              <a:t>Also workers must take breaks in cool, shaded, safe areas</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Slide </a:t>
            </a:r>
            <a:r>
              <a:rPr lang="en"/>
              <a:t>Reference:</a:t>
            </a:r>
            <a:endParaRPr/>
          </a:p>
          <a:p>
            <a:pPr marL="0" lvl="0" indent="0" algn="l" rtl="0">
              <a:spcBef>
                <a:spcPts val="0"/>
              </a:spcBef>
              <a:spcAft>
                <a:spcPts val="0"/>
              </a:spcAft>
              <a:buNone/>
            </a:pPr>
            <a:r>
              <a:rPr lang="en" u="sng">
                <a:solidFill>
                  <a:schemeClr val="hlink"/>
                </a:solidFill>
                <a:hlinkClick r:id="rId3"/>
              </a:rPr>
              <a:t>https://www.osha.gov/SLTC/heatstress/training.html</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82" name="Google Shape;182;g6b507285a3_2_1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6b507285a3_2_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6b507285a3_2_1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(Carryover effects) -&gt; May increase risk of heat related illness from overall exhaustion </a:t>
            </a:r>
            <a:endParaRPr/>
          </a:p>
          <a:p>
            <a:pPr marL="0" lvl="0" indent="0" algn="l" rtl="0">
              <a:spcBef>
                <a:spcPts val="0"/>
              </a:spcBef>
              <a:spcAft>
                <a:spcPts val="0"/>
              </a:spcAft>
              <a:buNone/>
            </a:pPr>
            <a:endParaRPr/>
          </a:p>
          <a:p>
            <a:pPr marL="0" lvl="0" indent="0" algn="l" rtl="0">
              <a:spcBef>
                <a:spcPts val="0"/>
              </a:spcBef>
              <a:spcAft>
                <a:spcPts val="0"/>
              </a:spcAft>
              <a:buNone/>
            </a:pPr>
            <a:r>
              <a:rPr lang="en"/>
              <a:t>(Environmental conditions) -&gt; May create a more unsafe work environment due to more heat</a:t>
            </a:r>
            <a:endParaRPr/>
          </a:p>
          <a:p>
            <a:pPr marL="0" lvl="0" indent="0" algn="l" rtl="0">
              <a:spcBef>
                <a:spcPts val="0"/>
              </a:spcBef>
              <a:spcAft>
                <a:spcPts val="0"/>
              </a:spcAft>
              <a:buNone/>
            </a:pPr>
            <a:endParaRPr/>
          </a:p>
          <a:p>
            <a:pPr marL="0" lvl="0" indent="0" algn="l" rtl="0">
              <a:spcBef>
                <a:spcPts val="0"/>
              </a:spcBef>
              <a:spcAft>
                <a:spcPts val="0"/>
              </a:spcAft>
              <a:buNone/>
            </a:pPr>
            <a:r>
              <a:rPr lang="en"/>
              <a:t>(Physical activity) -&gt; Body heat may lead to higher risk of heat related illness</a:t>
            </a:r>
            <a:endParaRPr/>
          </a:p>
          <a:p>
            <a:pPr marL="0" lvl="0" indent="0" algn="l" rtl="0">
              <a:spcBef>
                <a:spcPts val="0"/>
              </a:spcBef>
              <a:spcAft>
                <a:spcPts val="0"/>
              </a:spcAft>
              <a:buNone/>
            </a:pPr>
            <a:endParaRPr/>
          </a:p>
          <a:p>
            <a:pPr marL="0" lvl="0" indent="0" algn="l" rtl="0">
              <a:spcBef>
                <a:spcPts val="0"/>
              </a:spcBef>
              <a:spcAft>
                <a:spcPts val="0"/>
              </a:spcAft>
              <a:buNone/>
            </a:pPr>
            <a:r>
              <a:rPr lang="en"/>
              <a:t>(Gear) Clothing and gear may also lead to a higher risk of heat related illness </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Slide </a:t>
            </a:r>
            <a:r>
              <a:rPr lang="en"/>
              <a:t>Reference:</a:t>
            </a:r>
            <a:endParaRPr/>
          </a:p>
          <a:p>
            <a:pPr marL="0" lvl="0" indent="0" algn="l" rtl="0">
              <a:spcBef>
                <a:spcPts val="0"/>
              </a:spcBef>
              <a:spcAft>
                <a:spcPts val="0"/>
              </a:spcAft>
              <a:buNone/>
            </a:pPr>
            <a:r>
              <a:rPr lang="en" u="sng">
                <a:solidFill>
                  <a:schemeClr val="hlink"/>
                </a:solidFill>
                <a:hlinkClick r:id="rId3"/>
              </a:rPr>
              <a:t>https://www.osha.gov/SLTC/heatstress/heat_hazardrecognition.html</a:t>
            </a:r>
            <a:endParaRPr/>
          </a:p>
          <a:p>
            <a:pPr marL="0" lvl="0" indent="0" algn="l" rtl="0">
              <a:spcBef>
                <a:spcPts val="0"/>
              </a:spcBef>
              <a:spcAft>
                <a:spcPts val="0"/>
              </a:spcAft>
              <a:buNone/>
            </a:pPr>
            <a:endParaRPr/>
          </a:p>
          <a:p>
            <a:pPr marL="0" lvl="0" indent="0" algn="l" rtl="0">
              <a:spcBef>
                <a:spcPts val="0"/>
              </a:spcBef>
              <a:spcAft>
                <a:spcPts val="0"/>
              </a:spcAft>
              <a:buNone/>
            </a:pPr>
            <a:r>
              <a:rPr lang="en"/>
              <a:t>Image retrieved from Google</a:t>
            </a:r>
            <a:endParaRPr/>
          </a:p>
        </p:txBody>
      </p:sp>
      <p:sp>
        <p:nvSpPr>
          <p:cNvPr id="189" name="Google Shape;189;g6b507285a3_2_10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Knowledge of these common cold-related illnesses could save lives and allow those affected to receive medical attention faster.</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Slide References: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hlinkClick r:id="rId3"/>
              </a:rPr>
              <a:t>https://www.osha.gov/Publications/OSHA3156.pdf</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u="sng">
                <a:solidFill>
                  <a:schemeClr val="hlink"/>
                </a:solidFill>
                <a:hlinkClick r:id="rId4"/>
              </a:rPr>
              <a:t>https://www.osha.gov/SLTC/emergencypreparedness/guides/cold.html</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77" name="Google Shape;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791283625f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791283625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acclimatization is not properly addressed, workers will have an increased risk to heat-related illnesses. </a:t>
            </a:r>
            <a:endParaRPr/>
          </a:p>
          <a:p>
            <a:pPr marL="0" lvl="0" indent="0" algn="l" rtl="0">
              <a:spcBef>
                <a:spcPts val="0"/>
              </a:spcBef>
              <a:spcAft>
                <a:spcPts val="0"/>
              </a:spcAft>
              <a:buNone/>
            </a:pPr>
            <a:endParaRPr/>
          </a:p>
          <a:p>
            <a:pPr marL="0" lvl="0" indent="0" algn="l" rtl="0">
              <a:spcBef>
                <a:spcPts val="0"/>
              </a:spcBef>
              <a:spcAft>
                <a:spcPts val="0"/>
              </a:spcAft>
              <a:buNone/>
            </a:pPr>
            <a:r>
              <a:rPr lang="en"/>
              <a:t>It is absolutely crucial that workers slowly become accustomed to their work environment. </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Slide </a:t>
            </a:r>
            <a:r>
              <a:rPr lang="en"/>
              <a:t>Reference:</a:t>
            </a:r>
            <a:endParaRPr/>
          </a:p>
          <a:p>
            <a:pPr marL="0" lvl="0" indent="0" algn="l" rtl="0">
              <a:spcBef>
                <a:spcPts val="0"/>
              </a:spcBef>
              <a:spcAft>
                <a:spcPts val="0"/>
              </a:spcAft>
              <a:buNone/>
            </a:pPr>
            <a:r>
              <a:rPr lang="en" u="sng">
                <a:solidFill>
                  <a:schemeClr val="hlink"/>
                </a:solidFill>
                <a:hlinkClick r:id="rId3"/>
              </a:rPr>
              <a:t>https://www.osha.gov/OshDoc/data_Hurricane_Facts/heat_stress.pdf</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791283625f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791283625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tips will help workers avoid dehydration which can help prevent heat-related illnesses. Water is crucial for our bodies to operate. Checking to see if a worker properly hydrated is one of the most common things checked after a heat-related incident. </a:t>
            </a:r>
            <a:endParaRPr/>
          </a:p>
          <a:p>
            <a:pPr marL="0" lvl="0" indent="0" algn="l" rtl="0">
              <a:spcBef>
                <a:spcPts val="0"/>
              </a:spcBef>
              <a:spcAft>
                <a:spcPts val="0"/>
              </a:spcAft>
              <a:buNone/>
            </a:pPr>
            <a:endParaRPr/>
          </a:p>
          <a:p>
            <a:pPr marL="0" lvl="0" indent="0" algn="l" rtl="0">
              <a:spcBef>
                <a:spcPts val="0"/>
              </a:spcBef>
              <a:spcAft>
                <a:spcPts val="0"/>
              </a:spcAft>
              <a:buNone/>
            </a:pPr>
            <a:r>
              <a:rPr lang="en"/>
              <a:t>Slide Reference: </a:t>
            </a:r>
            <a:endParaRPr/>
          </a:p>
          <a:p>
            <a:pPr marL="0" lvl="0" indent="0" algn="l" rtl="0">
              <a:spcBef>
                <a:spcPts val="0"/>
              </a:spcBef>
              <a:spcAft>
                <a:spcPts val="0"/>
              </a:spcAft>
              <a:buNone/>
            </a:pPr>
            <a:r>
              <a:rPr lang="en" u="sng">
                <a:solidFill>
                  <a:schemeClr val="hlink"/>
                </a:solidFill>
                <a:hlinkClick r:id="rId3"/>
              </a:rPr>
              <a:t>https://hrs.uni.edu/sites/default/files/mybenefits/hydration_poster.pdf</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75ab438f21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75ab438f2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They hydration log provided suggest that a liter (</a:t>
            </a:r>
            <a:r>
              <a:rPr lang="en" sz="1200">
                <a:solidFill>
                  <a:srgbClr val="222222"/>
                </a:solidFill>
                <a:highlight>
                  <a:srgbClr val="FFFFFF"/>
                </a:highlight>
                <a:latin typeface="Times New Roman"/>
                <a:ea typeface="Times New Roman"/>
                <a:cs typeface="Times New Roman"/>
                <a:sym typeface="Times New Roman"/>
              </a:rPr>
              <a:t>≈ </a:t>
            </a:r>
            <a:r>
              <a:rPr lang="en">
                <a:solidFill>
                  <a:schemeClr val="dk1"/>
                </a:solidFill>
              </a:rPr>
              <a:t>32 oz.) of water be consumed each hour of the workers shift when working in high heat environments. Therefore a half liter (500ml </a:t>
            </a:r>
            <a:r>
              <a:rPr lang="en" sz="1200">
                <a:solidFill>
                  <a:srgbClr val="222222"/>
                </a:solidFill>
                <a:highlight>
                  <a:srgbClr val="FFFFFF"/>
                </a:highlight>
                <a:latin typeface="Times New Roman"/>
                <a:ea typeface="Times New Roman"/>
                <a:cs typeface="Times New Roman"/>
                <a:sym typeface="Times New Roman"/>
              </a:rPr>
              <a:t>≈ </a:t>
            </a:r>
            <a:r>
              <a:rPr lang="en">
                <a:solidFill>
                  <a:schemeClr val="dk1"/>
                </a:solidFill>
              </a:rPr>
              <a:t>16 oz.) should be consumed every half hour.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Slide Reference: (Figure of Hydration Log Example)</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7909a058ca_1_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7909a058ca_1_1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solidFill>
                  <a:schemeClr val="dk1"/>
                </a:solidFill>
              </a:rPr>
              <a:t>(Engineering control measures) -&gt; Using technology to lessen the creation of heat</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(All examples) -&gt; Each of the following engineered examples are implementations to keep the worker from getting hot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Slide Reference:</a:t>
            </a:r>
            <a:endParaRPr>
              <a:solidFill>
                <a:schemeClr val="dk1"/>
              </a:solidFill>
            </a:endParaRPr>
          </a:p>
          <a:p>
            <a:pPr marL="0" lvl="0" indent="0" algn="l" rtl="0">
              <a:spcBef>
                <a:spcPts val="0"/>
              </a:spcBef>
              <a:spcAft>
                <a:spcPts val="0"/>
              </a:spcAft>
              <a:buNone/>
            </a:pPr>
            <a:r>
              <a:rPr lang="en" u="sng">
                <a:solidFill>
                  <a:schemeClr val="hlink"/>
                </a:solidFill>
                <a:hlinkClick r:id="rId3"/>
              </a:rPr>
              <a:t>https://www.osha.gov/SLTC/heatstress/controls.html</a:t>
            </a:r>
            <a:endParaRPr>
              <a:solidFill>
                <a:schemeClr val="dk1"/>
              </a:solidFill>
            </a:endParaRPr>
          </a:p>
        </p:txBody>
      </p:sp>
      <p:sp>
        <p:nvSpPr>
          <p:cNvPr id="217" name="Google Shape;217;g7909a058ca_1_1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6b507285a3_2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6b507285a3_2_1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(Administrative control measures) -&gt; Management needs to mitigate heat exposure</a:t>
            </a:r>
            <a:endParaRPr/>
          </a:p>
          <a:p>
            <a:pPr marL="0" lvl="0" indent="0" algn="l" rtl="0">
              <a:spcBef>
                <a:spcPts val="0"/>
              </a:spcBef>
              <a:spcAft>
                <a:spcPts val="0"/>
              </a:spcAft>
              <a:buNone/>
            </a:pPr>
            <a:endParaRPr/>
          </a:p>
          <a:p>
            <a:pPr marL="0" lvl="0" indent="0" algn="l" rtl="0">
              <a:spcBef>
                <a:spcPts val="0"/>
              </a:spcBef>
              <a:spcAft>
                <a:spcPts val="0"/>
              </a:spcAft>
              <a:buNone/>
            </a:pPr>
            <a:r>
              <a:rPr lang="en"/>
              <a:t>(Modified work schedule) -&gt; Avoid working during the heat of the day</a:t>
            </a:r>
            <a:endParaRPr/>
          </a:p>
          <a:p>
            <a:pPr marL="0" lvl="0" indent="0" algn="l" rtl="0">
              <a:spcBef>
                <a:spcPts val="0"/>
              </a:spcBef>
              <a:spcAft>
                <a:spcPts val="0"/>
              </a:spcAft>
              <a:buNone/>
            </a:pPr>
            <a:endParaRPr/>
          </a:p>
          <a:p>
            <a:pPr marL="0" lvl="0" indent="0" algn="l" rtl="0">
              <a:spcBef>
                <a:spcPts val="0"/>
              </a:spcBef>
              <a:spcAft>
                <a:spcPts val="0"/>
              </a:spcAft>
              <a:buNone/>
            </a:pPr>
            <a:r>
              <a:rPr lang="en"/>
              <a:t>(Rotate job functions) -&gt; If a certain role has high stress, rotate the worker to distribute workload</a:t>
            </a:r>
            <a:endParaRPr/>
          </a:p>
          <a:p>
            <a:pPr marL="0" lvl="0" indent="0" algn="l" rtl="0">
              <a:spcBef>
                <a:spcPts val="0"/>
              </a:spcBef>
              <a:spcAft>
                <a:spcPts val="0"/>
              </a:spcAft>
              <a:buNone/>
            </a:pPr>
            <a:endParaRPr/>
          </a:p>
          <a:p>
            <a:pPr marL="0" lvl="0" indent="0" algn="l" rtl="0">
              <a:spcBef>
                <a:spcPts val="0"/>
              </a:spcBef>
              <a:spcAft>
                <a:spcPts val="0"/>
              </a:spcAft>
              <a:buNone/>
            </a:pPr>
            <a:r>
              <a:rPr lang="en"/>
              <a:t>(Buddy system) -&gt; Lookout for wellbeing of others</a:t>
            </a:r>
            <a:endParaRPr/>
          </a:p>
          <a:p>
            <a:pPr marL="0" lvl="0" indent="0" algn="l" rtl="0">
              <a:spcBef>
                <a:spcPts val="0"/>
              </a:spcBef>
              <a:spcAft>
                <a:spcPts val="0"/>
              </a:spcAft>
              <a:buNone/>
            </a:pPr>
            <a:endParaRPr/>
          </a:p>
          <a:p>
            <a:pPr marL="0" lvl="0" indent="0" algn="l" rtl="0">
              <a:spcBef>
                <a:spcPts val="0"/>
              </a:spcBef>
              <a:spcAft>
                <a:spcPts val="0"/>
              </a:spcAft>
              <a:buNone/>
            </a:pPr>
            <a:r>
              <a:rPr lang="en"/>
              <a:t>(Fluids) -&gt; Drink lots of water and avoid warm beverages to keep body temp. low</a:t>
            </a:r>
            <a:endParaRPr/>
          </a:p>
          <a:p>
            <a:pPr marL="0" lvl="0" indent="0" algn="l" rtl="0">
              <a:spcBef>
                <a:spcPts val="0"/>
              </a:spcBef>
              <a:spcAft>
                <a:spcPts val="0"/>
              </a:spcAft>
              <a:buNone/>
            </a:pPr>
            <a:endParaRPr/>
          </a:p>
          <a:p>
            <a:pPr marL="0" lvl="0" indent="0" algn="l" rtl="0">
              <a:spcBef>
                <a:spcPts val="0"/>
              </a:spcBef>
              <a:spcAft>
                <a:spcPts val="0"/>
              </a:spcAft>
              <a:buNone/>
            </a:pPr>
            <a:r>
              <a:rPr lang="en"/>
              <a:t>(Areas) -&gt; Designate areas specifically for breaks</a:t>
            </a:r>
            <a:endParaRPr/>
          </a:p>
          <a:p>
            <a:pPr marL="0" lvl="0" indent="0" algn="l" rtl="0">
              <a:spcBef>
                <a:spcPts val="0"/>
              </a:spcBef>
              <a:spcAft>
                <a:spcPts val="0"/>
              </a:spcAft>
              <a:buNone/>
            </a:pPr>
            <a:endParaRPr/>
          </a:p>
          <a:p>
            <a:pPr marL="0" lvl="0" indent="0" algn="l" rtl="0">
              <a:spcBef>
                <a:spcPts val="0"/>
              </a:spcBef>
              <a:spcAft>
                <a:spcPts val="0"/>
              </a:spcAft>
              <a:buNone/>
            </a:pPr>
            <a:r>
              <a:rPr lang="en"/>
              <a:t>(Breaks) -&gt; Make sure workers take their breaks</a:t>
            </a:r>
            <a:endParaRPr/>
          </a:p>
          <a:p>
            <a:pPr marL="0" lvl="0" indent="0" algn="l" rtl="0">
              <a:spcBef>
                <a:spcPts val="0"/>
              </a:spcBef>
              <a:spcAft>
                <a:spcPts val="0"/>
              </a:spcAft>
              <a:buNone/>
            </a:pPr>
            <a:endParaRPr/>
          </a:p>
          <a:p>
            <a:pPr marL="0" lvl="0" indent="0" algn="l" rtl="0">
              <a:spcBef>
                <a:spcPts val="0"/>
              </a:spcBef>
              <a:spcAft>
                <a:spcPts val="0"/>
              </a:spcAft>
              <a:buClr>
                <a:schemeClr val="dk1"/>
              </a:buClr>
              <a:buFont typeface="Arial"/>
              <a:buNone/>
            </a:pPr>
            <a:r>
              <a:rPr lang="en">
                <a:solidFill>
                  <a:schemeClr val="dk1"/>
                </a:solidFill>
              </a:rPr>
              <a:t>Slide Reference:</a:t>
            </a:r>
            <a:endParaRPr>
              <a:solidFill>
                <a:schemeClr val="dk1"/>
              </a:solidFill>
            </a:endParaRPr>
          </a:p>
          <a:p>
            <a:pPr marL="0" lvl="0" indent="0" algn="l" rtl="0">
              <a:spcBef>
                <a:spcPts val="0"/>
              </a:spcBef>
              <a:spcAft>
                <a:spcPts val="0"/>
              </a:spcAft>
              <a:buClr>
                <a:schemeClr val="dk1"/>
              </a:buClr>
              <a:buFont typeface="Arial"/>
              <a:buNone/>
            </a:pPr>
            <a:r>
              <a:rPr lang="en" u="sng">
                <a:solidFill>
                  <a:schemeClr val="accent5"/>
                </a:solidFill>
                <a:hlinkClick r:id="rId3"/>
              </a:rPr>
              <a:t>https://www.osha.gov/SLTC/heatstress/controls.html</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24" name="Google Shape;224;g6b507285a3_2_1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75ab438f21_1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75ab438f21_1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6fb34bed69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6fb34bed6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790a49dad4_1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g790a49dad4_1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790a49dad4_1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Image retrieved from: </a:t>
            </a:r>
            <a:r>
              <a:rPr lang="en-US" u="sng">
                <a:solidFill>
                  <a:schemeClr val="hlink"/>
                </a:solidFill>
                <a:hlinkClick r:id="rId3"/>
              </a:rPr>
              <a:t>https://www.mayoclinic.org/diseases-conditions/frostbite/multimedia/img-20114490</a:t>
            </a:r>
            <a:endParaRPr/>
          </a:p>
          <a:p>
            <a:pPr marL="0" lvl="0" indent="0" algn="l" rtl="0">
              <a:spcBef>
                <a:spcPts val="0"/>
              </a:spcBef>
              <a:spcAft>
                <a:spcPts val="0"/>
              </a:spcAft>
              <a:buNone/>
            </a:pPr>
            <a:endParaRPr/>
          </a:p>
        </p:txBody>
      </p:sp>
      <p:sp>
        <p:nvSpPr>
          <p:cNvPr id="95" name="Google Shape;95;g790a49dad4_1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78f91bb3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78f91bb3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latin typeface="Times New Roman"/>
                <a:ea typeface="Times New Roman"/>
                <a:cs typeface="Times New Roman"/>
                <a:sym typeface="Times New Roman"/>
              </a:rPr>
              <a:t>If you are suffering from frostbite, you may be affected by hypothermia</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Protect the skin from further damage: If the skin is at risk of being frozen again, do not thaw it. If they are already thawed, then cover them to protect them from being refrozen. Do not rub the affected skin or walk on frostbitten feet.</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Get out of the cold: Once you are somewhere warm (indoors), remove any wet clothes.</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Gently rewarm affected areas: Soak the affected areas in warm water - not hot. Rewarming will take around 30 minutes. Do not directly (i.e. fire, heat lamp, heat pad) warm frostbitten skin, it will be numb and you may not notice being burned.</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Drink warm liquids to help warm you up.</a:t>
            </a:r>
            <a:endParaRPr sz="1200">
              <a:latin typeface="Times New Roman"/>
              <a:ea typeface="Times New Roman"/>
              <a:cs typeface="Times New Roman"/>
              <a:sym typeface="Times New Roman"/>
            </a:endParaRPr>
          </a:p>
          <a:p>
            <a:pPr marL="0" lvl="0" indent="0" algn="l" rtl="0">
              <a:spcBef>
                <a:spcPts val="0"/>
              </a:spcBef>
              <a:spcAft>
                <a:spcPts val="0"/>
              </a:spcAft>
              <a:buNone/>
            </a:pPr>
            <a:r>
              <a:rPr lang="en-US" sz="1200">
                <a:latin typeface="Times New Roman"/>
                <a:ea typeface="Times New Roman"/>
                <a:cs typeface="Times New Roman"/>
                <a:sym typeface="Times New Roman"/>
              </a:rPr>
              <a:t>Image retrieved from: </a:t>
            </a:r>
            <a:r>
              <a:rPr lang="en-US" sz="1200" u="sng">
                <a:solidFill>
                  <a:schemeClr val="hlink"/>
                </a:solidFill>
                <a:latin typeface="Times New Roman"/>
                <a:ea typeface="Times New Roman"/>
                <a:cs typeface="Times New Roman"/>
                <a:sym typeface="Times New Roman"/>
                <a:hlinkClick r:id="rId3"/>
              </a:rPr>
              <a:t>https://www.clearvuehealth.com/frostbiteaid/</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90a49dad4_1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Image retrieved from: </a:t>
            </a:r>
            <a:r>
              <a:rPr lang="en-US" u="sng">
                <a:solidFill>
                  <a:schemeClr val="hlink"/>
                </a:solidFill>
                <a:hlinkClick r:id="rId3"/>
              </a:rPr>
              <a:t>https://www.foot-pain-explored.com/trench-foot.html</a:t>
            </a:r>
            <a:endParaRPr/>
          </a:p>
          <a:p>
            <a:pPr marL="0" lvl="0" indent="0" algn="l" rtl="0">
              <a:spcBef>
                <a:spcPts val="0"/>
              </a:spcBef>
              <a:spcAft>
                <a:spcPts val="0"/>
              </a:spcAft>
              <a:buNone/>
            </a:pPr>
            <a:endParaRPr/>
          </a:p>
        </p:txBody>
      </p:sp>
      <p:sp>
        <p:nvSpPr>
          <p:cNvPr id="112" name="Google Shape;112;g790a49dad4_1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42900" algn="ctr" rtl="0">
              <a:spcBef>
                <a:spcPts val="1600"/>
              </a:spcBef>
              <a:spcAft>
                <a:spcPts val="0"/>
              </a:spcAft>
              <a:buSzPts val="1800"/>
              <a:buChar char="●"/>
              <a:defRPr/>
            </a:lvl2pPr>
            <a:lvl3pPr marL="1371600" lvl="2" indent="-342900" algn="ctr" rtl="0">
              <a:spcBef>
                <a:spcPts val="1600"/>
              </a:spcBef>
              <a:spcAft>
                <a:spcPts val="0"/>
              </a:spcAft>
              <a:buSzPts val="1800"/>
              <a:buChar char="●"/>
              <a:defRPr/>
            </a:lvl3pPr>
            <a:lvl4pPr marL="1828800" lvl="3" indent="-342900" algn="ctr" rtl="0">
              <a:spcBef>
                <a:spcPts val="1600"/>
              </a:spcBef>
              <a:spcAft>
                <a:spcPts val="0"/>
              </a:spcAft>
              <a:buSzPts val="1800"/>
              <a:buChar char="●"/>
              <a:defRPr/>
            </a:lvl4pPr>
            <a:lvl5pPr marL="2286000" lvl="4" indent="-342900" algn="ctr" rtl="0">
              <a:spcBef>
                <a:spcPts val="1600"/>
              </a:spcBef>
              <a:spcAft>
                <a:spcPts val="0"/>
              </a:spcAft>
              <a:buSzPts val="1800"/>
              <a:buChar char="●"/>
              <a:defRPr/>
            </a:lvl5pPr>
            <a:lvl6pPr marL="2743200" lvl="5" indent="-342900" algn="ctr" rtl="0">
              <a:spcBef>
                <a:spcPts val="1600"/>
              </a:spcBef>
              <a:spcAft>
                <a:spcPts val="0"/>
              </a:spcAft>
              <a:buSzPts val="1800"/>
              <a:buChar char="●"/>
              <a:defRPr/>
            </a:lvl6pPr>
            <a:lvl7pPr marL="3200400" lvl="6" indent="-342900" algn="ctr" rtl="0">
              <a:spcBef>
                <a:spcPts val="1600"/>
              </a:spcBef>
              <a:spcAft>
                <a:spcPts val="0"/>
              </a:spcAft>
              <a:buSzPts val="1800"/>
              <a:buChar char="●"/>
              <a:defRPr/>
            </a:lvl7pPr>
            <a:lvl8pPr marL="3657600" lvl="7" indent="-342900" algn="ctr" rtl="0">
              <a:spcBef>
                <a:spcPts val="1600"/>
              </a:spcBef>
              <a:spcAft>
                <a:spcPts val="0"/>
              </a:spcAft>
              <a:buSzPts val="1800"/>
              <a:buChar char="●"/>
              <a:defRPr/>
            </a:lvl8pPr>
            <a:lvl9pPr marL="4114800" lvl="8" indent="-342900" algn="ctr" rtl="0">
              <a:spcBef>
                <a:spcPts val="1600"/>
              </a:spcBef>
              <a:spcAft>
                <a:spcPts val="1600"/>
              </a:spcAft>
              <a:buSzPts val="18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42900" algn="l" rtl="0">
              <a:lnSpc>
                <a:spcPct val="90000"/>
              </a:lnSpc>
              <a:spcBef>
                <a:spcPts val="800"/>
              </a:spcBef>
              <a:spcAft>
                <a:spcPts val="0"/>
              </a:spcAft>
              <a:buSzPts val="1800"/>
              <a:buChar char="●"/>
              <a:defRPr/>
            </a:lvl1pPr>
            <a:lvl2pPr marL="914400" lvl="1" indent="-342900" algn="l" rtl="0">
              <a:lnSpc>
                <a:spcPct val="90000"/>
              </a:lnSpc>
              <a:spcBef>
                <a:spcPts val="1600"/>
              </a:spcBef>
              <a:spcAft>
                <a:spcPts val="0"/>
              </a:spcAft>
              <a:buSzPts val="1800"/>
              <a:buChar char="●"/>
              <a:defRPr/>
            </a:lvl2pPr>
            <a:lvl3pPr marL="1371600" lvl="2" indent="-342900" algn="l" rtl="0">
              <a:lnSpc>
                <a:spcPct val="90000"/>
              </a:lnSpc>
              <a:spcBef>
                <a:spcPts val="1600"/>
              </a:spcBef>
              <a:spcAft>
                <a:spcPts val="0"/>
              </a:spcAft>
              <a:buSzPts val="1800"/>
              <a:buChar char="●"/>
              <a:defRPr/>
            </a:lvl3pPr>
            <a:lvl4pPr marL="1828800" lvl="3" indent="-342900" algn="l" rtl="0">
              <a:lnSpc>
                <a:spcPct val="90000"/>
              </a:lnSpc>
              <a:spcBef>
                <a:spcPts val="1600"/>
              </a:spcBef>
              <a:spcAft>
                <a:spcPts val="0"/>
              </a:spcAft>
              <a:buSzPts val="1800"/>
              <a:buChar char="●"/>
              <a:defRPr/>
            </a:lvl4pPr>
            <a:lvl5pPr marL="2286000" lvl="4" indent="-342900" algn="l" rtl="0">
              <a:lnSpc>
                <a:spcPct val="90000"/>
              </a:lnSpc>
              <a:spcBef>
                <a:spcPts val="1600"/>
              </a:spcBef>
              <a:spcAft>
                <a:spcPts val="0"/>
              </a:spcAft>
              <a:buSzPts val="1800"/>
              <a:buChar char="●"/>
              <a:defRPr/>
            </a:lvl5pPr>
            <a:lvl6pPr marL="2743200" lvl="5" indent="-342900" algn="l" rtl="0">
              <a:lnSpc>
                <a:spcPct val="90000"/>
              </a:lnSpc>
              <a:spcBef>
                <a:spcPts val="1600"/>
              </a:spcBef>
              <a:spcAft>
                <a:spcPts val="0"/>
              </a:spcAft>
              <a:buSzPts val="1800"/>
              <a:buChar char="●"/>
              <a:defRPr/>
            </a:lvl6pPr>
            <a:lvl7pPr marL="3200400" lvl="6" indent="-342900" algn="l" rtl="0">
              <a:lnSpc>
                <a:spcPct val="90000"/>
              </a:lnSpc>
              <a:spcBef>
                <a:spcPts val="1600"/>
              </a:spcBef>
              <a:spcAft>
                <a:spcPts val="0"/>
              </a:spcAft>
              <a:buSzPts val="1800"/>
              <a:buChar char="●"/>
              <a:defRPr/>
            </a:lvl7pPr>
            <a:lvl8pPr marL="3657600" lvl="7" indent="-342900" algn="l" rtl="0">
              <a:lnSpc>
                <a:spcPct val="90000"/>
              </a:lnSpc>
              <a:spcBef>
                <a:spcPts val="1600"/>
              </a:spcBef>
              <a:spcAft>
                <a:spcPts val="0"/>
              </a:spcAft>
              <a:buSzPts val="1800"/>
              <a:buChar char="●"/>
              <a:defRPr/>
            </a:lvl8pPr>
            <a:lvl9pPr marL="4114800" lvl="8" indent="-342900" algn="l" rtl="0">
              <a:lnSpc>
                <a:spcPct val="90000"/>
              </a:lnSpc>
              <a:spcBef>
                <a:spcPts val="1600"/>
              </a:spcBef>
              <a:spcAft>
                <a:spcPts val="1600"/>
              </a:spcAft>
              <a:buSzPts val="1800"/>
              <a:buChar char="●"/>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solidFill>
                  <a:schemeClr val="lt1"/>
                </a:solidFill>
                <a:latin typeface="Times New Roman"/>
                <a:ea typeface="Times New Roman"/>
                <a:cs typeface="Times New Roman"/>
                <a:sym typeface="Times New Roman"/>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lnSpc>
                <a:spcPct val="90000"/>
              </a:lnSpc>
              <a:spcBef>
                <a:spcPts val="1200"/>
              </a:spcBef>
              <a:spcAft>
                <a:spcPts val="0"/>
              </a:spcAft>
              <a:buSzPts val="1800"/>
              <a:buChar char="●"/>
              <a:defRPr>
                <a:solidFill>
                  <a:schemeClr val="lt1"/>
                </a:solidFill>
                <a:latin typeface="Times New Roman"/>
                <a:ea typeface="Times New Roman"/>
                <a:cs typeface="Times New Roman"/>
                <a:sym typeface="Times New Roman"/>
              </a:defRPr>
            </a:lvl1pPr>
            <a:lvl2pPr marL="914400" lvl="1" indent="-342900" rtl="0">
              <a:spcBef>
                <a:spcPts val="1200"/>
              </a:spcBef>
              <a:spcAft>
                <a:spcPts val="0"/>
              </a:spcAft>
              <a:buSzPts val="1800"/>
              <a:buChar char="●"/>
              <a:defRPr/>
            </a:lvl2pPr>
            <a:lvl3pPr marL="1371600" lvl="2" indent="-342900" rtl="0">
              <a:spcBef>
                <a:spcPts val="1600"/>
              </a:spcBef>
              <a:spcAft>
                <a:spcPts val="0"/>
              </a:spcAft>
              <a:buSzPts val="1800"/>
              <a:buChar char="●"/>
              <a:defRPr/>
            </a:lvl3pPr>
            <a:lvl4pPr marL="1828800" lvl="3" indent="-342900" rtl="0">
              <a:spcBef>
                <a:spcPts val="1600"/>
              </a:spcBef>
              <a:spcAft>
                <a:spcPts val="0"/>
              </a:spcAft>
              <a:buSzPts val="1800"/>
              <a:buChar char="●"/>
              <a:defRPr/>
            </a:lvl4pPr>
            <a:lvl5pPr marL="2286000" lvl="4" indent="-342900" rtl="0">
              <a:spcBef>
                <a:spcPts val="1600"/>
              </a:spcBef>
              <a:spcAft>
                <a:spcPts val="0"/>
              </a:spcAft>
              <a:buSzPts val="1800"/>
              <a:buChar char="●"/>
              <a:defRPr/>
            </a:lvl5pPr>
            <a:lvl6pPr marL="2743200" lvl="5" indent="-342900" rtl="0">
              <a:spcBef>
                <a:spcPts val="1600"/>
              </a:spcBef>
              <a:spcAft>
                <a:spcPts val="0"/>
              </a:spcAft>
              <a:buSzPts val="1800"/>
              <a:buChar char="●"/>
              <a:defRPr/>
            </a:lvl6pPr>
            <a:lvl7pPr marL="3200400" lvl="6" indent="-342900" rtl="0">
              <a:spcBef>
                <a:spcPts val="1600"/>
              </a:spcBef>
              <a:spcAft>
                <a:spcPts val="0"/>
              </a:spcAft>
              <a:buSzPts val="1800"/>
              <a:buChar char="●"/>
              <a:defRPr/>
            </a:lvl7pPr>
            <a:lvl8pPr marL="3657600" lvl="7" indent="-342900" rtl="0">
              <a:spcBef>
                <a:spcPts val="1600"/>
              </a:spcBef>
              <a:spcAft>
                <a:spcPts val="0"/>
              </a:spcAft>
              <a:buSzPts val="1800"/>
              <a:buChar char="●"/>
              <a:defRPr/>
            </a:lvl8pPr>
            <a:lvl9pPr marL="4114800" lvl="8" indent="-342900" rtl="0">
              <a:spcBef>
                <a:spcPts val="1600"/>
              </a:spcBef>
              <a:spcAft>
                <a:spcPts val="1600"/>
              </a:spcAft>
              <a:buSzPts val="18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1600"/>
              </a:spcBef>
              <a:spcAft>
                <a:spcPts val="0"/>
              </a:spcAft>
              <a:buSzPts val="1800"/>
              <a:buChar char="●"/>
              <a:defRPr/>
            </a:lvl2pPr>
            <a:lvl3pPr marL="1371600" lvl="2" indent="-342900" rtl="0">
              <a:spcBef>
                <a:spcPts val="1600"/>
              </a:spcBef>
              <a:spcAft>
                <a:spcPts val="0"/>
              </a:spcAft>
              <a:buSzPts val="1800"/>
              <a:buChar char="●"/>
              <a:defRPr/>
            </a:lvl3pPr>
            <a:lvl4pPr marL="1828800" lvl="3" indent="-342900" rtl="0">
              <a:spcBef>
                <a:spcPts val="1600"/>
              </a:spcBef>
              <a:spcAft>
                <a:spcPts val="0"/>
              </a:spcAft>
              <a:buSzPts val="1800"/>
              <a:buChar char="●"/>
              <a:defRPr/>
            </a:lvl4pPr>
            <a:lvl5pPr marL="2286000" lvl="4" indent="-342900" rtl="0">
              <a:spcBef>
                <a:spcPts val="1600"/>
              </a:spcBef>
              <a:spcAft>
                <a:spcPts val="0"/>
              </a:spcAft>
              <a:buSzPts val="1800"/>
              <a:buChar char="●"/>
              <a:defRPr/>
            </a:lvl5pPr>
            <a:lvl6pPr marL="2743200" lvl="5" indent="-342900" rtl="0">
              <a:spcBef>
                <a:spcPts val="1600"/>
              </a:spcBef>
              <a:spcAft>
                <a:spcPts val="0"/>
              </a:spcAft>
              <a:buSzPts val="1800"/>
              <a:buChar char="●"/>
              <a:defRPr/>
            </a:lvl6pPr>
            <a:lvl7pPr marL="3200400" lvl="6" indent="-342900" rtl="0">
              <a:spcBef>
                <a:spcPts val="1600"/>
              </a:spcBef>
              <a:spcAft>
                <a:spcPts val="0"/>
              </a:spcAft>
              <a:buSzPts val="1800"/>
              <a:buChar char="●"/>
              <a:defRPr/>
            </a:lvl7pPr>
            <a:lvl8pPr marL="3657600" lvl="7" indent="-342900" rtl="0">
              <a:spcBef>
                <a:spcPts val="1600"/>
              </a:spcBef>
              <a:spcAft>
                <a:spcPts val="0"/>
              </a:spcAft>
              <a:buSzPts val="1800"/>
              <a:buChar char="●"/>
              <a:defRPr/>
            </a:lvl8pPr>
            <a:lvl9pPr marL="4114800" lvl="8" indent="-342900" rtl="0">
              <a:spcBef>
                <a:spcPts val="1600"/>
              </a:spcBef>
              <a:spcAft>
                <a:spcPts val="1600"/>
              </a:spcAft>
              <a:buSzPts val="1800"/>
              <a:buChar char="●"/>
              <a:defRPr/>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1600"/>
              </a:spcBef>
              <a:spcAft>
                <a:spcPts val="0"/>
              </a:spcAft>
              <a:buSzPts val="1800"/>
              <a:buChar char="●"/>
              <a:defRPr/>
            </a:lvl2pPr>
            <a:lvl3pPr marL="1371600" lvl="2" indent="-342900" rtl="0">
              <a:spcBef>
                <a:spcPts val="1600"/>
              </a:spcBef>
              <a:spcAft>
                <a:spcPts val="0"/>
              </a:spcAft>
              <a:buSzPts val="1800"/>
              <a:buChar char="●"/>
              <a:defRPr/>
            </a:lvl3pPr>
            <a:lvl4pPr marL="1828800" lvl="3" indent="-342900" rtl="0">
              <a:spcBef>
                <a:spcPts val="1600"/>
              </a:spcBef>
              <a:spcAft>
                <a:spcPts val="0"/>
              </a:spcAft>
              <a:buSzPts val="1800"/>
              <a:buChar char="●"/>
              <a:defRPr/>
            </a:lvl4pPr>
            <a:lvl5pPr marL="2286000" lvl="4" indent="-342900" rtl="0">
              <a:spcBef>
                <a:spcPts val="1600"/>
              </a:spcBef>
              <a:spcAft>
                <a:spcPts val="0"/>
              </a:spcAft>
              <a:buSzPts val="1800"/>
              <a:buChar char="●"/>
              <a:defRPr/>
            </a:lvl5pPr>
            <a:lvl6pPr marL="2743200" lvl="5" indent="-342900" rtl="0">
              <a:spcBef>
                <a:spcPts val="1600"/>
              </a:spcBef>
              <a:spcAft>
                <a:spcPts val="0"/>
              </a:spcAft>
              <a:buSzPts val="1800"/>
              <a:buChar char="●"/>
              <a:defRPr/>
            </a:lvl6pPr>
            <a:lvl7pPr marL="3200400" lvl="6" indent="-342900" rtl="0">
              <a:spcBef>
                <a:spcPts val="1600"/>
              </a:spcBef>
              <a:spcAft>
                <a:spcPts val="0"/>
              </a:spcAft>
              <a:buSzPts val="1800"/>
              <a:buChar char="●"/>
              <a:defRPr/>
            </a:lvl7pPr>
            <a:lvl8pPr marL="3657600" lvl="7" indent="-342900" rtl="0">
              <a:spcBef>
                <a:spcPts val="1600"/>
              </a:spcBef>
              <a:spcAft>
                <a:spcPts val="0"/>
              </a:spcAft>
              <a:buSzPts val="1800"/>
              <a:buChar char="●"/>
              <a:defRPr/>
            </a:lvl8pPr>
            <a:lvl9pPr marL="4114800" lvl="8" indent="-342900" rtl="0">
              <a:spcBef>
                <a:spcPts val="1600"/>
              </a:spcBef>
              <a:spcAft>
                <a:spcPts val="1600"/>
              </a:spcAft>
              <a:buSzPts val="1800"/>
              <a:buChar char="●"/>
              <a:defRPr/>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1600"/>
              </a:spcBef>
              <a:spcAft>
                <a:spcPts val="0"/>
              </a:spcAft>
              <a:buSzPts val="1800"/>
              <a:buChar char="●"/>
              <a:defRPr/>
            </a:lvl2pPr>
            <a:lvl3pPr marL="1371600" lvl="2" indent="-342900" rtl="0">
              <a:spcBef>
                <a:spcPts val="1600"/>
              </a:spcBef>
              <a:spcAft>
                <a:spcPts val="0"/>
              </a:spcAft>
              <a:buSzPts val="1800"/>
              <a:buChar char="●"/>
              <a:defRPr/>
            </a:lvl3pPr>
            <a:lvl4pPr marL="1828800" lvl="3" indent="-342900" rtl="0">
              <a:spcBef>
                <a:spcPts val="1600"/>
              </a:spcBef>
              <a:spcAft>
                <a:spcPts val="0"/>
              </a:spcAft>
              <a:buSzPts val="1800"/>
              <a:buChar char="●"/>
              <a:defRPr/>
            </a:lvl4pPr>
            <a:lvl5pPr marL="2286000" lvl="4" indent="-342900" rtl="0">
              <a:spcBef>
                <a:spcPts val="1600"/>
              </a:spcBef>
              <a:spcAft>
                <a:spcPts val="0"/>
              </a:spcAft>
              <a:buSzPts val="1800"/>
              <a:buChar char="●"/>
              <a:defRPr/>
            </a:lvl5pPr>
            <a:lvl6pPr marL="2743200" lvl="5" indent="-342900" rtl="0">
              <a:spcBef>
                <a:spcPts val="1600"/>
              </a:spcBef>
              <a:spcAft>
                <a:spcPts val="0"/>
              </a:spcAft>
              <a:buSzPts val="1800"/>
              <a:buChar char="●"/>
              <a:defRPr/>
            </a:lvl6pPr>
            <a:lvl7pPr marL="3200400" lvl="6" indent="-342900" rtl="0">
              <a:spcBef>
                <a:spcPts val="1600"/>
              </a:spcBef>
              <a:spcAft>
                <a:spcPts val="0"/>
              </a:spcAft>
              <a:buSzPts val="1800"/>
              <a:buChar char="●"/>
              <a:defRPr/>
            </a:lvl7pPr>
            <a:lvl8pPr marL="3657600" lvl="7" indent="-342900" rtl="0">
              <a:spcBef>
                <a:spcPts val="1600"/>
              </a:spcBef>
              <a:spcAft>
                <a:spcPts val="0"/>
              </a:spcAft>
              <a:buSzPts val="1800"/>
              <a:buChar char="●"/>
              <a:defRPr/>
            </a:lvl8pPr>
            <a:lvl9pPr marL="4114800" lvl="8" indent="-342900" rtl="0">
              <a:spcBef>
                <a:spcPts val="1600"/>
              </a:spcBef>
              <a:spcAft>
                <a:spcPts val="1600"/>
              </a:spcAft>
              <a:buSzPts val="1800"/>
              <a:buChar char="●"/>
              <a:defRPr/>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42900" rtl="0">
              <a:spcBef>
                <a:spcPts val="1600"/>
              </a:spcBef>
              <a:spcAft>
                <a:spcPts val="0"/>
              </a:spcAft>
              <a:buSzPts val="1800"/>
              <a:buChar char="●"/>
              <a:defRPr/>
            </a:lvl2pPr>
            <a:lvl3pPr marL="1371600" lvl="2" indent="-342900" rtl="0">
              <a:spcBef>
                <a:spcPts val="1600"/>
              </a:spcBef>
              <a:spcAft>
                <a:spcPts val="0"/>
              </a:spcAft>
              <a:buSzPts val="1800"/>
              <a:buChar char="●"/>
              <a:defRPr/>
            </a:lvl3pPr>
            <a:lvl4pPr marL="1828800" lvl="3" indent="-342900" rtl="0">
              <a:spcBef>
                <a:spcPts val="1600"/>
              </a:spcBef>
              <a:spcAft>
                <a:spcPts val="0"/>
              </a:spcAft>
              <a:buSzPts val="1800"/>
              <a:buChar char="●"/>
              <a:defRPr/>
            </a:lvl4pPr>
            <a:lvl5pPr marL="2286000" lvl="4" indent="-342900" rtl="0">
              <a:spcBef>
                <a:spcPts val="1600"/>
              </a:spcBef>
              <a:spcAft>
                <a:spcPts val="0"/>
              </a:spcAft>
              <a:buSzPts val="1800"/>
              <a:buChar char="●"/>
              <a:defRPr/>
            </a:lvl5pPr>
            <a:lvl6pPr marL="2743200" lvl="5" indent="-342900" rtl="0">
              <a:spcBef>
                <a:spcPts val="1600"/>
              </a:spcBef>
              <a:spcAft>
                <a:spcPts val="0"/>
              </a:spcAft>
              <a:buSzPts val="1800"/>
              <a:buChar char="●"/>
              <a:defRPr/>
            </a:lvl6pPr>
            <a:lvl7pPr marL="3200400" lvl="6" indent="-342900" rtl="0">
              <a:spcBef>
                <a:spcPts val="1600"/>
              </a:spcBef>
              <a:spcAft>
                <a:spcPts val="0"/>
              </a:spcAft>
              <a:buSzPts val="1800"/>
              <a:buChar char="●"/>
              <a:defRPr/>
            </a:lvl7pPr>
            <a:lvl8pPr marL="3657600" lvl="7" indent="-342900" rtl="0">
              <a:spcBef>
                <a:spcPts val="1600"/>
              </a:spcBef>
              <a:spcAft>
                <a:spcPts val="0"/>
              </a:spcAft>
              <a:buSzPts val="1800"/>
              <a:buChar char="●"/>
              <a:defRPr/>
            </a:lvl8pPr>
            <a:lvl9pPr marL="4114800" lvl="8" indent="-342900" rtl="0">
              <a:spcBef>
                <a:spcPts val="1600"/>
              </a:spcBef>
              <a:spcAft>
                <a:spcPts val="1600"/>
              </a:spcAft>
              <a:buSzPts val="18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D94110">
                <a:alpha val="66274"/>
              </a:srgbClr>
            </a:gs>
            <a:gs pos="100000">
              <a:srgbClr val="D44906">
                <a:alpha val="93725"/>
              </a:srgbClr>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200"/>
              <a:buFont typeface="Times New Roman"/>
              <a:buNone/>
              <a:defRPr sz="3200">
                <a:solidFill>
                  <a:schemeClr val="lt1"/>
                </a:solidFill>
                <a:latin typeface="Times New Roman"/>
                <a:ea typeface="Times New Roman"/>
                <a:cs typeface="Times New Roman"/>
                <a:sym typeface="Times New Roman"/>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lt1"/>
              </a:buClr>
              <a:buSzPts val="1800"/>
              <a:buFont typeface="Times New Roman"/>
              <a:buChar char="●"/>
              <a:defRPr sz="1800">
                <a:solidFill>
                  <a:schemeClr val="lt1"/>
                </a:solidFill>
                <a:latin typeface="Times New Roman"/>
                <a:ea typeface="Times New Roman"/>
                <a:cs typeface="Times New Roman"/>
                <a:sym typeface="Times New Roman"/>
              </a:defRPr>
            </a:lvl1pPr>
            <a:lvl2pPr marL="914400" lvl="1" indent="-342900" rtl="0">
              <a:lnSpc>
                <a:spcPct val="115000"/>
              </a:lnSpc>
              <a:spcBef>
                <a:spcPts val="1600"/>
              </a:spcBef>
              <a:spcAft>
                <a:spcPts val="0"/>
              </a:spcAft>
              <a:buClr>
                <a:schemeClr val="lt1"/>
              </a:buClr>
              <a:buSzPts val="1800"/>
              <a:buFont typeface="Times New Roman"/>
              <a:buChar char="●"/>
              <a:defRPr sz="1800">
                <a:solidFill>
                  <a:schemeClr val="lt1"/>
                </a:solidFill>
                <a:latin typeface="Times New Roman"/>
                <a:ea typeface="Times New Roman"/>
                <a:cs typeface="Times New Roman"/>
                <a:sym typeface="Times New Roman"/>
              </a:defRPr>
            </a:lvl2pPr>
            <a:lvl3pPr marL="1371600" lvl="2" indent="-342900" rtl="0">
              <a:lnSpc>
                <a:spcPct val="115000"/>
              </a:lnSpc>
              <a:spcBef>
                <a:spcPts val="1600"/>
              </a:spcBef>
              <a:spcAft>
                <a:spcPts val="0"/>
              </a:spcAft>
              <a:buClr>
                <a:schemeClr val="lt1"/>
              </a:buClr>
              <a:buSzPts val="1800"/>
              <a:buFont typeface="Times New Roman"/>
              <a:buChar char="●"/>
              <a:defRPr sz="1800">
                <a:solidFill>
                  <a:schemeClr val="lt1"/>
                </a:solidFill>
                <a:latin typeface="Times New Roman"/>
                <a:ea typeface="Times New Roman"/>
                <a:cs typeface="Times New Roman"/>
                <a:sym typeface="Times New Roman"/>
              </a:defRPr>
            </a:lvl3pPr>
            <a:lvl4pPr marL="1828800" lvl="3" indent="-342900" rtl="0">
              <a:lnSpc>
                <a:spcPct val="115000"/>
              </a:lnSpc>
              <a:spcBef>
                <a:spcPts val="1600"/>
              </a:spcBef>
              <a:spcAft>
                <a:spcPts val="0"/>
              </a:spcAft>
              <a:buClr>
                <a:schemeClr val="lt1"/>
              </a:buClr>
              <a:buSzPts val="1800"/>
              <a:buFont typeface="Times New Roman"/>
              <a:buChar char="●"/>
              <a:defRPr sz="1800">
                <a:solidFill>
                  <a:schemeClr val="lt1"/>
                </a:solidFill>
                <a:latin typeface="Times New Roman"/>
                <a:ea typeface="Times New Roman"/>
                <a:cs typeface="Times New Roman"/>
                <a:sym typeface="Times New Roman"/>
              </a:defRPr>
            </a:lvl4pPr>
            <a:lvl5pPr marL="2286000" lvl="4" indent="-342900" rtl="0">
              <a:lnSpc>
                <a:spcPct val="115000"/>
              </a:lnSpc>
              <a:spcBef>
                <a:spcPts val="1600"/>
              </a:spcBef>
              <a:spcAft>
                <a:spcPts val="0"/>
              </a:spcAft>
              <a:buClr>
                <a:schemeClr val="lt1"/>
              </a:buClr>
              <a:buSzPts val="1800"/>
              <a:buFont typeface="Times New Roman"/>
              <a:buChar char="●"/>
              <a:defRPr sz="1800">
                <a:solidFill>
                  <a:schemeClr val="lt1"/>
                </a:solidFill>
                <a:latin typeface="Times New Roman"/>
                <a:ea typeface="Times New Roman"/>
                <a:cs typeface="Times New Roman"/>
                <a:sym typeface="Times New Roman"/>
              </a:defRPr>
            </a:lvl5pPr>
            <a:lvl6pPr marL="2743200" lvl="5" indent="-342900" rtl="0">
              <a:lnSpc>
                <a:spcPct val="115000"/>
              </a:lnSpc>
              <a:spcBef>
                <a:spcPts val="1600"/>
              </a:spcBef>
              <a:spcAft>
                <a:spcPts val="0"/>
              </a:spcAft>
              <a:buClr>
                <a:schemeClr val="lt1"/>
              </a:buClr>
              <a:buSzPts val="1800"/>
              <a:buFont typeface="Times New Roman"/>
              <a:buChar char="●"/>
              <a:defRPr sz="1800">
                <a:solidFill>
                  <a:schemeClr val="lt1"/>
                </a:solidFill>
                <a:latin typeface="Times New Roman"/>
                <a:ea typeface="Times New Roman"/>
                <a:cs typeface="Times New Roman"/>
                <a:sym typeface="Times New Roman"/>
              </a:defRPr>
            </a:lvl6pPr>
            <a:lvl7pPr marL="3200400" lvl="6" indent="-342900" rtl="0">
              <a:lnSpc>
                <a:spcPct val="115000"/>
              </a:lnSpc>
              <a:spcBef>
                <a:spcPts val="1600"/>
              </a:spcBef>
              <a:spcAft>
                <a:spcPts val="0"/>
              </a:spcAft>
              <a:buClr>
                <a:schemeClr val="lt1"/>
              </a:buClr>
              <a:buSzPts val="1800"/>
              <a:buFont typeface="Times New Roman"/>
              <a:buChar char="●"/>
              <a:defRPr sz="1800">
                <a:solidFill>
                  <a:schemeClr val="lt1"/>
                </a:solidFill>
                <a:latin typeface="Times New Roman"/>
                <a:ea typeface="Times New Roman"/>
                <a:cs typeface="Times New Roman"/>
                <a:sym typeface="Times New Roman"/>
              </a:defRPr>
            </a:lvl7pPr>
            <a:lvl8pPr marL="3657600" lvl="7" indent="-342900" rtl="0">
              <a:lnSpc>
                <a:spcPct val="115000"/>
              </a:lnSpc>
              <a:spcBef>
                <a:spcPts val="1600"/>
              </a:spcBef>
              <a:spcAft>
                <a:spcPts val="0"/>
              </a:spcAft>
              <a:buClr>
                <a:schemeClr val="lt1"/>
              </a:buClr>
              <a:buSzPts val="1800"/>
              <a:buFont typeface="Times New Roman"/>
              <a:buChar char="●"/>
              <a:defRPr sz="1800">
                <a:solidFill>
                  <a:schemeClr val="lt1"/>
                </a:solidFill>
                <a:latin typeface="Times New Roman"/>
                <a:ea typeface="Times New Roman"/>
                <a:cs typeface="Times New Roman"/>
                <a:sym typeface="Times New Roman"/>
              </a:defRPr>
            </a:lvl8pPr>
            <a:lvl9pPr marL="4114800" lvl="8" indent="-342900" rtl="0">
              <a:lnSpc>
                <a:spcPct val="115000"/>
              </a:lnSpc>
              <a:spcBef>
                <a:spcPts val="1600"/>
              </a:spcBef>
              <a:spcAft>
                <a:spcPts val="1600"/>
              </a:spcAft>
              <a:buClr>
                <a:schemeClr val="lt1"/>
              </a:buClr>
              <a:buSzPts val="1800"/>
              <a:buFont typeface="Times New Roman"/>
              <a:buChar char="●"/>
              <a:defRPr sz="1800">
                <a:solidFill>
                  <a:schemeClr val="lt1"/>
                </a:solidFill>
                <a:latin typeface="Times New Roman"/>
                <a:ea typeface="Times New Roman"/>
                <a:cs typeface="Times New Roman"/>
                <a:sym typeface="Times New Roman"/>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www.weather.gov/safety/cold-wind-chill-char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weather.gov/safety/cold-wind-chill-char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c.gov/niosh/topics/coldstress/coldrelatedillnesses.html"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www.osha.gov/Publications/OSHA3156.pdf" TargetMode="External"/><Relationship Id="rId5" Type="http://schemas.openxmlformats.org/officeDocument/2006/relationships/hyperlink" Target="https://www.osha.gov/SLTC/emergencypreparedness/guides/cold.html" TargetMode="External"/><Relationship Id="rId4" Type="http://schemas.openxmlformats.org/officeDocument/2006/relationships/hyperlink" Target="https://www.osha.gov/laws-regs/regulations/standardnumber/1904/1904.7"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hyperlink" Target="https://zionnationalpark.net/recognizing-preventing-heat-stroke-hiking/"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hyperlink" Target="https://www.osha.gov/SLTC/heatstress/standards.html" TargetMode="External"/><Relationship Id="rId3" Type="http://schemas.openxmlformats.org/officeDocument/2006/relationships/hyperlink" Target="https://www.cdc.gov/niosh/topics/heatstress/heatrelillness.html" TargetMode="External"/><Relationship Id="rId7" Type="http://schemas.openxmlformats.org/officeDocument/2006/relationships/hyperlink" Target="https://www.osha.gov/SLTC/heatstress/heat_hazardrecognition.html"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hyperlink" Target="https://www.osha.gov/SLTC/heatstress/controls.html" TargetMode="External"/><Relationship Id="rId5" Type="http://schemas.openxmlformats.org/officeDocument/2006/relationships/hyperlink" Target="https://www.osha.gov/SLTC/heatillness/osha_heattraining_guide_0411.pdf" TargetMode="External"/><Relationship Id="rId10" Type="http://schemas.openxmlformats.org/officeDocument/2006/relationships/hyperlink" Target="https://hrs.uni.edu/sites/default/files/mybenefits/hydration_poster.pdf" TargetMode="External"/><Relationship Id="rId4" Type="http://schemas.openxmlformats.org/officeDocument/2006/relationships/hyperlink" Target="https://www.osha.gov/OshDoc/data_Hurricane_Facts/heat_stress.pdf" TargetMode="External"/><Relationship Id="rId9" Type="http://schemas.openxmlformats.org/officeDocument/2006/relationships/hyperlink" Target="https://www.osha.gov/SLTC/heatstress/training.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mayoclinic.org/diseases-conditions/frostbite/multimedia/img-2011449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clearvuehealth.com/frostbiteai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foot-pain-explored.com/trench-foot.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3D85C6"/>
            </a:gs>
            <a:gs pos="100000">
              <a:srgbClr val="094C8B">
                <a:alpha val="92941"/>
              </a:srgbClr>
            </a:gs>
          </a:gsLst>
          <a:lin ang="5400012" scaled="0"/>
        </a:gradFill>
        <a:effectLst/>
      </p:bgPr>
    </p:bg>
    <p:spTree>
      <p:nvGrpSpPr>
        <p:cNvPr id="1" name="Shape 59"/>
        <p:cNvGrpSpPr/>
        <p:nvPr/>
      </p:nvGrpSpPr>
      <p:grpSpPr>
        <a:xfrm>
          <a:off x="0" y="0"/>
          <a:ext cx="0" cy="0"/>
          <a:chOff x="0" y="0"/>
          <a:chExt cx="0" cy="0"/>
        </a:xfrm>
      </p:grpSpPr>
      <p:sp>
        <p:nvSpPr>
          <p:cNvPr id="60" name="Google Shape;60;p1"/>
          <p:cNvSpPr txBox="1">
            <a:spLocks noGrp="1"/>
          </p:cNvSpPr>
          <p:nvPr>
            <p:ph type="subTitle" idx="1"/>
          </p:nvPr>
        </p:nvSpPr>
        <p:spPr>
          <a:xfrm>
            <a:off x="311700" y="2834125"/>
            <a:ext cx="8520600" cy="79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210"/>
              <a:buNone/>
            </a:pPr>
            <a:r>
              <a:rPr lang="en-US" sz="2400">
                <a:solidFill>
                  <a:schemeClr val="lt1"/>
                </a:solidFill>
                <a:latin typeface="Times New Roman"/>
                <a:ea typeface="Times New Roman"/>
                <a:cs typeface="Times New Roman"/>
                <a:sym typeface="Times New Roman"/>
              </a:rPr>
              <a:t>OLS 30000</a:t>
            </a:r>
            <a:endParaRPr sz="2400">
              <a:solidFill>
                <a:schemeClr val="lt1"/>
              </a:solidFill>
              <a:latin typeface="Times New Roman"/>
              <a:ea typeface="Times New Roman"/>
              <a:cs typeface="Times New Roman"/>
              <a:sym typeface="Times New Roman"/>
            </a:endParaRPr>
          </a:p>
        </p:txBody>
      </p:sp>
      <p:sp>
        <p:nvSpPr>
          <p:cNvPr id="61" name="Google Shape;61;p1"/>
          <p:cNvSpPr txBox="1">
            <a:spLocks noGrp="1"/>
          </p:cNvSpPr>
          <p:nvPr>
            <p:ph type="ctrTitle"/>
          </p:nvPr>
        </p:nvSpPr>
        <p:spPr>
          <a:xfrm>
            <a:off x="311708" y="744575"/>
            <a:ext cx="8520600" cy="2052600"/>
          </a:xfrm>
          <a:prstGeom prst="rect">
            <a:avLst/>
          </a:prstGeom>
          <a:noFill/>
          <a:ln>
            <a:noFill/>
          </a:ln>
        </p:spPr>
        <p:txBody>
          <a:bodyPr spcFirstLastPara="1" wrap="square" lIns="91425" tIns="45700" rIns="91425" bIns="91425" anchor="ctr" anchorCtr="0">
            <a:normAutofit/>
          </a:bodyPr>
          <a:lstStyle/>
          <a:p>
            <a:pPr marL="0" lvl="0" indent="0" algn="ctr" rtl="0">
              <a:spcBef>
                <a:spcPts val="0"/>
              </a:spcBef>
              <a:spcAft>
                <a:spcPts val="0"/>
              </a:spcAft>
              <a:buClr>
                <a:srgbClr val="FFFFFF"/>
              </a:buClr>
              <a:buSzPts val="4000"/>
              <a:buFont typeface="Libre Franklin"/>
              <a:buNone/>
            </a:pPr>
            <a:r>
              <a:rPr lang="en-US" sz="4800" dirty="0">
                <a:solidFill>
                  <a:schemeClr val="lt1"/>
                </a:solidFill>
              </a:rPr>
              <a:t>Cold Illness Prevention</a:t>
            </a:r>
            <a:endParaRPr sz="4800" dirty="0">
              <a:solidFill>
                <a:schemeClr val="lt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3D85C6"/>
            </a:gs>
            <a:gs pos="100000">
              <a:srgbClr val="094C8B">
                <a:alpha val="92941"/>
              </a:srgbClr>
            </a:gs>
          </a:gsLst>
          <a:lin ang="5400012" scaled="0"/>
        </a:gradFill>
        <a:effectLst/>
      </p:bgPr>
    </p:bg>
    <p:spTree>
      <p:nvGrpSpPr>
        <p:cNvPr id="1" name="Shape 122"/>
        <p:cNvGrpSpPr/>
        <p:nvPr/>
      </p:nvGrpSpPr>
      <p:grpSpPr>
        <a:xfrm>
          <a:off x="0" y="0"/>
          <a:ext cx="0" cy="0"/>
          <a:chOff x="0" y="0"/>
          <a:chExt cx="0" cy="0"/>
        </a:xfrm>
      </p:grpSpPr>
      <p:sp>
        <p:nvSpPr>
          <p:cNvPr id="123" name="Google Shape;123;g790a49dad4_0_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200">
                <a:latin typeface="Times New Roman"/>
                <a:ea typeface="Times New Roman"/>
                <a:cs typeface="Times New Roman"/>
                <a:sym typeface="Times New Roman"/>
              </a:rPr>
              <a:t>First Aid</a:t>
            </a:r>
            <a:r>
              <a:rPr lang="en-US"/>
              <a:t> - Trench Foot</a:t>
            </a:r>
            <a:endParaRPr sz="3200">
              <a:latin typeface="Times New Roman"/>
              <a:ea typeface="Times New Roman"/>
              <a:cs typeface="Times New Roman"/>
              <a:sym typeface="Times New Roman"/>
            </a:endParaRPr>
          </a:p>
        </p:txBody>
      </p:sp>
      <p:sp>
        <p:nvSpPr>
          <p:cNvPr id="124" name="Google Shape;124;g790a49dad4_0_5"/>
          <p:cNvSpPr txBox="1">
            <a:spLocks noGrp="1"/>
          </p:cNvSpPr>
          <p:nvPr>
            <p:ph type="body" idx="1"/>
          </p:nvPr>
        </p:nvSpPr>
        <p:spPr>
          <a:xfrm>
            <a:off x="311700" y="1152475"/>
            <a:ext cx="516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US"/>
              <a:t>Remove the shoes and wet socks</a:t>
            </a:r>
            <a:endParaRPr/>
          </a:p>
          <a:p>
            <a:pPr marL="457200" lvl="0" indent="-342900" algn="l" rtl="0">
              <a:spcBef>
                <a:spcPts val="0"/>
              </a:spcBef>
              <a:spcAft>
                <a:spcPts val="0"/>
              </a:spcAft>
              <a:buSzPts val="1800"/>
              <a:buChar char="●"/>
            </a:pPr>
            <a:r>
              <a:rPr lang="en-US"/>
              <a:t>Clean and dry the feet</a:t>
            </a:r>
            <a:endParaRPr/>
          </a:p>
          <a:p>
            <a:pPr marL="457200" lvl="0" indent="-342900" algn="l" rtl="0">
              <a:spcBef>
                <a:spcPts val="0"/>
              </a:spcBef>
              <a:spcAft>
                <a:spcPts val="0"/>
              </a:spcAft>
              <a:buSzPts val="1800"/>
              <a:buChar char="●"/>
            </a:pPr>
            <a:r>
              <a:rPr lang="en-US"/>
              <a:t>Put on clean dry socks every day</a:t>
            </a:r>
            <a:endParaRPr/>
          </a:p>
          <a:p>
            <a:pPr marL="457200" lvl="0" indent="-342900" algn="l" rtl="0">
              <a:spcBef>
                <a:spcPts val="0"/>
              </a:spcBef>
              <a:spcAft>
                <a:spcPts val="0"/>
              </a:spcAft>
              <a:buSzPts val="1800"/>
              <a:buChar char="●"/>
            </a:pPr>
            <a:r>
              <a:rPr lang="en-US"/>
              <a:t>Warm the affected area using warm packs or soaking them in warm water for five minutes</a:t>
            </a:r>
            <a:endParaRPr/>
          </a:p>
          <a:p>
            <a:pPr marL="457200" lvl="0" indent="-342900" algn="l" rtl="0">
              <a:spcBef>
                <a:spcPts val="0"/>
              </a:spcBef>
              <a:spcAft>
                <a:spcPts val="0"/>
              </a:spcAft>
              <a:buSzPts val="1800"/>
              <a:buChar char="●"/>
            </a:pPr>
            <a:r>
              <a:rPr lang="en-US"/>
              <a:t>Do not wear socks while sleeping or resting</a:t>
            </a:r>
            <a:endParaRPr/>
          </a:p>
          <a:p>
            <a:pPr marL="457200" lvl="0" indent="-342900" algn="l" rtl="0">
              <a:spcBef>
                <a:spcPts val="0"/>
              </a:spcBef>
              <a:spcAft>
                <a:spcPts val="0"/>
              </a:spcAft>
              <a:buSzPts val="1800"/>
              <a:buChar char="●"/>
            </a:pPr>
            <a:r>
              <a:rPr lang="en-US"/>
              <a:t>Seek medical assistance as soon as possible</a:t>
            </a:r>
            <a:endParaRPr/>
          </a:p>
          <a:p>
            <a:pPr marL="457200" lvl="0" indent="0" algn="l" rtl="0">
              <a:spcBef>
                <a:spcPts val="160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3D85C6"/>
            </a:gs>
            <a:gs pos="100000">
              <a:srgbClr val="094C8B">
                <a:alpha val="92941"/>
              </a:srgbClr>
            </a:gs>
          </a:gsLst>
          <a:lin ang="5400012" scaled="0"/>
        </a:gradFill>
        <a:effectLst/>
      </p:bgPr>
    </p:bg>
    <p:spTree>
      <p:nvGrpSpPr>
        <p:cNvPr id="1" name="Shape 128"/>
        <p:cNvGrpSpPr/>
        <p:nvPr/>
      </p:nvGrpSpPr>
      <p:grpSpPr>
        <a:xfrm>
          <a:off x="0" y="0"/>
          <a:ext cx="0" cy="0"/>
          <a:chOff x="0" y="0"/>
          <a:chExt cx="0" cy="0"/>
        </a:xfrm>
      </p:grpSpPr>
      <p:sp>
        <p:nvSpPr>
          <p:cNvPr id="129" name="Google Shape;129;g7937e4ff98_2_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Wind Chill</a:t>
            </a:r>
            <a:endParaRPr/>
          </a:p>
        </p:txBody>
      </p:sp>
      <p:sp>
        <p:nvSpPr>
          <p:cNvPr id="130" name="Google Shape;130;g7937e4ff98_2_0"/>
          <p:cNvSpPr txBox="1">
            <a:spLocks noGrp="1"/>
          </p:cNvSpPr>
          <p:nvPr>
            <p:ph type="body" idx="1"/>
          </p:nvPr>
        </p:nvSpPr>
        <p:spPr>
          <a:xfrm>
            <a:off x="311700" y="1100575"/>
            <a:ext cx="4305600" cy="2212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a:t>Wind Chill is a factor of temperature and wind speed. The lower the windchill the sooner a cold-related illness can set in.</a:t>
            </a:r>
            <a:endParaRPr/>
          </a:p>
        </p:txBody>
      </p:sp>
      <p:pic>
        <p:nvPicPr>
          <p:cNvPr id="131" name="Google Shape;131;g7937e4ff98_2_0"/>
          <p:cNvPicPr preferRelativeResize="0"/>
          <p:nvPr/>
        </p:nvPicPr>
        <p:blipFill>
          <a:blip r:embed="rId3">
            <a:alphaModFix/>
          </a:blip>
          <a:stretch>
            <a:fillRect/>
          </a:stretch>
        </p:blipFill>
        <p:spPr>
          <a:xfrm>
            <a:off x="4617300" y="1256525"/>
            <a:ext cx="4237675" cy="2778700"/>
          </a:xfrm>
          <a:prstGeom prst="rect">
            <a:avLst/>
          </a:prstGeom>
          <a:noFill/>
          <a:ln>
            <a:noFill/>
          </a:ln>
        </p:spPr>
      </p:pic>
      <p:sp>
        <p:nvSpPr>
          <p:cNvPr id="132" name="Google Shape;132;g7937e4ff98_2_0"/>
          <p:cNvSpPr txBox="1"/>
          <p:nvPr/>
        </p:nvSpPr>
        <p:spPr>
          <a:xfrm>
            <a:off x="5432675" y="4133900"/>
            <a:ext cx="2736300" cy="19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600">
                <a:solidFill>
                  <a:srgbClr val="434343"/>
                </a:solidFill>
              </a:rPr>
              <a:t>image retrieved from: </a:t>
            </a:r>
            <a:r>
              <a:rPr lang="en-US" sz="600" u="sng">
                <a:solidFill>
                  <a:srgbClr val="434343"/>
                </a:solidFill>
                <a:hlinkClick r:id="rId4"/>
              </a:rPr>
              <a:t>https://www.weather.gov/safety/cold-wind-chill-chart</a:t>
            </a:r>
            <a:endParaRPr sz="600">
              <a:solidFill>
                <a:srgbClr val="434343"/>
              </a:solidFill>
            </a:endParaRPr>
          </a:p>
          <a:p>
            <a:pPr marL="0" lvl="0" indent="0" algn="l" rtl="0">
              <a:spcBef>
                <a:spcPts val="0"/>
              </a:spcBef>
              <a:spcAft>
                <a:spcPts val="0"/>
              </a:spcAft>
              <a:buNone/>
            </a:pPr>
            <a:endParaRPr sz="600">
              <a:solidFill>
                <a:srgbClr val="434343"/>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3D85C6"/>
            </a:gs>
            <a:gs pos="100000">
              <a:srgbClr val="094C8B">
                <a:alpha val="92941"/>
              </a:srgbClr>
            </a:gs>
          </a:gsLst>
          <a:lin ang="5400012" scaled="0"/>
        </a:gradFill>
        <a:effectLst/>
      </p:bgPr>
    </p:bg>
    <p:spTree>
      <p:nvGrpSpPr>
        <p:cNvPr id="1" name="Shape 136"/>
        <p:cNvGrpSpPr/>
        <p:nvPr/>
      </p:nvGrpSpPr>
      <p:grpSpPr>
        <a:xfrm>
          <a:off x="0" y="0"/>
          <a:ext cx="0" cy="0"/>
          <a:chOff x="0" y="0"/>
          <a:chExt cx="0" cy="0"/>
        </a:xfrm>
      </p:grpSpPr>
      <p:sp>
        <p:nvSpPr>
          <p:cNvPr id="137" name="Google Shape;137;g7937e4ff98_2_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Calculating Wind Chill</a:t>
            </a:r>
            <a:endParaRPr/>
          </a:p>
        </p:txBody>
      </p:sp>
      <p:sp>
        <p:nvSpPr>
          <p:cNvPr id="138" name="Google Shape;138;g7937e4ff98_2_6"/>
          <p:cNvSpPr txBox="1">
            <a:spLocks noGrp="1"/>
          </p:cNvSpPr>
          <p:nvPr>
            <p:ph type="body" idx="1"/>
          </p:nvPr>
        </p:nvSpPr>
        <p:spPr>
          <a:xfrm>
            <a:off x="311700" y="1100575"/>
            <a:ext cx="4305600" cy="426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a:t>Choose a Temperature: 15 °F</a:t>
            </a:r>
            <a:endParaRPr/>
          </a:p>
        </p:txBody>
      </p:sp>
      <p:pic>
        <p:nvPicPr>
          <p:cNvPr id="139" name="Google Shape;139;g7937e4ff98_2_6"/>
          <p:cNvPicPr preferRelativeResize="0"/>
          <p:nvPr/>
        </p:nvPicPr>
        <p:blipFill>
          <a:blip r:embed="rId3">
            <a:alphaModFix/>
          </a:blip>
          <a:stretch>
            <a:fillRect/>
          </a:stretch>
        </p:blipFill>
        <p:spPr>
          <a:xfrm>
            <a:off x="4617300" y="1256525"/>
            <a:ext cx="4237675" cy="2778700"/>
          </a:xfrm>
          <a:prstGeom prst="rect">
            <a:avLst/>
          </a:prstGeom>
          <a:noFill/>
          <a:ln>
            <a:noFill/>
          </a:ln>
        </p:spPr>
      </p:pic>
      <p:sp>
        <p:nvSpPr>
          <p:cNvPr id="140" name="Google Shape;140;g7937e4ff98_2_6"/>
          <p:cNvSpPr/>
          <p:nvPr/>
        </p:nvSpPr>
        <p:spPr>
          <a:xfrm>
            <a:off x="6084750" y="1763425"/>
            <a:ext cx="163200" cy="140700"/>
          </a:xfrm>
          <a:prstGeom prst="rect">
            <a:avLst/>
          </a:prstGeom>
          <a:no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g7937e4ff98_2_6"/>
          <p:cNvSpPr txBox="1"/>
          <p:nvPr/>
        </p:nvSpPr>
        <p:spPr>
          <a:xfrm>
            <a:off x="311700" y="1644825"/>
            <a:ext cx="4431600" cy="49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rgbClr val="FFFFFF"/>
                </a:solidFill>
                <a:latin typeface="Times New Roman"/>
                <a:ea typeface="Times New Roman"/>
                <a:cs typeface="Times New Roman"/>
                <a:sym typeface="Times New Roman"/>
              </a:rPr>
              <a:t>Choose a Wind Speed: 20mph</a:t>
            </a:r>
            <a:endParaRPr sz="1800">
              <a:solidFill>
                <a:srgbClr val="FFFFFF"/>
              </a:solidFill>
              <a:latin typeface="Times New Roman"/>
              <a:ea typeface="Times New Roman"/>
              <a:cs typeface="Times New Roman"/>
              <a:sym typeface="Times New Roman"/>
            </a:endParaRPr>
          </a:p>
        </p:txBody>
      </p:sp>
      <p:sp>
        <p:nvSpPr>
          <p:cNvPr id="142" name="Google Shape;142;g7937e4ff98_2_6"/>
          <p:cNvSpPr/>
          <p:nvPr/>
        </p:nvSpPr>
        <p:spPr>
          <a:xfrm>
            <a:off x="4787750" y="2311850"/>
            <a:ext cx="200100" cy="140700"/>
          </a:xfrm>
          <a:prstGeom prst="rect">
            <a:avLst/>
          </a:prstGeom>
          <a:no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g7937e4ff98_2_6"/>
          <p:cNvSpPr txBox="1"/>
          <p:nvPr/>
        </p:nvSpPr>
        <p:spPr>
          <a:xfrm>
            <a:off x="311700" y="2178450"/>
            <a:ext cx="4120200" cy="125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rgbClr val="FFFFFF"/>
                </a:solidFill>
                <a:latin typeface="Times New Roman"/>
                <a:ea typeface="Times New Roman"/>
                <a:cs typeface="Times New Roman"/>
                <a:sym typeface="Times New Roman"/>
              </a:rPr>
              <a:t>Trace the columns and rows until they intersect.  </a:t>
            </a:r>
            <a:endParaRPr sz="1800">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endParaRPr sz="1800">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r>
              <a:rPr lang="en-US" sz="1800">
                <a:solidFill>
                  <a:srgbClr val="FFFFFF"/>
                </a:solidFill>
                <a:latin typeface="Times New Roman"/>
                <a:ea typeface="Times New Roman"/>
                <a:cs typeface="Times New Roman"/>
                <a:sym typeface="Times New Roman"/>
              </a:rPr>
              <a:t>This gives a Wind Chill of -2 </a:t>
            </a:r>
            <a:r>
              <a:rPr lang="en-US" sz="1800">
                <a:solidFill>
                  <a:schemeClr val="lt1"/>
                </a:solidFill>
                <a:latin typeface="Times New Roman"/>
                <a:ea typeface="Times New Roman"/>
                <a:cs typeface="Times New Roman"/>
                <a:sym typeface="Times New Roman"/>
              </a:rPr>
              <a:t>°</a:t>
            </a:r>
            <a:r>
              <a:rPr lang="en-US" sz="1800">
                <a:solidFill>
                  <a:srgbClr val="FFFFFF"/>
                </a:solidFill>
                <a:latin typeface="Times New Roman"/>
                <a:ea typeface="Times New Roman"/>
                <a:cs typeface="Times New Roman"/>
                <a:sym typeface="Times New Roman"/>
              </a:rPr>
              <a:t>F</a:t>
            </a:r>
            <a:endParaRPr sz="1800">
              <a:solidFill>
                <a:srgbClr val="FFFFFF"/>
              </a:solidFill>
              <a:latin typeface="Times New Roman"/>
              <a:ea typeface="Times New Roman"/>
              <a:cs typeface="Times New Roman"/>
              <a:sym typeface="Times New Roman"/>
            </a:endParaRPr>
          </a:p>
        </p:txBody>
      </p:sp>
      <p:sp>
        <p:nvSpPr>
          <p:cNvPr id="144" name="Google Shape;144;g7937e4ff98_2_6"/>
          <p:cNvSpPr/>
          <p:nvPr/>
        </p:nvSpPr>
        <p:spPr>
          <a:xfrm>
            <a:off x="6084750" y="1770825"/>
            <a:ext cx="200100" cy="681600"/>
          </a:xfrm>
          <a:prstGeom prst="rect">
            <a:avLst/>
          </a:prstGeom>
          <a:no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g7937e4ff98_2_6"/>
          <p:cNvSpPr/>
          <p:nvPr/>
        </p:nvSpPr>
        <p:spPr>
          <a:xfrm>
            <a:off x="4795175" y="2319275"/>
            <a:ext cx="1489800" cy="133200"/>
          </a:xfrm>
          <a:prstGeom prst="rect">
            <a:avLst/>
          </a:prstGeom>
          <a:no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g7937e4ff98_2_6"/>
          <p:cNvSpPr txBox="1"/>
          <p:nvPr/>
        </p:nvSpPr>
        <p:spPr>
          <a:xfrm>
            <a:off x="311700" y="3571800"/>
            <a:ext cx="4261200" cy="71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rgbClr val="FFFFFF"/>
                </a:solidFill>
                <a:latin typeface="Times New Roman"/>
                <a:ea typeface="Times New Roman"/>
                <a:cs typeface="Times New Roman"/>
                <a:sym typeface="Times New Roman"/>
              </a:rPr>
              <a:t>Unprotected skin would have frostbite in 30 minutes with a Wind Chill of -2 </a:t>
            </a:r>
            <a:r>
              <a:rPr lang="en-US" sz="1800">
                <a:solidFill>
                  <a:schemeClr val="lt1"/>
                </a:solidFill>
                <a:latin typeface="Times New Roman"/>
                <a:ea typeface="Times New Roman"/>
                <a:cs typeface="Times New Roman"/>
                <a:sym typeface="Times New Roman"/>
              </a:rPr>
              <a:t>°</a:t>
            </a:r>
            <a:r>
              <a:rPr lang="en-US" sz="1800">
                <a:solidFill>
                  <a:srgbClr val="FFFFFF"/>
                </a:solidFill>
                <a:latin typeface="Times New Roman"/>
                <a:ea typeface="Times New Roman"/>
                <a:cs typeface="Times New Roman"/>
                <a:sym typeface="Times New Roman"/>
              </a:rPr>
              <a:t>F</a:t>
            </a:r>
            <a:endParaRPr sz="1800">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endParaRPr sz="1800">
              <a:solidFill>
                <a:srgbClr val="FFFFFF"/>
              </a:solidFill>
              <a:latin typeface="Times New Roman"/>
              <a:ea typeface="Times New Roman"/>
              <a:cs typeface="Times New Roman"/>
              <a:sym typeface="Times New Roman"/>
            </a:endParaRPr>
          </a:p>
        </p:txBody>
      </p:sp>
      <p:sp>
        <p:nvSpPr>
          <p:cNvPr id="147" name="Google Shape;147;g7937e4ff98_2_6"/>
          <p:cNvSpPr txBox="1"/>
          <p:nvPr/>
        </p:nvSpPr>
        <p:spPr>
          <a:xfrm>
            <a:off x="5432675" y="4133900"/>
            <a:ext cx="2736300" cy="19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00">
                <a:solidFill>
                  <a:srgbClr val="434343"/>
                </a:solidFill>
              </a:rPr>
              <a:t>image retrieved from: </a:t>
            </a:r>
            <a:r>
              <a:rPr lang="en-US" sz="600" u="sng">
                <a:solidFill>
                  <a:srgbClr val="434343"/>
                </a:solidFill>
                <a:hlinkClick r:id="rId4"/>
              </a:rPr>
              <a:t>https://www.weather.gov/safety/cold-wind-chill-chart</a:t>
            </a:r>
            <a:endParaRPr sz="600">
              <a:solidFill>
                <a:srgbClr val="434343"/>
              </a:solidFill>
            </a:endParaRPr>
          </a:p>
          <a:p>
            <a:pPr marL="0" lvl="0" indent="0" algn="l" rtl="0">
              <a:spcBef>
                <a:spcPts val="0"/>
              </a:spcBef>
              <a:spcAft>
                <a:spcPts val="0"/>
              </a:spcAft>
              <a:buNone/>
            </a:pPr>
            <a:endParaRPr sz="600">
              <a:solidFill>
                <a:srgbClr val="434343"/>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000"/>
                                        <p:tgtEl>
                                          <p:spTgt spid="138"/>
                                        </p:tgtEl>
                                      </p:cBhvr>
                                    </p:animEffect>
                                  </p:childTnLst>
                                </p:cTn>
                              </p:par>
                              <p:par>
                                <p:cTn id="8" presetID="10" presetClass="entr" presetSubtype="0" fill="hold" nodeType="withEffect">
                                  <p:stCondLst>
                                    <p:cond delay="0"/>
                                  </p:stCondLst>
                                  <p:childTnLst>
                                    <p:set>
                                      <p:cBhvr>
                                        <p:cTn id="9" dur="1" fill="hold">
                                          <p:stCondLst>
                                            <p:cond delay="0"/>
                                          </p:stCondLst>
                                        </p:cTn>
                                        <p:tgtEl>
                                          <p:spTgt spid="140"/>
                                        </p:tgtEl>
                                        <p:attrNameLst>
                                          <p:attrName>style.visibility</p:attrName>
                                        </p:attrNameLst>
                                      </p:cBhvr>
                                      <p:to>
                                        <p:strVal val="visible"/>
                                      </p:to>
                                    </p:set>
                                    <p:animEffect transition="in" filter="fade">
                                      <p:cBhvr>
                                        <p:cTn id="10" dur="1000"/>
                                        <p:tgtEl>
                                          <p:spTgt spid="14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1"/>
                                        </p:tgtEl>
                                        <p:attrNameLst>
                                          <p:attrName>style.visibility</p:attrName>
                                        </p:attrNameLst>
                                      </p:cBhvr>
                                      <p:to>
                                        <p:strVal val="visible"/>
                                      </p:to>
                                    </p:set>
                                    <p:animEffect transition="in" filter="fade">
                                      <p:cBhvr>
                                        <p:cTn id="15" dur="1000"/>
                                        <p:tgtEl>
                                          <p:spTgt spid="141"/>
                                        </p:tgtEl>
                                      </p:cBhvr>
                                    </p:animEffect>
                                  </p:childTnLst>
                                </p:cTn>
                              </p:par>
                              <p:par>
                                <p:cTn id="16" presetID="10" presetClass="entr" presetSubtype="0" fill="hold" nodeType="withEffect">
                                  <p:stCondLst>
                                    <p:cond delay="0"/>
                                  </p:stCondLst>
                                  <p:childTnLst>
                                    <p:set>
                                      <p:cBhvr>
                                        <p:cTn id="17" dur="1" fill="hold">
                                          <p:stCondLst>
                                            <p:cond delay="0"/>
                                          </p:stCondLst>
                                        </p:cTn>
                                        <p:tgtEl>
                                          <p:spTgt spid="142"/>
                                        </p:tgtEl>
                                        <p:attrNameLst>
                                          <p:attrName>style.visibility</p:attrName>
                                        </p:attrNameLst>
                                      </p:cBhvr>
                                      <p:to>
                                        <p:strVal val="visible"/>
                                      </p:to>
                                    </p:set>
                                    <p:animEffect transition="in" filter="fade">
                                      <p:cBhvr>
                                        <p:cTn id="18" dur="1000"/>
                                        <p:tgtEl>
                                          <p:spTgt spid="14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4"/>
                                        </p:tgtEl>
                                        <p:attrNameLst>
                                          <p:attrName>style.visibility</p:attrName>
                                        </p:attrNameLst>
                                      </p:cBhvr>
                                      <p:to>
                                        <p:strVal val="visible"/>
                                      </p:to>
                                    </p:set>
                                    <p:animEffect transition="in" filter="fade">
                                      <p:cBhvr>
                                        <p:cTn id="23" dur="1000"/>
                                        <p:tgtEl>
                                          <p:spTgt spid="144"/>
                                        </p:tgtEl>
                                      </p:cBhvr>
                                    </p:animEffect>
                                  </p:childTnLst>
                                </p:cTn>
                              </p:par>
                              <p:par>
                                <p:cTn id="24" presetID="10" presetClass="entr" presetSubtype="0" fill="hold" nodeType="with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fade">
                                      <p:cBhvr>
                                        <p:cTn id="26" dur="1000"/>
                                        <p:tgtEl>
                                          <p:spTgt spid="145"/>
                                        </p:tgtEl>
                                      </p:cBhvr>
                                    </p:animEffect>
                                  </p:childTnLst>
                                </p:cTn>
                              </p:par>
                              <p:par>
                                <p:cTn id="27" presetID="10" presetClass="entr" presetSubtype="0" fill="hold" nodeType="with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fade">
                                      <p:cBhvr>
                                        <p:cTn id="29" dur="1000"/>
                                        <p:tgtEl>
                                          <p:spTgt spid="14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146"/>
                                        </p:tgtEl>
                                        <p:attrNameLst>
                                          <p:attrName>style.visibility</p:attrName>
                                        </p:attrNameLst>
                                      </p:cBhvr>
                                      <p:to>
                                        <p:strVal val="visible"/>
                                      </p:to>
                                    </p:set>
                                    <p:anim calcmode="lin" valueType="num">
                                      <p:cBhvr additive="base">
                                        <p:cTn id="34" dur="1000"/>
                                        <p:tgtEl>
                                          <p:spTgt spid="14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3D85C6"/>
            </a:gs>
            <a:gs pos="100000">
              <a:srgbClr val="094C8B">
                <a:alpha val="92941"/>
              </a:srgbClr>
            </a:gs>
          </a:gsLst>
          <a:lin ang="5400012" scaled="0"/>
        </a:gradFill>
        <a:effectLst/>
      </p:bgPr>
    </p:bg>
    <p:spTree>
      <p:nvGrpSpPr>
        <p:cNvPr id="1" name="Shape 151"/>
        <p:cNvGrpSpPr/>
        <p:nvPr/>
      </p:nvGrpSpPr>
      <p:grpSpPr>
        <a:xfrm>
          <a:off x="0" y="0"/>
          <a:ext cx="0" cy="0"/>
          <a:chOff x="0" y="0"/>
          <a:chExt cx="0" cy="0"/>
        </a:xfrm>
      </p:grpSpPr>
      <p:sp>
        <p:nvSpPr>
          <p:cNvPr id="152" name="Google Shape;152;g6b6b8c1c29_0_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Prevention - Education</a:t>
            </a:r>
            <a:endParaRPr/>
          </a:p>
        </p:txBody>
      </p:sp>
      <p:sp>
        <p:nvSpPr>
          <p:cNvPr id="153" name="Google Shape;153;g6b6b8c1c29_0_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en-US">
                <a:solidFill>
                  <a:srgbClr val="FFFFFF"/>
                </a:solidFill>
              </a:rPr>
              <a:t>Must know Knowledge:</a:t>
            </a:r>
            <a:endParaRPr>
              <a:solidFill>
                <a:srgbClr val="FFFFFF"/>
              </a:solidFill>
            </a:endParaRPr>
          </a:p>
          <a:p>
            <a:pPr marL="457200" lvl="0" indent="-342900" algn="l" rtl="0">
              <a:lnSpc>
                <a:spcPct val="115000"/>
              </a:lnSpc>
              <a:spcBef>
                <a:spcPts val="1000"/>
              </a:spcBef>
              <a:spcAft>
                <a:spcPts val="0"/>
              </a:spcAft>
              <a:buClr>
                <a:srgbClr val="FFFFFF"/>
              </a:buClr>
              <a:buSzPts val="1800"/>
              <a:buChar char="●"/>
            </a:pPr>
            <a:r>
              <a:rPr lang="en-US">
                <a:solidFill>
                  <a:srgbClr val="FFFFFF"/>
                </a:solidFill>
              </a:rPr>
              <a:t>Near freezing temperatures are still considered hazardous</a:t>
            </a:r>
            <a:endParaRPr>
              <a:solidFill>
                <a:srgbClr val="FFFFFF"/>
              </a:solidFill>
            </a:endParaRPr>
          </a:p>
          <a:p>
            <a:pPr marL="457200" lvl="0" indent="-342900" algn="l" rtl="0">
              <a:lnSpc>
                <a:spcPct val="115000"/>
              </a:lnSpc>
              <a:spcBef>
                <a:spcPts val="0"/>
              </a:spcBef>
              <a:spcAft>
                <a:spcPts val="0"/>
              </a:spcAft>
              <a:buClr>
                <a:srgbClr val="FFFFFF"/>
              </a:buClr>
              <a:buSzPts val="1800"/>
              <a:buChar char="●"/>
            </a:pPr>
            <a:r>
              <a:rPr lang="en-US">
                <a:solidFill>
                  <a:srgbClr val="FFFFFF"/>
                </a:solidFill>
              </a:rPr>
              <a:t>Cold stress can occur when the temperature is as high as 40 degrees outside</a:t>
            </a:r>
            <a:endParaRPr>
              <a:solidFill>
                <a:srgbClr val="FFFFFF"/>
              </a:solidFill>
            </a:endParaRPr>
          </a:p>
          <a:p>
            <a:pPr marL="457200" lvl="0" indent="-342900" algn="l" rtl="0">
              <a:spcBef>
                <a:spcPts val="0"/>
              </a:spcBef>
              <a:spcAft>
                <a:spcPts val="0"/>
              </a:spcAft>
              <a:buClr>
                <a:srgbClr val="FFFFFF"/>
              </a:buClr>
              <a:buSzPts val="1800"/>
              <a:buChar char="●"/>
            </a:pPr>
            <a:r>
              <a:rPr lang="en-US"/>
              <a:t>Moisture or dampness from sweating can increase the rate of heat loss from the body</a:t>
            </a:r>
            <a:endParaRPr>
              <a:solidFill>
                <a:srgbClr val="FFFFFF"/>
              </a:solidFill>
            </a:endParaRPr>
          </a:p>
          <a:p>
            <a:pPr marL="0" lvl="0" indent="0" algn="l" rtl="0">
              <a:lnSpc>
                <a:spcPct val="115000"/>
              </a:lnSpc>
              <a:spcBef>
                <a:spcPts val="580"/>
              </a:spcBef>
              <a:spcAft>
                <a:spcPts val="0"/>
              </a:spcAft>
              <a:buClr>
                <a:schemeClr val="dk1"/>
              </a:buClr>
              <a:buSzPts val="1100"/>
              <a:buFont typeface="Arial"/>
              <a:buNone/>
            </a:pPr>
            <a:r>
              <a:rPr lang="en-US"/>
              <a:t>Risk factors that contribute to cold stress are:</a:t>
            </a:r>
            <a:endParaRPr/>
          </a:p>
          <a:p>
            <a:pPr marL="457200" lvl="0" indent="-342900" algn="l" rtl="0">
              <a:lnSpc>
                <a:spcPct val="115000"/>
              </a:lnSpc>
              <a:spcBef>
                <a:spcPts val="580"/>
              </a:spcBef>
              <a:spcAft>
                <a:spcPts val="0"/>
              </a:spcAft>
              <a:buSzPts val="1800"/>
              <a:buChar char="●"/>
            </a:pPr>
            <a:r>
              <a:rPr lang="en-US"/>
              <a:t>Wetness/dampness, dressing improperly, and exhaustion</a:t>
            </a:r>
            <a:endParaRPr/>
          </a:p>
          <a:p>
            <a:pPr marL="457200" lvl="0" indent="-342900" algn="l" rtl="0">
              <a:lnSpc>
                <a:spcPct val="115000"/>
              </a:lnSpc>
              <a:spcBef>
                <a:spcPts val="0"/>
              </a:spcBef>
              <a:spcAft>
                <a:spcPts val="0"/>
              </a:spcAft>
              <a:buSzPts val="1800"/>
              <a:buChar char="●"/>
            </a:pPr>
            <a:r>
              <a:rPr lang="en-US"/>
              <a:t>Predisposing health conditions such as hypertension, hypothyroidism, and diabetes</a:t>
            </a:r>
            <a:endParaRPr/>
          </a:p>
          <a:p>
            <a:pPr marL="457200" lvl="0" indent="-342900" algn="l" rtl="0">
              <a:lnSpc>
                <a:spcPct val="115000"/>
              </a:lnSpc>
              <a:spcBef>
                <a:spcPts val="0"/>
              </a:spcBef>
              <a:spcAft>
                <a:spcPts val="0"/>
              </a:spcAft>
              <a:buSzPts val="1800"/>
              <a:buChar char="●"/>
            </a:pPr>
            <a:r>
              <a:rPr lang="en-US"/>
              <a:t>Poor physical condition</a:t>
            </a:r>
            <a:endParaRPr>
              <a:solidFill>
                <a:srgbClr val="4A86E8"/>
              </a:solidFill>
            </a:endParaRPr>
          </a:p>
          <a:p>
            <a:pPr marL="0" lvl="0" indent="0" algn="l" rtl="0">
              <a:lnSpc>
                <a:spcPct val="115000"/>
              </a:lnSpc>
              <a:spcBef>
                <a:spcPts val="0"/>
              </a:spcBef>
              <a:spcAft>
                <a:spcPts val="16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3D85C6"/>
            </a:gs>
            <a:gs pos="100000">
              <a:srgbClr val="094C8B">
                <a:alpha val="92941"/>
              </a:srgbClr>
            </a:gs>
          </a:gsLst>
          <a:lin ang="5400012" scaled="0"/>
        </a:gradFill>
        <a:effectLst/>
      </p:bgPr>
    </p:bg>
    <p:spTree>
      <p:nvGrpSpPr>
        <p:cNvPr id="1" name="Shape 157"/>
        <p:cNvGrpSpPr/>
        <p:nvPr/>
      </p:nvGrpSpPr>
      <p:grpSpPr>
        <a:xfrm>
          <a:off x="0" y="0"/>
          <a:ext cx="0" cy="0"/>
          <a:chOff x="0" y="0"/>
          <a:chExt cx="0" cy="0"/>
        </a:xfrm>
      </p:grpSpPr>
      <p:sp>
        <p:nvSpPr>
          <p:cNvPr id="158" name="Google Shape;158;p8"/>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91425" anchor="b" anchorCtr="0">
            <a:normAutofit fontScale="90000"/>
          </a:bodyPr>
          <a:lstStyle/>
          <a:p>
            <a:pPr marL="0" lvl="0" indent="0" algn="l" rtl="0">
              <a:spcBef>
                <a:spcPts val="0"/>
              </a:spcBef>
              <a:spcAft>
                <a:spcPts val="0"/>
              </a:spcAft>
              <a:buClr>
                <a:schemeClr val="dk2"/>
              </a:buClr>
              <a:buSzPts val="4000"/>
              <a:buFont typeface="Libre Franklin"/>
              <a:buNone/>
            </a:pPr>
            <a:r>
              <a:rPr lang="en-US" sz="3200">
                <a:latin typeface="Times New Roman"/>
                <a:ea typeface="Times New Roman"/>
                <a:cs typeface="Times New Roman"/>
                <a:sym typeface="Times New Roman"/>
              </a:rPr>
              <a:t>Prevention - </a:t>
            </a:r>
            <a:r>
              <a:rPr lang="en-US"/>
              <a:t>Health Tips &amp; Practices</a:t>
            </a:r>
            <a:endParaRPr sz="3200">
              <a:latin typeface="Times New Roman"/>
              <a:ea typeface="Times New Roman"/>
              <a:cs typeface="Times New Roman"/>
              <a:sym typeface="Times New Roman"/>
            </a:endParaRPr>
          </a:p>
        </p:txBody>
      </p:sp>
      <p:sp>
        <p:nvSpPr>
          <p:cNvPr id="159" name="Google Shape;159;p8"/>
          <p:cNvSpPr txBox="1">
            <a:spLocks noGrp="1"/>
          </p:cNvSpPr>
          <p:nvPr>
            <p:ph type="body" idx="1"/>
          </p:nvPr>
        </p:nvSpPr>
        <p:spPr>
          <a:xfrm>
            <a:off x="311700" y="1152475"/>
            <a:ext cx="8520600" cy="3416400"/>
          </a:xfrm>
          <a:prstGeom prst="rect">
            <a:avLst/>
          </a:prstGeom>
          <a:noFill/>
          <a:ln>
            <a:noFill/>
          </a:ln>
        </p:spPr>
        <p:txBody>
          <a:bodyPr spcFirstLastPara="1" wrap="square" lIns="91425" tIns="45700" rIns="91425" bIns="45700" anchor="t" anchorCtr="0">
            <a:normAutofit/>
          </a:bodyPr>
          <a:lstStyle/>
          <a:p>
            <a:pPr marL="457200" lvl="0" indent="-342900" algn="l" rtl="0">
              <a:lnSpc>
                <a:spcPct val="115000"/>
              </a:lnSpc>
              <a:spcBef>
                <a:spcPts val="1000"/>
              </a:spcBef>
              <a:spcAft>
                <a:spcPts val="0"/>
              </a:spcAft>
              <a:buClr>
                <a:srgbClr val="FFFFFF"/>
              </a:buClr>
              <a:buSzPts val="1800"/>
              <a:buChar char="●"/>
            </a:pPr>
            <a:r>
              <a:rPr lang="en-US">
                <a:solidFill>
                  <a:srgbClr val="FFFFFF"/>
                </a:solidFill>
              </a:rPr>
              <a:t>Exercise</a:t>
            </a:r>
            <a:endParaRPr>
              <a:solidFill>
                <a:srgbClr val="FFFFFF"/>
              </a:solidFill>
            </a:endParaRPr>
          </a:p>
          <a:p>
            <a:pPr marL="457200" lvl="0" indent="-342900" algn="l" rtl="0">
              <a:lnSpc>
                <a:spcPct val="115000"/>
              </a:lnSpc>
              <a:spcBef>
                <a:spcPts val="0"/>
              </a:spcBef>
              <a:spcAft>
                <a:spcPts val="0"/>
              </a:spcAft>
              <a:buClr>
                <a:srgbClr val="FFFFFF"/>
              </a:buClr>
              <a:buSzPts val="1800"/>
              <a:buChar char="●"/>
            </a:pPr>
            <a:r>
              <a:rPr lang="en-US">
                <a:solidFill>
                  <a:srgbClr val="FFFFFF"/>
                </a:solidFill>
              </a:rPr>
              <a:t>Drink warm beverages</a:t>
            </a:r>
            <a:endParaRPr>
              <a:solidFill>
                <a:srgbClr val="FFFFFF"/>
              </a:solidFill>
            </a:endParaRPr>
          </a:p>
          <a:p>
            <a:pPr marL="457200" lvl="0" indent="-342900" algn="l" rtl="0">
              <a:lnSpc>
                <a:spcPct val="115000"/>
              </a:lnSpc>
              <a:spcBef>
                <a:spcPts val="0"/>
              </a:spcBef>
              <a:spcAft>
                <a:spcPts val="0"/>
              </a:spcAft>
              <a:buClr>
                <a:srgbClr val="FFFFFF"/>
              </a:buClr>
              <a:buSzPts val="1800"/>
              <a:buChar char="●"/>
            </a:pPr>
            <a:r>
              <a:rPr lang="en-US">
                <a:solidFill>
                  <a:srgbClr val="FFFFFF"/>
                </a:solidFill>
              </a:rPr>
              <a:t>Rest in warm environments</a:t>
            </a:r>
            <a:endParaRPr>
              <a:solidFill>
                <a:srgbClr val="FFFFFF"/>
              </a:solidFill>
            </a:endParaRPr>
          </a:p>
          <a:p>
            <a:pPr marL="457200" lvl="0" indent="-342900" algn="l" rtl="0">
              <a:lnSpc>
                <a:spcPct val="115000"/>
              </a:lnSpc>
              <a:spcBef>
                <a:spcPts val="0"/>
              </a:spcBef>
              <a:spcAft>
                <a:spcPts val="0"/>
              </a:spcAft>
              <a:buClr>
                <a:srgbClr val="FFFFFF"/>
              </a:buClr>
              <a:buSzPts val="1800"/>
              <a:buChar char="●"/>
            </a:pPr>
            <a:r>
              <a:rPr lang="en-US">
                <a:solidFill>
                  <a:srgbClr val="FFFFFF"/>
                </a:solidFill>
              </a:rPr>
              <a:t>Wear layers/dress appropriately</a:t>
            </a:r>
            <a:endParaRPr>
              <a:solidFill>
                <a:srgbClr val="FFFFFF"/>
              </a:solidFill>
            </a:endParaRPr>
          </a:p>
          <a:p>
            <a:pPr marL="457200" lvl="0" indent="-342900" algn="l" rtl="0">
              <a:lnSpc>
                <a:spcPct val="115000"/>
              </a:lnSpc>
              <a:spcBef>
                <a:spcPts val="0"/>
              </a:spcBef>
              <a:spcAft>
                <a:spcPts val="0"/>
              </a:spcAft>
              <a:buClr>
                <a:srgbClr val="FFFFFF"/>
              </a:buClr>
              <a:buSzPts val="1800"/>
              <a:buChar char="●"/>
            </a:pPr>
            <a:r>
              <a:rPr lang="en-US">
                <a:solidFill>
                  <a:srgbClr val="FFFFFF"/>
                </a:solidFill>
              </a:rPr>
              <a:t>Bring extra/spare clothes</a:t>
            </a:r>
            <a:endParaRPr>
              <a:solidFill>
                <a:srgbClr val="FFFFFF"/>
              </a:solidFill>
            </a:endParaRPr>
          </a:p>
          <a:p>
            <a:pPr marL="457200" lvl="0" indent="-342900" algn="l" rtl="0">
              <a:lnSpc>
                <a:spcPct val="115000"/>
              </a:lnSpc>
              <a:spcBef>
                <a:spcPts val="0"/>
              </a:spcBef>
              <a:spcAft>
                <a:spcPts val="0"/>
              </a:spcAft>
              <a:buClr>
                <a:srgbClr val="FFFFFF"/>
              </a:buClr>
              <a:buSzPts val="1800"/>
              <a:buChar char="●"/>
            </a:pPr>
            <a:r>
              <a:rPr lang="en-US">
                <a:solidFill>
                  <a:srgbClr val="FFFFFF"/>
                </a:solidFill>
              </a:rPr>
              <a:t>Wear waterproof boots and gloves</a:t>
            </a:r>
            <a:endParaRPr>
              <a:solidFill>
                <a:srgbClr val="FFFFFF"/>
              </a:solidFill>
            </a:endParaRPr>
          </a:p>
          <a:p>
            <a:pPr marL="457200" lvl="0" indent="-342900" algn="l" rtl="0">
              <a:lnSpc>
                <a:spcPct val="115000"/>
              </a:lnSpc>
              <a:spcBef>
                <a:spcPts val="0"/>
              </a:spcBef>
              <a:spcAft>
                <a:spcPts val="0"/>
              </a:spcAft>
              <a:buClr>
                <a:srgbClr val="FFFFFF"/>
              </a:buClr>
              <a:buSzPts val="1800"/>
              <a:buChar char="●"/>
            </a:pPr>
            <a:r>
              <a:rPr lang="en-US">
                <a:solidFill>
                  <a:srgbClr val="FFFFFF"/>
                </a:solidFill>
              </a:rPr>
              <a:t>Use distributed Personal Protective Equipment (PPE)</a:t>
            </a:r>
            <a:endParaRPr>
              <a:solidFill>
                <a:srgbClr val="FFFFFF"/>
              </a:solidFill>
            </a:endParaRPr>
          </a:p>
          <a:p>
            <a:pPr marL="274320" lvl="0" indent="-133985" algn="l" rtl="0">
              <a:lnSpc>
                <a:spcPct val="115000"/>
              </a:lnSpc>
              <a:spcBef>
                <a:spcPts val="580"/>
              </a:spcBef>
              <a:spcAft>
                <a:spcPts val="1600"/>
              </a:spcAft>
              <a:buSzPts val="2210"/>
              <a:buNone/>
            </a:pPr>
            <a:endParaRPr>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3D85C6"/>
            </a:gs>
            <a:gs pos="100000">
              <a:srgbClr val="094C8B">
                <a:alpha val="92941"/>
              </a:srgbClr>
            </a:gs>
          </a:gsLst>
          <a:lin ang="5400012" scaled="0"/>
        </a:gradFill>
        <a:effectLst/>
      </p:bgPr>
    </p:bg>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91425" anchor="b" anchorCtr="0">
            <a:normAutofit fontScale="90000"/>
          </a:bodyPr>
          <a:lstStyle/>
          <a:p>
            <a:pPr marL="0" lvl="0" indent="0" algn="l" rtl="0">
              <a:spcBef>
                <a:spcPts val="0"/>
              </a:spcBef>
              <a:spcAft>
                <a:spcPts val="0"/>
              </a:spcAft>
              <a:buClr>
                <a:schemeClr val="dk2"/>
              </a:buClr>
              <a:buSzPts val="4000"/>
              <a:buFont typeface="Libre Franklin"/>
              <a:buNone/>
            </a:pPr>
            <a:r>
              <a:rPr lang="en-US" sz="3200">
                <a:latin typeface="Times New Roman"/>
                <a:ea typeface="Times New Roman"/>
                <a:cs typeface="Times New Roman"/>
                <a:sym typeface="Times New Roman"/>
              </a:rPr>
              <a:t>Prevention - </a:t>
            </a:r>
            <a:r>
              <a:rPr lang="en-US"/>
              <a:t>Control Measures</a:t>
            </a:r>
            <a:endParaRPr sz="3200">
              <a:latin typeface="Times New Roman"/>
              <a:ea typeface="Times New Roman"/>
              <a:cs typeface="Times New Roman"/>
              <a:sym typeface="Times New Roman"/>
            </a:endParaRPr>
          </a:p>
        </p:txBody>
      </p:sp>
      <p:sp>
        <p:nvSpPr>
          <p:cNvPr id="165" name="Google Shape;165;p7"/>
          <p:cNvSpPr txBox="1">
            <a:spLocks noGrp="1"/>
          </p:cNvSpPr>
          <p:nvPr>
            <p:ph type="body" idx="1"/>
          </p:nvPr>
        </p:nvSpPr>
        <p:spPr>
          <a:xfrm>
            <a:off x="311700" y="1152475"/>
            <a:ext cx="8520600" cy="3416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1100"/>
              <a:buFont typeface="Arial"/>
              <a:buNone/>
            </a:pPr>
            <a:r>
              <a:rPr lang="en-US">
                <a:solidFill>
                  <a:srgbClr val="FFFFFF"/>
                </a:solidFill>
              </a:rPr>
              <a:t>Safe practices and procedures</a:t>
            </a:r>
            <a:endParaRPr>
              <a:solidFill>
                <a:srgbClr val="FFFFFF"/>
              </a:solidFill>
            </a:endParaRPr>
          </a:p>
          <a:p>
            <a:pPr marL="0" lvl="0" indent="0" algn="l" rtl="0">
              <a:lnSpc>
                <a:spcPct val="90000"/>
              </a:lnSpc>
              <a:spcBef>
                <a:spcPts val="1000"/>
              </a:spcBef>
              <a:spcAft>
                <a:spcPts val="0"/>
              </a:spcAft>
              <a:buClr>
                <a:schemeClr val="dk1"/>
              </a:buClr>
              <a:buSzPts val="1100"/>
              <a:buFont typeface="Arial"/>
              <a:buNone/>
            </a:pPr>
            <a:r>
              <a:rPr lang="en-US">
                <a:solidFill>
                  <a:srgbClr val="FFFFFF"/>
                </a:solidFill>
              </a:rPr>
              <a:t>Examples:</a:t>
            </a:r>
            <a:endParaRPr>
              <a:solidFill>
                <a:srgbClr val="FFFFFF"/>
              </a:solidFill>
            </a:endParaRPr>
          </a:p>
          <a:p>
            <a:pPr marL="457200" lvl="0" indent="-342900" algn="l" rtl="0">
              <a:lnSpc>
                <a:spcPct val="115000"/>
              </a:lnSpc>
              <a:spcBef>
                <a:spcPts val="1000"/>
              </a:spcBef>
              <a:spcAft>
                <a:spcPts val="0"/>
              </a:spcAft>
              <a:buClr>
                <a:srgbClr val="FFFFFF"/>
              </a:buClr>
              <a:buSzPts val="1800"/>
              <a:buChar char="●"/>
            </a:pPr>
            <a:r>
              <a:rPr lang="en-US">
                <a:solidFill>
                  <a:srgbClr val="FFFFFF"/>
                </a:solidFill>
              </a:rPr>
              <a:t>Buddy system</a:t>
            </a:r>
            <a:endParaRPr>
              <a:solidFill>
                <a:srgbClr val="FFFFFF"/>
              </a:solidFill>
            </a:endParaRPr>
          </a:p>
          <a:p>
            <a:pPr marL="457200" lvl="0" indent="-342900" algn="l" rtl="0">
              <a:lnSpc>
                <a:spcPct val="115000"/>
              </a:lnSpc>
              <a:spcBef>
                <a:spcPts val="0"/>
              </a:spcBef>
              <a:spcAft>
                <a:spcPts val="0"/>
              </a:spcAft>
              <a:buClr>
                <a:srgbClr val="FFFFFF"/>
              </a:buClr>
              <a:buSzPts val="1800"/>
              <a:buChar char="●"/>
            </a:pPr>
            <a:r>
              <a:rPr lang="en-US">
                <a:solidFill>
                  <a:srgbClr val="FFFFFF"/>
                </a:solidFill>
              </a:rPr>
              <a:t>Wear appropriate PPE</a:t>
            </a:r>
            <a:endParaRPr>
              <a:solidFill>
                <a:srgbClr val="FFFFFF"/>
              </a:solidFill>
            </a:endParaRPr>
          </a:p>
          <a:p>
            <a:pPr marL="457200" lvl="0" indent="-342900" algn="l" rtl="0">
              <a:lnSpc>
                <a:spcPct val="115000"/>
              </a:lnSpc>
              <a:spcBef>
                <a:spcPts val="0"/>
              </a:spcBef>
              <a:spcAft>
                <a:spcPts val="0"/>
              </a:spcAft>
              <a:buClr>
                <a:srgbClr val="FFFFFF"/>
              </a:buClr>
              <a:buSzPts val="1800"/>
              <a:buChar char="●"/>
            </a:pPr>
            <a:r>
              <a:rPr lang="en-US">
                <a:solidFill>
                  <a:srgbClr val="FFFFFF"/>
                </a:solidFill>
              </a:rPr>
              <a:t>Wear appropriate clothing layers</a:t>
            </a:r>
            <a:endParaRPr>
              <a:solidFill>
                <a:srgbClr val="FFFFFF"/>
              </a:solidFill>
            </a:endParaRPr>
          </a:p>
          <a:p>
            <a:pPr marL="457200" lvl="0" indent="-342900" algn="l" rtl="0">
              <a:lnSpc>
                <a:spcPct val="115000"/>
              </a:lnSpc>
              <a:spcBef>
                <a:spcPts val="0"/>
              </a:spcBef>
              <a:spcAft>
                <a:spcPts val="0"/>
              </a:spcAft>
              <a:buClr>
                <a:srgbClr val="FFFFFF"/>
              </a:buClr>
              <a:buSzPts val="1800"/>
              <a:buChar char="●"/>
            </a:pPr>
            <a:r>
              <a:rPr lang="en-US">
                <a:solidFill>
                  <a:srgbClr val="FFFFFF"/>
                </a:solidFill>
              </a:rPr>
              <a:t>Don’t resume work in hazardous temperatures</a:t>
            </a:r>
            <a:endParaRPr>
              <a:solidFill>
                <a:srgbClr val="FFFFFF"/>
              </a:solidFill>
            </a:endParaRPr>
          </a:p>
          <a:p>
            <a:pPr marL="457200" lvl="0" indent="-342900" algn="l" rtl="0">
              <a:lnSpc>
                <a:spcPct val="115000"/>
              </a:lnSpc>
              <a:spcBef>
                <a:spcPts val="0"/>
              </a:spcBef>
              <a:spcAft>
                <a:spcPts val="0"/>
              </a:spcAft>
              <a:buClr>
                <a:srgbClr val="FFFFFF"/>
              </a:buClr>
              <a:buSzPts val="1800"/>
              <a:buChar char="●"/>
            </a:pPr>
            <a:r>
              <a:rPr lang="en-US">
                <a:solidFill>
                  <a:srgbClr val="FFFFFF"/>
                </a:solidFill>
              </a:rPr>
              <a:t>Appropriate break areas</a:t>
            </a:r>
            <a:endParaRPr>
              <a:solidFill>
                <a:srgbClr val="FFFFFF"/>
              </a:solidFill>
            </a:endParaRPr>
          </a:p>
          <a:p>
            <a:pPr marL="457200" lvl="0" indent="0" algn="l" rtl="0">
              <a:lnSpc>
                <a:spcPct val="115000"/>
              </a:lnSpc>
              <a:spcBef>
                <a:spcPts val="1000"/>
              </a:spcBef>
              <a:spcAft>
                <a:spcPts val="0"/>
              </a:spcAft>
              <a:buNone/>
            </a:pPr>
            <a:endParaRPr>
              <a:solidFill>
                <a:srgbClr val="FFFFFF"/>
              </a:solidFill>
            </a:endParaRPr>
          </a:p>
          <a:p>
            <a:pPr marL="274320" lvl="0" indent="-133985" algn="l" rtl="0">
              <a:spcBef>
                <a:spcPts val="580"/>
              </a:spcBef>
              <a:spcAft>
                <a:spcPts val="1600"/>
              </a:spcAft>
              <a:buSzPts val="2210"/>
              <a:buNone/>
            </a:pPr>
            <a:endParaRPr sz="140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3D85C6"/>
            </a:gs>
            <a:gs pos="100000">
              <a:srgbClr val="094C8B">
                <a:alpha val="92941"/>
              </a:srgbClr>
            </a:gs>
          </a:gsLst>
          <a:lin ang="5400012" scaled="0"/>
        </a:gradFill>
        <a:effectLst/>
      </p:bgPr>
    </p:bg>
    <p:spTree>
      <p:nvGrpSpPr>
        <p:cNvPr id="1" name="Shape 169"/>
        <p:cNvGrpSpPr/>
        <p:nvPr/>
      </p:nvGrpSpPr>
      <p:grpSpPr>
        <a:xfrm>
          <a:off x="0" y="0"/>
          <a:ext cx="0" cy="0"/>
          <a:chOff x="0" y="0"/>
          <a:chExt cx="0" cy="0"/>
        </a:xfrm>
      </p:grpSpPr>
      <p:sp>
        <p:nvSpPr>
          <p:cNvPr id="170" name="Google Shape;170;g6bb04aceec_3_0"/>
          <p:cNvSpPr txBox="1">
            <a:spLocks noGrp="1"/>
          </p:cNvSpPr>
          <p:nvPr>
            <p:ph type="title"/>
          </p:nvPr>
        </p:nvSpPr>
        <p:spPr>
          <a:xfrm>
            <a:off x="311700" y="381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Recommended PPE - How to Dress Warm</a:t>
            </a:r>
            <a:endParaRPr/>
          </a:p>
        </p:txBody>
      </p:sp>
      <p:sp>
        <p:nvSpPr>
          <p:cNvPr id="171" name="Google Shape;171;g6bb04aceec_3_0"/>
          <p:cNvSpPr txBox="1">
            <a:spLocks noGrp="1"/>
          </p:cNvSpPr>
          <p:nvPr>
            <p:ph type="body" idx="1"/>
          </p:nvPr>
        </p:nvSpPr>
        <p:spPr>
          <a:xfrm>
            <a:off x="311700" y="1012650"/>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US"/>
              <a:t>Inner Layer:  Moisture wicking fabric helps keep skin dry and warm</a:t>
            </a:r>
            <a:endParaRPr/>
          </a:p>
          <a:p>
            <a:pPr marL="914400" lvl="1" indent="-330200" algn="l" rtl="0">
              <a:spcBef>
                <a:spcPts val="0"/>
              </a:spcBef>
              <a:spcAft>
                <a:spcPts val="0"/>
              </a:spcAft>
              <a:buSzPts val="1600"/>
              <a:buChar char="●"/>
            </a:pPr>
            <a:r>
              <a:rPr lang="en-US" sz="1400"/>
              <a:t>Synthetic fabrics (polypropylene)</a:t>
            </a:r>
            <a:endParaRPr sz="1400"/>
          </a:p>
          <a:p>
            <a:pPr marL="914400" lvl="1" indent="-317500" algn="l" rtl="0">
              <a:spcBef>
                <a:spcPts val="0"/>
              </a:spcBef>
              <a:spcAft>
                <a:spcPts val="0"/>
              </a:spcAft>
              <a:buSzPts val="1400"/>
              <a:buChar char="●"/>
            </a:pPr>
            <a:r>
              <a:rPr lang="en-US" sz="1400"/>
              <a:t>Wool</a:t>
            </a:r>
            <a:endParaRPr sz="1400"/>
          </a:p>
          <a:p>
            <a:pPr marL="914400" lvl="1" indent="-317500" algn="l" rtl="0">
              <a:spcBef>
                <a:spcPts val="0"/>
              </a:spcBef>
              <a:spcAft>
                <a:spcPts val="0"/>
              </a:spcAft>
              <a:buSzPts val="1400"/>
              <a:buChar char="●"/>
            </a:pPr>
            <a:r>
              <a:rPr lang="en-US" sz="1400" b="1"/>
              <a:t>Cotton is a anti-moisture wicking fabric </a:t>
            </a:r>
            <a:endParaRPr sz="1400" b="1"/>
          </a:p>
          <a:p>
            <a:pPr marL="457200" lvl="0" indent="-342900" algn="l" rtl="0">
              <a:spcBef>
                <a:spcPts val="0"/>
              </a:spcBef>
              <a:spcAft>
                <a:spcPts val="0"/>
              </a:spcAft>
              <a:buSzPts val="1800"/>
              <a:buChar char="●"/>
            </a:pPr>
            <a:r>
              <a:rPr lang="en-US"/>
              <a:t>Mid Layer:  Provides warmth and insulation from cold</a:t>
            </a:r>
            <a:endParaRPr/>
          </a:p>
          <a:p>
            <a:pPr marL="914400" lvl="1" indent="-330200" algn="l" rtl="0">
              <a:spcBef>
                <a:spcPts val="0"/>
              </a:spcBef>
              <a:spcAft>
                <a:spcPts val="0"/>
              </a:spcAft>
              <a:buSzPts val="1600"/>
              <a:buChar char="●"/>
            </a:pPr>
            <a:r>
              <a:rPr lang="en-US" sz="1400"/>
              <a:t>Wool</a:t>
            </a:r>
            <a:endParaRPr sz="1400"/>
          </a:p>
          <a:p>
            <a:pPr marL="914400" lvl="1" indent="-317500" algn="l" rtl="0">
              <a:spcBef>
                <a:spcPts val="0"/>
              </a:spcBef>
              <a:spcAft>
                <a:spcPts val="0"/>
              </a:spcAft>
              <a:buSzPts val="1400"/>
              <a:buChar char="●"/>
            </a:pPr>
            <a:r>
              <a:rPr lang="en-US" sz="1400"/>
              <a:t>Fleece</a:t>
            </a:r>
            <a:endParaRPr sz="1400"/>
          </a:p>
          <a:p>
            <a:pPr marL="914400" lvl="1" indent="-317500" algn="l" rtl="0">
              <a:spcBef>
                <a:spcPts val="0"/>
              </a:spcBef>
              <a:spcAft>
                <a:spcPts val="0"/>
              </a:spcAft>
              <a:buSzPts val="1400"/>
              <a:buChar char="●"/>
            </a:pPr>
            <a:r>
              <a:rPr lang="en-US" sz="1400"/>
              <a:t>Down</a:t>
            </a:r>
            <a:endParaRPr sz="1400"/>
          </a:p>
          <a:p>
            <a:pPr marL="457200" lvl="0" indent="-342900" algn="l" rtl="0">
              <a:spcBef>
                <a:spcPts val="0"/>
              </a:spcBef>
              <a:spcAft>
                <a:spcPts val="0"/>
              </a:spcAft>
              <a:buSzPts val="1800"/>
              <a:buChar char="●"/>
            </a:pPr>
            <a:r>
              <a:rPr lang="en-US"/>
              <a:t>Outer Layer:  Breathable while still blocking wind, rain, and snow</a:t>
            </a:r>
            <a:endParaRPr/>
          </a:p>
          <a:p>
            <a:pPr marL="914400" lvl="1" indent="-330200" algn="l" rtl="0">
              <a:spcBef>
                <a:spcPts val="0"/>
              </a:spcBef>
              <a:spcAft>
                <a:spcPts val="0"/>
              </a:spcAft>
              <a:buSzPts val="1600"/>
              <a:buChar char="●"/>
            </a:pPr>
            <a:r>
              <a:rPr lang="en-US" sz="1400"/>
              <a:t>Gore-Tex</a:t>
            </a:r>
            <a:endParaRPr sz="1400"/>
          </a:p>
          <a:p>
            <a:pPr marL="914400" lvl="1" indent="-317500" algn="l" rtl="0">
              <a:spcBef>
                <a:spcPts val="0"/>
              </a:spcBef>
              <a:spcAft>
                <a:spcPts val="0"/>
              </a:spcAft>
              <a:buSzPts val="1400"/>
              <a:buChar char="●"/>
            </a:pPr>
            <a:r>
              <a:rPr lang="en-US" sz="1400"/>
              <a:t>Synthetic fabrics</a:t>
            </a:r>
            <a:endParaRPr sz="1400"/>
          </a:p>
          <a:p>
            <a:pPr marL="914400" lvl="1" indent="-317500" algn="l" rtl="0">
              <a:spcBef>
                <a:spcPts val="0"/>
              </a:spcBef>
              <a:spcAft>
                <a:spcPts val="0"/>
              </a:spcAft>
              <a:buSzPts val="1400"/>
              <a:buChar char="●"/>
            </a:pPr>
            <a:r>
              <a:rPr lang="en-US" sz="1400" b="1"/>
              <a:t>May need to meet or exceed: FRC NFPA 2112</a:t>
            </a:r>
            <a:endParaRPr sz="1400" b="1"/>
          </a:p>
          <a:p>
            <a:pPr marL="457200" lvl="0" indent="-342900" algn="l" rtl="0">
              <a:spcBef>
                <a:spcPts val="0"/>
              </a:spcBef>
              <a:spcAft>
                <a:spcPts val="0"/>
              </a:spcAft>
              <a:buSzPts val="1800"/>
              <a:buChar char="●"/>
            </a:pPr>
            <a:r>
              <a:rPr lang="en-US" b="1"/>
              <a:t>Clothing does not insulate after it is wet</a:t>
            </a:r>
            <a:endParaRPr sz="1400" b="1"/>
          </a:p>
          <a:p>
            <a:pPr marL="457200" lvl="0" indent="-342900" algn="l" rtl="0">
              <a:spcBef>
                <a:spcPts val="0"/>
              </a:spcBef>
              <a:spcAft>
                <a:spcPts val="0"/>
              </a:spcAft>
              <a:buSzPts val="1800"/>
              <a:buChar char="●"/>
            </a:pPr>
            <a:r>
              <a:rPr lang="en-US" b="1"/>
              <a:t>Being too warm can cause heat stresses</a:t>
            </a:r>
            <a:endParaRPr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3D85C6"/>
            </a:gs>
            <a:gs pos="100000">
              <a:srgbClr val="094C8B">
                <a:alpha val="92941"/>
              </a:srgbClr>
            </a:gs>
          </a:gsLst>
          <a:lin ang="5400012" scaled="0"/>
        </a:gradFill>
        <a:effectLst/>
      </p:bgPr>
    </p:bg>
    <p:spTree>
      <p:nvGrpSpPr>
        <p:cNvPr id="1" name="Shape 175"/>
        <p:cNvGrpSpPr/>
        <p:nvPr/>
      </p:nvGrpSpPr>
      <p:grpSpPr>
        <a:xfrm>
          <a:off x="0" y="0"/>
          <a:ext cx="0" cy="0"/>
          <a:chOff x="0" y="0"/>
          <a:chExt cx="0" cy="0"/>
        </a:xfrm>
      </p:grpSpPr>
      <p:sp>
        <p:nvSpPr>
          <p:cNvPr id="176" name="Google Shape;176;g6bb04aceec_12_0"/>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91425" anchor="b" anchorCtr="0">
            <a:noAutofit/>
          </a:bodyPr>
          <a:lstStyle/>
          <a:p>
            <a:pPr marL="0" lvl="0" indent="0" algn="l" rtl="0">
              <a:lnSpc>
                <a:spcPct val="100000"/>
              </a:lnSpc>
              <a:spcBef>
                <a:spcPts val="0"/>
              </a:spcBef>
              <a:spcAft>
                <a:spcPts val="0"/>
              </a:spcAft>
              <a:buClr>
                <a:schemeClr val="dk2"/>
              </a:buClr>
              <a:buSzPts val="4000"/>
              <a:buFont typeface="Libre Franklin"/>
              <a:buNone/>
            </a:pPr>
            <a:r>
              <a:rPr lang="en-US" sz="2880">
                <a:latin typeface="Times New Roman"/>
                <a:ea typeface="Times New Roman"/>
                <a:cs typeface="Times New Roman"/>
                <a:sym typeface="Times New Roman"/>
              </a:rPr>
              <a:t>Prevention - </a:t>
            </a:r>
            <a:r>
              <a:rPr lang="en-US" sz="2880"/>
              <a:t>Control Measures</a:t>
            </a:r>
            <a:endParaRPr sz="2880">
              <a:latin typeface="Times New Roman"/>
              <a:ea typeface="Times New Roman"/>
              <a:cs typeface="Times New Roman"/>
              <a:sym typeface="Times New Roman"/>
            </a:endParaRPr>
          </a:p>
        </p:txBody>
      </p:sp>
      <p:sp>
        <p:nvSpPr>
          <p:cNvPr id="177" name="Google Shape;177;g6bb04aceec_12_0"/>
          <p:cNvSpPr txBox="1">
            <a:spLocks noGrp="1"/>
          </p:cNvSpPr>
          <p:nvPr>
            <p:ph type="body" idx="1"/>
          </p:nvPr>
        </p:nvSpPr>
        <p:spPr>
          <a:xfrm>
            <a:off x="311700" y="1017725"/>
            <a:ext cx="8520600" cy="36807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rgbClr val="FFFFFF"/>
              </a:buClr>
              <a:buSzPts val="1800"/>
              <a:buChar char="●"/>
            </a:pPr>
            <a:r>
              <a:rPr lang="en-US">
                <a:solidFill>
                  <a:srgbClr val="FFFFFF"/>
                </a:solidFill>
              </a:rPr>
              <a:t>Company policy</a:t>
            </a:r>
            <a:endParaRPr/>
          </a:p>
          <a:p>
            <a:pPr marL="914400" lvl="1" indent="-342900" algn="l" rtl="0">
              <a:lnSpc>
                <a:spcPct val="115000"/>
              </a:lnSpc>
              <a:spcBef>
                <a:spcPts val="0"/>
              </a:spcBef>
              <a:spcAft>
                <a:spcPts val="0"/>
              </a:spcAft>
              <a:buClr>
                <a:srgbClr val="FFFFFF"/>
              </a:buClr>
              <a:buSzPts val="1800"/>
              <a:buChar char="●"/>
            </a:pPr>
            <a:r>
              <a:rPr lang="en-US">
                <a:solidFill>
                  <a:srgbClr val="FFFFFF"/>
                </a:solidFill>
              </a:rPr>
              <a:t>Strict uniform policies</a:t>
            </a:r>
            <a:endParaRPr>
              <a:solidFill>
                <a:srgbClr val="FFFFFF"/>
              </a:solidFill>
            </a:endParaRPr>
          </a:p>
          <a:p>
            <a:pPr marL="914400" lvl="1" indent="-342900" algn="l" rtl="0">
              <a:lnSpc>
                <a:spcPct val="115000"/>
              </a:lnSpc>
              <a:spcBef>
                <a:spcPts val="0"/>
              </a:spcBef>
              <a:spcAft>
                <a:spcPts val="0"/>
              </a:spcAft>
              <a:buClr>
                <a:srgbClr val="FFFFFF"/>
              </a:buClr>
              <a:buSzPts val="1800"/>
              <a:buChar char="●"/>
            </a:pPr>
            <a:r>
              <a:rPr lang="en-US">
                <a:solidFill>
                  <a:srgbClr val="FFFFFF"/>
                </a:solidFill>
              </a:rPr>
              <a:t>Required breaks	</a:t>
            </a:r>
            <a:endParaRPr>
              <a:solidFill>
                <a:srgbClr val="FFFFFF"/>
              </a:solidFill>
            </a:endParaRPr>
          </a:p>
          <a:p>
            <a:pPr marL="914400" lvl="1" indent="-342900" algn="l" rtl="0">
              <a:lnSpc>
                <a:spcPct val="115000"/>
              </a:lnSpc>
              <a:spcBef>
                <a:spcPts val="0"/>
              </a:spcBef>
              <a:spcAft>
                <a:spcPts val="0"/>
              </a:spcAft>
              <a:buClr>
                <a:srgbClr val="FFFFFF"/>
              </a:buClr>
              <a:buSzPts val="1800"/>
              <a:buChar char="●"/>
            </a:pPr>
            <a:r>
              <a:rPr lang="en-US">
                <a:solidFill>
                  <a:srgbClr val="FFFFFF"/>
                </a:solidFill>
              </a:rPr>
              <a:t>Warm up schedule</a:t>
            </a:r>
            <a:endParaRPr>
              <a:solidFill>
                <a:srgbClr val="FFFFFF"/>
              </a:solidFill>
            </a:endParaRPr>
          </a:p>
          <a:p>
            <a:pPr marL="457200" lvl="0" indent="-342900" algn="l" rtl="0">
              <a:lnSpc>
                <a:spcPct val="115000"/>
              </a:lnSpc>
              <a:spcBef>
                <a:spcPts val="0"/>
              </a:spcBef>
              <a:spcAft>
                <a:spcPts val="0"/>
              </a:spcAft>
              <a:buClr>
                <a:srgbClr val="FFFFFF"/>
              </a:buClr>
              <a:buSzPts val="1800"/>
              <a:buChar char="●"/>
            </a:pPr>
            <a:r>
              <a:rPr lang="en-US">
                <a:solidFill>
                  <a:srgbClr val="FFFFFF"/>
                </a:solidFill>
              </a:rPr>
              <a:t>Company distributed equipment</a:t>
            </a:r>
            <a:endParaRPr>
              <a:solidFill>
                <a:srgbClr val="FFFFFF"/>
              </a:solidFill>
            </a:endParaRPr>
          </a:p>
          <a:p>
            <a:pPr marL="914400" lvl="1" indent="-342900" algn="l" rtl="0">
              <a:lnSpc>
                <a:spcPct val="115000"/>
              </a:lnSpc>
              <a:spcBef>
                <a:spcPts val="0"/>
              </a:spcBef>
              <a:spcAft>
                <a:spcPts val="0"/>
              </a:spcAft>
              <a:buClr>
                <a:srgbClr val="FFFFFF"/>
              </a:buClr>
              <a:buSzPts val="1800"/>
              <a:buChar char="●"/>
            </a:pPr>
            <a:r>
              <a:rPr lang="en-US">
                <a:solidFill>
                  <a:srgbClr val="FFFFFF"/>
                </a:solidFill>
              </a:rPr>
              <a:t>Nomex hoods and hats</a:t>
            </a:r>
            <a:endParaRPr>
              <a:solidFill>
                <a:srgbClr val="FFFFFF"/>
              </a:solidFill>
            </a:endParaRPr>
          </a:p>
          <a:p>
            <a:pPr marL="914400" lvl="1" indent="-342900" algn="l" rtl="0">
              <a:lnSpc>
                <a:spcPct val="115000"/>
              </a:lnSpc>
              <a:spcBef>
                <a:spcPts val="0"/>
              </a:spcBef>
              <a:spcAft>
                <a:spcPts val="0"/>
              </a:spcAft>
              <a:buClr>
                <a:srgbClr val="FFFFFF"/>
              </a:buClr>
              <a:buSzPts val="1800"/>
              <a:buChar char="●"/>
            </a:pPr>
            <a:r>
              <a:rPr lang="en-US">
                <a:solidFill>
                  <a:srgbClr val="FFFFFF"/>
                </a:solidFill>
              </a:rPr>
              <a:t>Cleats </a:t>
            </a:r>
            <a:endParaRPr>
              <a:solidFill>
                <a:srgbClr val="FFFFFF"/>
              </a:solidFill>
            </a:endParaRPr>
          </a:p>
          <a:p>
            <a:pPr marL="914400" lvl="1" indent="-342900" algn="l" rtl="0">
              <a:lnSpc>
                <a:spcPct val="115000"/>
              </a:lnSpc>
              <a:spcBef>
                <a:spcPts val="0"/>
              </a:spcBef>
              <a:spcAft>
                <a:spcPts val="0"/>
              </a:spcAft>
              <a:buClr>
                <a:srgbClr val="FFFFFF"/>
              </a:buClr>
              <a:buSzPts val="1800"/>
              <a:buChar char="●"/>
            </a:pPr>
            <a:r>
              <a:rPr lang="en-US">
                <a:solidFill>
                  <a:srgbClr val="FFFFFF"/>
                </a:solidFill>
              </a:rPr>
              <a:t>Insulated and waterproof boots</a:t>
            </a:r>
            <a:endParaRPr>
              <a:solidFill>
                <a:srgbClr val="FFFFFF"/>
              </a:solidFill>
            </a:endParaRPr>
          </a:p>
          <a:p>
            <a:pPr marL="914400" lvl="1" indent="-342900" algn="l" rtl="0">
              <a:lnSpc>
                <a:spcPct val="115000"/>
              </a:lnSpc>
              <a:spcBef>
                <a:spcPts val="0"/>
              </a:spcBef>
              <a:spcAft>
                <a:spcPts val="0"/>
              </a:spcAft>
              <a:buClr>
                <a:srgbClr val="FFFFFF"/>
              </a:buClr>
              <a:buSzPts val="1800"/>
              <a:buChar char="●"/>
            </a:pPr>
            <a:r>
              <a:rPr lang="en-US">
                <a:solidFill>
                  <a:srgbClr val="FFFFFF"/>
                </a:solidFill>
              </a:rPr>
              <a:t>Insulated and waterproof gloves</a:t>
            </a:r>
            <a:endParaRPr>
              <a:solidFill>
                <a:srgbClr val="FFFFFF"/>
              </a:solidFill>
            </a:endParaRPr>
          </a:p>
          <a:p>
            <a:pPr marL="914400" lvl="1" indent="-342900" algn="l" rtl="0">
              <a:lnSpc>
                <a:spcPct val="115000"/>
              </a:lnSpc>
              <a:spcBef>
                <a:spcPts val="0"/>
              </a:spcBef>
              <a:spcAft>
                <a:spcPts val="0"/>
              </a:spcAft>
              <a:buClr>
                <a:srgbClr val="FFFFFF"/>
              </a:buClr>
              <a:buSzPts val="1800"/>
              <a:buChar char="●"/>
            </a:pPr>
            <a:r>
              <a:rPr lang="en-US">
                <a:solidFill>
                  <a:srgbClr val="FFFFFF"/>
                </a:solidFill>
              </a:rPr>
              <a:t>Moisture wicking socks (wool)</a:t>
            </a:r>
            <a:endParaRPr>
              <a:solidFill>
                <a:srgbClr val="FFFFFF"/>
              </a:solidFill>
            </a:endParaRPr>
          </a:p>
          <a:p>
            <a:pPr marL="0" lvl="0" indent="0" algn="l" rtl="0">
              <a:lnSpc>
                <a:spcPct val="115000"/>
              </a:lnSpc>
              <a:spcBef>
                <a:spcPts val="0"/>
              </a:spcBef>
              <a:spcAft>
                <a:spcPts val="0"/>
              </a:spcAft>
              <a:buNone/>
            </a:pPr>
            <a:endParaRPr>
              <a:solidFill>
                <a:srgbClr val="FFFFFF"/>
              </a:solidFill>
            </a:endParaRPr>
          </a:p>
          <a:p>
            <a:pPr marL="274320" lvl="0" indent="-133985" algn="l" rtl="0">
              <a:lnSpc>
                <a:spcPct val="115000"/>
              </a:lnSpc>
              <a:spcBef>
                <a:spcPts val="580"/>
              </a:spcBef>
              <a:spcAft>
                <a:spcPts val="1600"/>
              </a:spcAft>
              <a:buSzPts val="2210"/>
              <a:buNone/>
            </a:pPr>
            <a:endParaRPr sz="1400">
              <a:solidFill>
                <a:srgbClr val="FFFFFF"/>
              </a:solidFill>
            </a:endParaRPr>
          </a:p>
        </p:txBody>
      </p:sp>
      <p:pic>
        <p:nvPicPr>
          <p:cNvPr id="178" name="Google Shape;178;g6bb04aceec_12_0"/>
          <p:cNvPicPr preferRelativeResize="0"/>
          <p:nvPr/>
        </p:nvPicPr>
        <p:blipFill rotWithShape="1">
          <a:blip r:embed="rId3">
            <a:alphaModFix/>
          </a:blip>
          <a:srcRect l="1121" t="1729" r="1326"/>
          <a:stretch/>
        </p:blipFill>
        <p:spPr>
          <a:xfrm>
            <a:off x="5360925" y="1544715"/>
            <a:ext cx="3706976" cy="302416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3D85C6"/>
            </a:gs>
            <a:gs pos="100000">
              <a:srgbClr val="094C8B">
                <a:alpha val="92941"/>
              </a:srgbClr>
            </a:gs>
          </a:gsLst>
          <a:lin ang="5400012" scaled="0"/>
        </a:gradFill>
        <a:effectLst/>
      </p:bgPr>
    </p:bg>
    <p:spTree>
      <p:nvGrpSpPr>
        <p:cNvPr id="1" name="Shape 182"/>
        <p:cNvGrpSpPr/>
        <p:nvPr/>
      </p:nvGrpSpPr>
      <p:grpSpPr>
        <a:xfrm>
          <a:off x="0" y="0"/>
          <a:ext cx="0" cy="0"/>
          <a:chOff x="0" y="0"/>
          <a:chExt cx="0" cy="0"/>
        </a:xfrm>
      </p:grpSpPr>
      <p:sp>
        <p:nvSpPr>
          <p:cNvPr id="183" name="Google Shape;183;g6bb04aceec_8_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sz="6000"/>
              <a:t>Questions?</a:t>
            </a:r>
            <a:endParaRPr sz="6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3D85C6"/>
            </a:gs>
            <a:gs pos="100000">
              <a:srgbClr val="094C8B">
                <a:alpha val="92941"/>
              </a:srgbClr>
            </a:gs>
          </a:gsLst>
          <a:lin ang="5400012" scaled="0"/>
        </a:gradFill>
        <a:effectLst/>
      </p:bgPr>
    </p:bg>
    <p:spTree>
      <p:nvGrpSpPr>
        <p:cNvPr id="1" name="Shape 187"/>
        <p:cNvGrpSpPr/>
        <p:nvPr/>
      </p:nvGrpSpPr>
      <p:grpSpPr>
        <a:xfrm>
          <a:off x="0" y="0"/>
          <a:ext cx="0" cy="0"/>
          <a:chOff x="0" y="0"/>
          <a:chExt cx="0" cy="0"/>
        </a:xfrm>
      </p:grpSpPr>
      <p:sp>
        <p:nvSpPr>
          <p:cNvPr id="188" name="Google Shape;188;p9"/>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91425" anchor="b" anchorCtr="0">
            <a:normAutofit fontScale="90000"/>
          </a:bodyPr>
          <a:lstStyle/>
          <a:p>
            <a:pPr marL="0" lvl="0" indent="0" algn="l" rtl="0">
              <a:spcBef>
                <a:spcPts val="0"/>
              </a:spcBef>
              <a:spcAft>
                <a:spcPts val="0"/>
              </a:spcAft>
              <a:buClr>
                <a:schemeClr val="dk2"/>
              </a:buClr>
              <a:buSzPts val="4000"/>
              <a:buFont typeface="Libre Franklin"/>
              <a:buNone/>
            </a:pPr>
            <a:r>
              <a:rPr lang="en-US" sz="3200">
                <a:latin typeface="Times New Roman"/>
                <a:ea typeface="Times New Roman"/>
                <a:cs typeface="Times New Roman"/>
                <a:sym typeface="Times New Roman"/>
              </a:rPr>
              <a:t>References</a:t>
            </a:r>
            <a:endParaRPr sz="3200">
              <a:latin typeface="Times New Roman"/>
              <a:ea typeface="Times New Roman"/>
              <a:cs typeface="Times New Roman"/>
              <a:sym typeface="Times New Roman"/>
            </a:endParaRPr>
          </a:p>
        </p:txBody>
      </p:sp>
      <p:sp>
        <p:nvSpPr>
          <p:cNvPr id="189" name="Google Shape;189;p9"/>
          <p:cNvSpPr txBox="1">
            <a:spLocks noGrp="1"/>
          </p:cNvSpPr>
          <p:nvPr>
            <p:ph type="body" idx="1"/>
          </p:nvPr>
        </p:nvSpPr>
        <p:spPr>
          <a:xfrm>
            <a:off x="311700" y="1152475"/>
            <a:ext cx="8520600" cy="3687900"/>
          </a:xfrm>
          <a:prstGeom prst="rect">
            <a:avLst/>
          </a:prstGeom>
          <a:noFill/>
          <a:ln>
            <a:noFill/>
          </a:ln>
        </p:spPr>
        <p:txBody>
          <a:bodyPr spcFirstLastPara="1" wrap="square" lIns="91425" tIns="45700" rIns="91425" bIns="45700" anchor="t" anchorCtr="0">
            <a:normAutofit/>
          </a:bodyPr>
          <a:lstStyle/>
          <a:p>
            <a:pPr marL="0" lvl="0" indent="0" algn="l" rtl="0">
              <a:spcBef>
                <a:spcPts val="580"/>
              </a:spcBef>
              <a:spcAft>
                <a:spcPts val="0"/>
              </a:spcAft>
              <a:buClr>
                <a:schemeClr val="dk1"/>
              </a:buClr>
              <a:buSzPts val="1100"/>
              <a:buFont typeface="Arial"/>
              <a:buNone/>
            </a:pPr>
            <a:r>
              <a:rPr lang="en-US" sz="1400">
                <a:solidFill>
                  <a:srgbClr val="FFFFFF"/>
                </a:solidFill>
              </a:rPr>
              <a:t>CDC - NIOSH Workplace Safety and Health Topic - Cold Stress - Cold Related Illnesses. (2018, June 6). Retrieved from </a:t>
            </a:r>
            <a:r>
              <a:rPr lang="en-US" sz="1400" u="sng">
                <a:solidFill>
                  <a:srgbClr val="FFFFFF"/>
                </a:solidFill>
                <a:hlinkClick r:id="rId3"/>
              </a:rPr>
              <a:t>https://www.cdc.gov/niosh/topics/coldstress/coldrelatedillnesses.html</a:t>
            </a:r>
            <a:r>
              <a:rPr lang="en-US" sz="1400">
                <a:solidFill>
                  <a:srgbClr val="FFFFFF"/>
                </a:solidFill>
              </a:rPr>
              <a:t>.</a:t>
            </a:r>
            <a:endParaRPr sz="1400">
              <a:solidFill>
                <a:srgbClr val="FFFFFF"/>
              </a:solidFill>
            </a:endParaRPr>
          </a:p>
          <a:p>
            <a:pPr marL="0" lvl="0" indent="0" algn="l" rtl="0">
              <a:spcBef>
                <a:spcPts val="1600"/>
              </a:spcBef>
              <a:spcAft>
                <a:spcPts val="0"/>
              </a:spcAft>
              <a:buSzPts val="2210"/>
              <a:buNone/>
            </a:pPr>
            <a:r>
              <a:rPr lang="en-US" sz="1400">
                <a:solidFill>
                  <a:srgbClr val="FFFFFF"/>
                </a:solidFill>
                <a:latin typeface="Times New Roman"/>
                <a:ea typeface="Times New Roman"/>
                <a:cs typeface="Times New Roman"/>
                <a:sym typeface="Times New Roman"/>
              </a:rPr>
              <a:t>OSHA (2019). 1904.7- General recording Criteria. </a:t>
            </a:r>
            <a:r>
              <a:rPr lang="en-US" sz="1400" i="1">
                <a:solidFill>
                  <a:srgbClr val="FFFFFF"/>
                </a:solidFill>
                <a:latin typeface="Times New Roman"/>
                <a:ea typeface="Times New Roman"/>
                <a:cs typeface="Times New Roman"/>
                <a:sym typeface="Times New Roman"/>
              </a:rPr>
              <a:t>United States Department of Labor. </a:t>
            </a:r>
            <a:r>
              <a:rPr lang="en-US" sz="1400">
                <a:solidFill>
                  <a:srgbClr val="FFFFFF"/>
                </a:solidFill>
                <a:latin typeface="Times New Roman"/>
                <a:ea typeface="Times New Roman"/>
                <a:cs typeface="Times New Roman"/>
                <a:sym typeface="Times New Roman"/>
              </a:rPr>
              <a:t>Retrieved from 	</a:t>
            </a:r>
            <a:r>
              <a:rPr lang="en-US" sz="1400" u="sng">
                <a:solidFill>
                  <a:srgbClr val="FFFFFF"/>
                </a:solidFill>
                <a:latin typeface="Times New Roman"/>
                <a:ea typeface="Times New Roman"/>
                <a:cs typeface="Times New Roman"/>
                <a:sym typeface="Times New Roman"/>
                <a:hlinkClick r:id="rId4"/>
              </a:rPr>
              <a:t>https://www.osha.gov/laws-regs/regulations/standardnumber/1904/1904.7</a:t>
            </a:r>
            <a:endParaRPr sz="1400">
              <a:solidFill>
                <a:srgbClr val="FFFFFF"/>
              </a:solidFill>
              <a:latin typeface="Times New Roman"/>
              <a:ea typeface="Times New Roman"/>
              <a:cs typeface="Times New Roman"/>
              <a:sym typeface="Times New Roman"/>
            </a:endParaRPr>
          </a:p>
          <a:p>
            <a:pPr marL="0" lvl="0" indent="0" algn="l" rtl="0">
              <a:spcBef>
                <a:spcPts val="580"/>
              </a:spcBef>
              <a:spcAft>
                <a:spcPts val="0"/>
              </a:spcAft>
              <a:buSzPts val="2210"/>
              <a:buNone/>
            </a:pPr>
            <a:r>
              <a:rPr lang="en-US" sz="1400">
                <a:solidFill>
                  <a:srgbClr val="FFFFFF"/>
                </a:solidFill>
                <a:latin typeface="Times New Roman"/>
                <a:ea typeface="Times New Roman"/>
                <a:cs typeface="Times New Roman"/>
                <a:sym typeface="Times New Roman"/>
              </a:rPr>
              <a:t>OSHA (n.d.). Cold stress guide. </a:t>
            </a:r>
            <a:r>
              <a:rPr lang="en-US" sz="1400" i="1">
                <a:solidFill>
                  <a:srgbClr val="FFFFFF"/>
                </a:solidFill>
                <a:latin typeface="Times New Roman"/>
                <a:ea typeface="Times New Roman"/>
                <a:cs typeface="Times New Roman"/>
                <a:sym typeface="Times New Roman"/>
              </a:rPr>
              <a:t>United States Department of Labor. </a:t>
            </a:r>
            <a:r>
              <a:rPr lang="en-US" sz="1400">
                <a:solidFill>
                  <a:srgbClr val="FFFFFF"/>
                </a:solidFill>
                <a:latin typeface="Times New Roman"/>
                <a:ea typeface="Times New Roman"/>
                <a:cs typeface="Times New Roman"/>
                <a:sym typeface="Times New Roman"/>
              </a:rPr>
              <a:t>Retrieved from 	</a:t>
            </a:r>
            <a:r>
              <a:rPr lang="en-US" sz="1400" u="sng">
                <a:solidFill>
                  <a:srgbClr val="FFFFFF"/>
                </a:solidFill>
                <a:latin typeface="Times New Roman"/>
                <a:ea typeface="Times New Roman"/>
                <a:cs typeface="Times New Roman"/>
                <a:sym typeface="Times New Roman"/>
                <a:hlinkClick r:id="rId5"/>
              </a:rPr>
              <a:t>https://www.osha.gov/SLTC/emergencypreparedness/guides/cold.html</a:t>
            </a:r>
            <a:endParaRPr sz="1400">
              <a:solidFill>
                <a:srgbClr val="FFFFFF"/>
              </a:solidFill>
            </a:endParaRPr>
          </a:p>
          <a:p>
            <a:pPr marL="0" lvl="0" indent="0" algn="l" rtl="0">
              <a:spcBef>
                <a:spcPts val="1600"/>
              </a:spcBef>
              <a:spcAft>
                <a:spcPts val="0"/>
              </a:spcAft>
              <a:buClr>
                <a:schemeClr val="dk1"/>
              </a:buClr>
              <a:buSzPts val="2210"/>
              <a:buFont typeface="Arial"/>
              <a:buNone/>
            </a:pPr>
            <a:r>
              <a:rPr lang="en-US" sz="1400">
                <a:solidFill>
                  <a:srgbClr val="FFFFFF"/>
                </a:solidFill>
              </a:rPr>
              <a:t>UNITED STATES DEPARTMENT OF LABOR. (n.d.). Protecting Workers from Cold Stress [PDF file]. Retrieved from </a:t>
            </a:r>
            <a:r>
              <a:rPr lang="en-US" sz="1400" u="sng">
                <a:solidFill>
                  <a:srgbClr val="FFFFFF"/>
                </a:solidFill>
                <a:hlinkClick r:id="rId6"/>
              </a:rPr>
              <a:t>https://www.osha.gov/Publications/OSHA3156.pdf</a:t>
            </a:r>
            <a:endParaRPr sz="1400">
              <a:solidFill>
                <a:srgbClr val="FFFFFF"/>
              </a:solidFill>
            </a:endParaRPr>
          </a:p>
          <a:p>
            <a:pPr marL="0" lvl="0" indent="0" algn="l" rtl="0">
              <a:spcBef>
                <a:spcPts val="1600"/>
              </a:spcBef>
              <a:spcAft>
                <a:spcPts val="1600"/>
              </a:spcAft>
              <a:buSzPts val="2210"/>
              <a:buNone/>
            </a:pPr>
            <a:r>
              <a:rPr lang="en-US" sz="1400">
                <a:solidFill>
                  <a:srgbClr val="FFFFFF"/>
                </a:solidFill>
              </a:rPr>
              <a:t>UNITED STATES DEPARTMENT OF LABOR. (n.d.). Retrieved from </a:t>
            </a:r>
            <a:r>
              <a:rPr lang="en-US" sz="1400" u="sng">
                <a:solidFill>
                  <a:srgbClr val="FFFFFF"/>
                </a:solidFill>
                <a:hlinkClick r:id="rId5"/>
              </a:rPr>
              <a:t>https://www.osha.gov/SLTC/emergencypreparedness/guides/cold.html</a:t>
            </a:r>
            <a:r>
              <a:rPr lang="en-US" sz="1400">
                <a:solidFill>
                  <a:srgbClr val="FFFFFF"/>
                </a:solidFill>
              </a:rPr>
              <a:t>.</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3D85C6"/>
            </a:gs>
            <a:gs pos="100000">
              <a:srgbClr val="094C8B">
                <a:alpha val="92941"/>
              </a:srgbClr>
            </a:gs>
          </a:gsLst>
          <a:lin ang="5400012" scaled="0"/>
        </a:gradFill>
        <a:effectLst/>
      </p:bgPr>
    </p:bg>
    <p:spTree>
      <p:nvGrpSpPr>
        <p:cNvPr id="1" name="Shape 65"/>
        <p:cNvGrpSpPr/>
        <p:nvPr/>
      </p:nvGrpSpPr>
      <p:grpSpPr>
        <a:xfrm>
          <a:off x="0" y="0"/>
          <a:ext cx="0" cy="0"/>
          <a:chOff x="0" y="0"/>
          <a:chExt cx="0" cy="0"/>
        </a:xfrm>
      </p:grpSpPr>
      <p:sp>
        <p:nvSpPr>
          <p:cNvPr id="66" name="Google Shape;66;p2"/>
          <p:cNvSpPr txBox="1">
            <a:spLocks noGrp="1"/>
          </p:cNvSpPr>
          <p:nvPr>
            <p:ph type="title"/>
          </p:nvPr>
        </p:nvSpPr>
        <p:spPr>
          <a:xfrm>
            <a:off x="311700" y="445025"/>
            <a:ext cx="8520600" cy="572700"/>
          </a:xfrm>
          <a:prstGeom prst="rect">
            <a:avLst/>
          </a:prstGeom>
        </p:spPr>
        <p:txBody>
          <a:bodyPr spcFirstLastPara="1" wrap="square" lIns="91425" tIns="45700" rIns="91425" bIns="91425" anchor="t" anchorCtr="0">
            <a:normAutofit fontScale="90000"/>
          </a:bodyPr>
          <a:lstStyle/>
          <a:p>
            <a:pPr marL="0" lvl="0" indent="0" algn="l" rtl="0">
              <a:spcBef>
                <a:spcPts val="0"/>
              </a:spcBef>
              <a:spcAft>
                <a:spcPts val="0"/>
              </a:spcAft>
              <a:buClr>
                <a:schemeClr val="dk2"/>
              </a:buClr>
              <a:buSzPts val="4000"/>
              <a:buFont typeface="Libre Franklin"/>
              <a:buNone/>
            </a:pPr>
            <a:r>
              <a:rPr lang="en-US"/>
              <a:t>Objectives of Training </a:t>
            </a:r>
            <a:endParaRPr/>
          </a:p>
        </p:txBody>
      </p:sp>
      <p:sp>
        <p:nvSpPr>
          <p:cNvPr id="67" name="Google Shape;67;p2"/>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rmAutofit/>
          </a:bodyPr>
          <a:lstStyle/>
          <a:p>
            <a:pPr marL="457200" lvl="0" indent="-342900" algn="l" rtl="0">
              <a:spcBef>
                <a:spcPts val="0"/>
              </a:spcBef>
              <a:spcAft>
                <a:spcPts val="0"/>
              </a:spcAft>
              <a:buClr>
                <a:schemeClr val="lt1"/>
              </a:buClr>
              <a:buSzPts val="1800"/>
              <a:buChar char="●"/>
            </a:pPr>
            <a:r>
              <a:rPr lang="en-US"/>
              <a:t>OSHA Standards</a:t>
            </a:r>
            <a:endParaRPr/>
          </a:p>
          <a:p>
            <a:pPr marL="457200" lvl="0" indent="-342900" algn="l" rtl="0">
              <a:spcBef>
                <a:spcPts val="0"/>
              </a:spcBef>
              <a:spcAft>
                <a:spcPts val="0"/>
              </a:spcAft>
              <a:buClr>
                <a:schemeClr val="lt1"/>
              </a:buClr>
              <a:buSzPts val="1800"/>
              <a:buChar char="●"/>
            </a:pPr>
            <a:r>
              <a:rPr lang="en-US"/>
              <a:t>Common </a:t>
            </a:r>
            <a:r>
              <a:rPr lang="en-US">
                <a:solidFill>
                  <a:schemeClr val="lt1"/>
                </a:solidFill>
              </a:rPr>
              <a:t>cold</a:t>
            </a:r>
            <a:r>
              <a:rPr lang="en-US"/>
              <a:t>-related </a:t>
            </a:r>
            <a:r>
              <a:rPr lang="en-US">
                <a:solidFill>
                  <a:schemeClr val="lt1"/>
                </a:solidFill>
              </a:rPr>
              <a:t>illnesses</a:t>
            </a:r>
            <a:endParaRPr>
              <a:solidFill>
                <a:schemeClr val="lt1"/>
              </a:solidFill>
            </a:endParaRPr>
          </a:p>
          <a:p>
            <a:pPr marL="457200" lvl="0" indent="-342900" algn="l" rtl="0">
              <a:spcBef>
                <a:spcPts val="0"/>
              </a:spcBef>
              <a:spcAft>
                <a:spcPts val="0"/>
              </a:spcAft>
              <a:buSzPts val="1800"/>
              <a:buChar char="●"/>
            </a:pPr>
            <a:r>
              <a:rPr lang="en-US"/>
              <a:t>Fundamentals of Wind Chill </a:t>
            </a:r>
            <a:endParaRPr>
              <a:solidFill>
                <a:schemeClr val="lt1"/>
              </a:solidFill>
            </a:endParaRPr>
          </a:p>
          <a:p>
            <a:pPr marL="457200" lvl="0" indent="-342900" algn="l" rtl="0">
              <a:spcBef>
                <a:spcPts val="0"/>
              </a:spcBef>
              <a:spcAft>
                <a:spcPts val="0"/>
              </a:spcAft>
              <a:buClr>
                <a:schemeClr val="lt1"/>
              </a:buClr>
              <a:buSzPts val="1800"/>
              <a:buChar char="●"/>
            </a:pPr>
            <a:r>
              <a:rPr lang="en-US"/>
              <a:t>S</a:t>
            </a:r>
            <a:r>
              <a:rPr lang="en-US">
                <a:solidFill>
                  <a:schemeClr val="lt1"/>
                </a:solidFill>
              </a:rPr>
              <a:t>ymptoms of cold</a:t>
            </a:r>
            <a:r>
              <a:rPr lang="en-US"/>
              <a:t>-</a:t>
            </a:r>
            <a:r>
              <a:rPr lang="en-US">
                <a:solidFill>
                  <a:schemeClr val="lt1"/>
                </a:solidFill>
              </a:rPr>
              <a:t>related illnesses</a:t>
            </a:r>
            <a:endParaRPr>
              <a:solidFill>
                <a:schemeClr val="lt1"/>
              </a:solidFill>
            </a:endParaRPr>
          </a:p>
          <a:p>
            <a:pPr marL="457200" lvl="0" indent="-342900" algn="l" rtl="0">
              <a:spcBef>
                <a:spcPts val="0"/>
              </a:spcBef>
              <a:spcAft>
                <a:spcPts val="0"/>
              </a:spcAft>
              <a:buClr>
                <a:schemeClr val="lt1"/>
              </a:buClr>
              <a:buSzPts val="1800"/>
              <a:buChar char="●"/>
            </a:pPr>
            <a:r>
              <a:rPr lang="en-US"/>
              <a:t>Proper first aid actions</a:t>
            </a:r>
            <a:endParaRPr/>
          </a:p>
          <a:p>
            <a:pPr marL="457200" lvl="0" indent="-342900" algn="l" rtl="0">
              <a:spcBef>
                <a:spcPts val="0"/>
              </a:spcBef>
              <a:spcAft>
                <a:spcPts val="0"/>
              </a:spcAft>
              <a:buSzPts val="1800"/>
              <a:buChar char="●"/>
            </a:pPr>
            <a:r>
              <a:rPr lang="en-US"/>
              <a:t>How cold-related illnesses can be prevented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D94110">
                <a:alpha val="66274"/>
              </a:srgbClr>
            </a:gs>
            <a:gs pos="100000">
              <a:srgbClr val="D44906">
                <a:alpha val="93725"/>
              </a:srgbClr>
            </a:gs>
          </a:gsLst>
          <a:lin ang="5400700" scaled="0"/>
        </a:gra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11708" y="744575"/>
            <a:ext cx="8520600" cy="205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chemeClr val="lt1"/>
                </a:solidFill>
              </a:rPr>
              <a:t>Heat Illness Prevention</a:t>
            </a:r>
            <a:endParaRPr sz="4800">
              <a:solidFill>
                <a:schemeClr val="lt1"/>
              </a:solidFill>
            </a:endParaRPr>
          </a:p>
        </p:txBody>
      </p:sp>
      <p:sp>
        <p:nvSpPr>
          <p:cNvPr id="61" name="Google Shape;61;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lt1"/>
                </a:solidFill>
                <a:latin typeface="Times New Roman"/>
                <a:ea typeface="Times New Roman"/>
                <a:cs typeface="Times New Roman"/>
                <a:sym typeface="Times New Roman"/>
              </a:rPr>
              <a:t>OLS 30000</a:t>
            </a:r>
            <a:endParaRPr sz="2400">
              <a:solidFill>
                <a:schemeClr val="lt1"/>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Objectives of Training</a:t>
            </a:r>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1200"/>
              </a:spcBef>
              <a:spcAft>
                <a:spcPts val="0"/>
              </a:spcAft>
              <a:buSzPts val="1800"/>
              <a:buChar char="●"/>
            </a:pPr>
            <a:r>
              <a:rPr lang="en"/>
              <a:t>OSHA Standards</a:t>
            </a:r>
            <a:endParaRPr/>
          </a:p>
          <a:p>
            <a:pPr marL="457200" lvl="0" indent="-342900" algn="l" rtl="0">
              <a:spcBef>
                <a:spcPts val="0"/>
              </a:spcBef>
              <a:spcAft>
                <a:spcPts val="0"/>
              </a:spcAft>
              <a:buSzPts val="1800"/>
              <a:buChar char="●"/>
            </a:pPr>
            <a:r>
              <a:rPr lang="en"/>
              <a:t>Understanding Humidity and the Heat Index</a:t>
            </a:r>
            <a:endParaRPr/>
          </a:p>
          <a:p>
            <a:pPr marL="457200" lvl="0" indent="-342900" algn="l" rtl="0">
              <a:spcBef>
                <a:spcPts val="0"/>
              </a:spcBef>
              <a:spcAft>
                <a:spcPts val="0"/>
              </a:spcAft>
              <a:buSzPts val="1800"/>
              <a:buChar char="●"/>
            </a:pPr>
            <a:r>
              <a:rPr lang="en"/>
              <a:t>Common heat-related illnesses</a:t>
            </a:r>
            <a:endParaRPr/>
          </a:p>
          <a:p>
            <a:pPr marL="457200" lvl="0" indent="-342900" algn="l" rtl="0">
              <a:spcBef>
                <a:spcPts val="0"/>
              </a:spcBef>
              <a:spcAft>
                <a:spcPts val="0"/>
              </a:spcAft>
              <a:buSzPts val="1800"/>
              <a:buChar char="●"/>
            </a:pPr>
            <a:r>
              <a:rPr lang="en"/>
              <a:t>Symptoms of heat-related illnesses</a:t>
            </a:r>
            <a:endParaRPr/>
          </a:p>
          <a:p>
            <a:pPr marL="457200" lvl="0" indent="-342900" algn="l" rtl="0">
              <a:spcBef>
                <a:spcPts val="0"/>
              </a:spcBef>
              <a:spcAft>
                <a:spcPts val="0"/>
              </a:spcAft>
              <a:buSzPts val="1800"/>
              <a:buChar char="●"/>
            </a:pPr>
            <a:r>
              <a:rPr lang="en"/>
              <a:t>First aid actions</a:t>
            </a:r>
            <a:endParaRPr/>
          </a:p>
          <a:p>
            <a:pPr marL="457200" lvl="0" indent="-342900" algn="l" rtl="0">
              <a:spcBef>
                <a:spcPts val="0"/>
              </a:spcBef>
              <a:spcAft>
                <a:spcPts val="0"/>
              </a:spcAft>
              <a:buSzPts val="1800"/>
              <a:buChar char="●"/>
            </a:pPr>
            <a:r>
              <a:rPr lang="en"/>
              <a:t>Heat-related illness prevention</a:t>
            </a:r>
            <a:endParaRPr/>
          </a:p>
          <a:p>
            <a:pPr marL="457200" lvl="0" indent="0" algn="l" rtl="0">
              <a:spcBef>
                <a:spcPts val="1200"/>
              </a:spcBef>
              <a:spcAft>
                <a:spcPts val="1200"/>
              </a:spcAft>
              <a:buNone/>
            </a:pPr>
            <a:endParaRPr>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New Roman"/>
                <a:ea typeface="Times New Roman"/>
                <a:cs typeface="Times New Roman"/>
                <a:sym typeface="Times New Roman"/>
              </a:rPr>
              <a:t>What </a:t>
            </a:r>
            <a:r>
              <a:rPr lang="en"/>
              <a:t>D</a:t>
            </a:r>
            <a:r>
              <a:rPr lang="en">
                <a:latin typeface="Times New Roman"/>
                <a:ea typeface="Times New Roman"/>
                <a:cs typeface="Times New Roman"/>
                <a:sym typeface="Times New Roman"/>
              </a:rPr>
              <a:t>oes the </a:t>
            </a:r>
            <a:r>
              <a:rPr lang="en"/>
              <a:t>S</a:t>
            </a:r>
            <a:r>
              <a:rPr lang="en">
                <a:latin typeface="Times New Roman"/>
                <a:ea typeface="Times New Roman"/>
                <a:cs typeface="Times New Roman"/>
                <a:sym typeface="Times New Roman"/>
              </a:rPr>
              <a:t>tandard </a:t>
            </a:r>
            <a:r>
              <a:rPr lang="en"/>
              <a:t>R</a:t>
            </a:r>
            <a:r>
              <a:rPr lang="en">
                <a:latin typeface="Times New Roman"/>
                <a:ea typeface="Times New Roman"/>
                <a:cs typeface="Times New Roman"/>
                <a:sym typeface="Times New Roman"/>
              </a:rPr>
              <a:t>equire?</a:t>
            </a:r>
            <a:endParaRPr>
              <a:latin typeface="Times New Roman"/>
              <a:ea typeface="Times New Roman"/>
              <a:cs typeface="Times New Roman"/>
              <a:sym typeface="Times New Roman"/>
            </a:endParaRPr>
          </a:p>
        </p:txBody>
      </p:sp>
      <p:sp>
        <p:nvSpPr>
          <p:cNvPr id="73" name="Google Shape;7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1200"/>
              </a:spcBef>
              <a:spcAft>
                <a:spcPts val="0"/>
              </a:spcAft>
              <a:buSzPts val="1800"/>
              <a:buChar char="●"/>
            </a:pPr>
            <a:r>
              <a:rPr lang="en"/>
              <a:t>OSHA’s general duty clause (Section 5(a)(1) of the Occupational Safety and Health Act of 1970) requires each employer to provide its employees a workplace that is free from recognized hazards that are causing or likely to cause death or serious physical harm.</a:t>
            </a:r>
            <a:endParaRPr/>
          </a:p>
          <a:p>
            <a:pPr marL="457200" lvl="0" indent="-342900" algn="l" rtl="0">
              <a:spcBef>
                <a:spcPts val="0"/>
              </a:spcBef>
              <a:spcAft>
                <a:spcPts val="0"/>
              </a:spcAft>
              <a:buSzPts val="1800"/>
              <a:buChar char="●"/>
            </a:pPr>
            <a:r>
              <a:rPr lang="en"/>
              <a:t>There is a lack of OSHA standards towards heat illnesses, instead OSHA refers to NIOSH for a list of Recommended Standards  </a:t>
            </a:r>
            <a:endParaRPr/>
          </a:p>
          <a:p>
            <a:pPr marL="457200" lvl="0" indent="-342900" algn="l" rtl="0">
              <a:spcBef>
                <a:spcPts val="0"/>
              </a:spcBef>
              <a:spcAft>
                <a:spcPts val="0"/>
              </a:spcAft>
              <a:buSzPts val="1800"/>
              <a:buChar char="●"/>
            </a:pPr>
            <a:r>
              <a:rPr lang="en"/>
              <a:t>This is due to the highly variable nature of when a person will experience heat illness</a:t>
            </a:r>
            <a:endParaRPr/>
          </a:p>
          <a:p>
            <a:pPr marL="914400" lvl="1" indent="-342900" algn="l" rtl="0">
              <a:spcBef>
                <a:spcPts val="0"/>
              </a:spcBef>
              <a:spcAft>
                <a:spcPts val="0"/>
              </a:spcAft>
              <a:buSzPts val="1800"/>
              <a:buChar char="●"/>
            </a:pPr>
            <a:r>
              <a:rPr lang="en"/>
              <a:t>i.e. a person from an arctic region will succumb to heat illness well before a person from a desert region will</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a:t>NI</a:t>
            </a:r>
            <a:r>
              <a:rPr lang="en">
                <a:solidFill>
                  <a:schemeClr val="lt1"/>
                </a:solidFill>
              </a:rPr>
              <a:t>OSH </a:t>
            </a:r>
            <a:r>
              <a:rPr lang="en"/>
              <a:t>g</a:t>
            </a:r>
            <a:r>
              <a:rPr lang="en">
                <a:solidFill>
                  <a:schemeClr val="lt1"/>
                </a:solidFill>
              </a:rPr>
              <a:t>ives recommendations regarding:</a:t>
            </a:r>
            <a:endParaRPr>
              <a:solidFill>
                <a:schemeClr val="lt1"/>
              </a:solidFill>
            </a:endParaRPr>
          </a:p>
          <a:p>
            <a:pPr marL="457200" lvl="0" indent="-342900" algn="l" rtl="0">
              <a:lnSpc>
                <a:spcPct val="115000"/>
              </a:lnSpc>
              <a:spcBef>
                <a:spcPts val="1200"/>
              </a:spcBef>
              <a:spcAft>
                <a:spcPts val="0"/>
              </a:spcAft>
              <a:buClr>
                <a:schemeClr val="lt1"/>
              </a:buClr>
              <a:buSzPts val="1800"/>
              <a:buChar char="●"/>
            </a:pPr>
            <a:r>
              <a:rPr lang="en">
                <a:solidFill>
                  <a:schemeClr val="lt1"/>
                </a:solidFill>
              </a:rPr>
              <a:t>Workplace Limits and Surveillance</a:t>
            </a:r>
            <a:endParaRPr>
              <a:solidFill>
                <a:schemeClr val="lt1"/>
              </a:solidFill>
            </a:endParaRPr>
          </a:p>
          <a:p>
            <a:pPr marL="457200" lvl="0" indent="-342900" algn="l" rtl="0">
              <a:lnSpc>
                <a:spcPct val="115000"/>
              </a:lnSpc>
              <a:spcBef>
                <a:spcPts val="0"/>
              </a:spcBef>
              <a:spcAft>
                <a:spcPts val="0"/>
              </a:spcAft>
              <a:buClr>
                <a:schemeClr val="lt1"/>
              </a:buClr>
              <a:buSzPts val="1800"/>
              <a:buChar char="●"/>
            </a:pPr>
            <a:r>
              <a:rPr lang="en">
                <a:solidFill>
                  <a:schemeClr val="lt1"/>
                </a:solidFill>
              </a:rPr>
              <a:t>Medical Monitoring</a:t>
            </a:r>
            <a:endParaRPr>
              <a:solidFill>
                <a:schemeClr val="lt1"/>
              </a:solidFill>
            </a:endParaRPr>
          </a:p>
          <a:p>
            <a:pPr marL="457200" lvl="0" indent="-342900" algn="l" rtl="0">
              <a:lnSpc>
                <a:spcPct val="115000"/>
              </a:lnSpc>
              <a:spcBef>
                <a:spcPts val="0"/>
              </a:spcBef>
              <a:spcAft>
                <a:spcPts val="0"/>
              </a:spcAft>
              <a:buClr>
                <a:schemeClr val="lt1"/>
              </a:buClr>
              <a:buSzPts val="1800"/>
              <a:buChar char="●"/>
            </a:pPr>
            <a:r>
              <a:rPr lang="en">
                <a:solidFill>
                  <a:schemeClr val="lt1"/>
                </a:solidFill>
              </a:rPr>
              <a:t>Surveillance of Heat-related Sentinel Health Events</a:t>
            </a:r>
            <a:endParaRPr>
              <a:solidFill>
                <a:schemeClr val="lt1"/>
              </a:solidFill>
            </a:endParaRPr>
          </a:p>
          <a:p>
            <a:pPr marL="457200" lvl="0" indent="-342900" algn="l" rtl="0">
              <a:lnSpc>
                <a:spcPct val="115000"/>
              </a:lnSpc>
              <a:spcBef>
                <a:spcPts val="0"/>
              </a:spcBef>
              <a:spcAft>
                <a:spcPts val="0"/>
              </a:spcAft>
              <a:buClr>
                <a:schemeClr val="lt1"/>
              </a:buClr>
              <a:buSzPts val="1800"/>
              <a:buChar char="●"/>
            </a:pPr>
            <a:r>
              <a:rPr lang="en">
                <a:solidFill>
                  <a:schemeClr val="lt1"/>
                </a:solidFill>
              </a:rPr>
              <a:t>Protective Clothing and Equipment</a:t>
            </a:r>
            <a:endParaRPr>
              <a:solidFill>
                <a:schemeClr val="lt1"/>
              </a:solidFill>
            </a:endParaRPr>
          </a:p>
          <a:p>
            <a:pPr marL="457200" lvl="0" indent="-342900" algn="l" rtl="0">
              <a:lnSpc>
                <a:spcPct val="115000"/>
              </a:lnSpc>
              <a:spcBef>
                <a:spcPts val="0"/>
              </a:spcBef>
              <a:spcAft>
                <a:spcPts val="0"/>
              </a:spcAft>
              <a:buClr>
                <a:schemeClr val="lt1"/>
              </a:buClr>
              <a:buSzPts val="1800"/>
              <a:buChar char="●"/>
            </a:pPr>
            <a:r>
              <a:rPr lang="en">
                <a:solidFill>
                  <a:schemeClr val="lt1"/>
                </a:solidFill>
              </a:rPr>
              <a:t>Worker information and Training</a:t>
            </a:r>
            <a:endParaRPr>
              <a:solidFill>
                <a:schemeClr val="lt1"/>
              </a:solidFill>
            </a:endParaRPr>
          </a:p>
          <a:p>
            <a:pPr marL="457200" lvl="0" indent="-342900" algn="l" rtl="0">
              <a:lnSpc>
                <a:spcPct val="115000"/>
              </a:lnSpc>
              <a:spcBef>
                <a:spcPts val="0"/>
              </a:spcBef>
              <a:spcAft>
                <a:spcPts val="0"/>
              </a:spcAft>
              <a:buClr>
                <a:schemeClr val="lt1"/>
              </a:buClr>
              <a:buSzPts val="1800"/>
              <a:buChar char="●"/>
            </a:pPr>
            <a:r>
              <a:rPr lang="en">
                <a:solidFill>
                  <a:schemeClr val="lt1"/>
                </a:solidFill>
              </a:rPr>
              <a:t>Control of Heat Stress</a:t>
            </a:r>
            <a:endParaRPr>
              <a:solidFill>
                <a:schemeClr val="lt1"/>
              </a:solidFill>
            </a:endParaRPr>
          </a:p>
          <a:p>
            <a:pPr marL="457200" lvl="0" indent="0" algn="l" rtl="0">
              <a:lnSpc>
                <a:spcPct val="115000"/>
              </a:lnSpc>
              <a:spcBef>
                <a:spcPts val="1200"/>
              </a:spcBef>
              <a:spcAft>
                <a:spcPts val="0"/>
              </a:spcAft>
              <a:buNone/>
            </a:pPr>
            <a:endParaRPr>
              <a:solidFill>
                <a:schemeClr val="lt1"/>
              </a:solidFill>
            </a:endParaRPr>
          </a:p>
          <a:p>
            <a:pPr marL="457200" lvl="0" indent="0" algn="l" rtl="0">
              <a:spcBef>
                <a:spcPts val="1200"/>
              </a:spcBef>
              <a:spcAft>
                <a:spcPts val="1200"/>
              </a:spcAft>
              <a:buNone/>
            </a:pPr>
            <a:endParaRPr/>
          </a:p>
        </p:txBody>
      </p:sp>
      <p:sp>
        <p:nvSpPr>
          <p:cNvPr id="79" name="Google Shape;79;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OSHA Recommendations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Humid Conditions</a:t>
            </a:r>
            <a:endParaRPr/>
          </a:p>
        </p:txBody>
      </p:sp>
      <p:sp>
        <p:nvSpPr>
          <p:cNvPr id="85" name="Google Shape;85;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a:solidFill>
                  <a:srgbClr val="FFFFFF"/>
                </a:solidFill>
              </a:rPr>
              <a:t>Humidity plays a major role in heat illness in our area. As relative humidity increases how hot the temperature feels is increased. In addition to feeling hotter, humidity also slows down the evaporation rate of sweat which then in turn makes it harder for the body to get cool down. </a:t>
            </a:r>
            <a:endParaRPr>
              <a:solidFill>
                <a:srgbClr val="FFFFFF"/>
              </a:solidFill>
            </a:endParaRPr>
          </a:p>
          <a:p>
            <a:pPr marL="0" lvl="0" indent="0" algn="l" rtl="0">
              <a:spcBef>
                <a:spcPts val="1200"/>
              </a:spcBef>
              <a:spcAft>
                <a:spcPts val="0"/>
              </a:spcAft>
              <a:buNone/>
            </a:pPr>
            <a:endParaRPr>
              <a:solidFill>
                <a:srgbClr val="FFFFFF"/>
              </a:solidFill>
            </a:endParaRPr>
          </a:p>
          <a:p>
            <a:pPr marL="0" lvl="0" indent="0" algn="l" rtl="0">
              <a:spcBef>
                <a:spcPts val="1200"/>
              </a:spcBef>
              <a:spcAft>
                <a:spcPts val="1200"/>
              </a:spcAft>
              <a:buNone/>
            </a:pPr>
            <a:endParaRPr>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666150" y="4175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a:t>Heat Index</a:t>
            </a:r>
            <a:endParaRPr sz="3200"/>
          </a:p>
        </p:txBody>
      </p:sp>
      <p:sp>
        <p:nvSpPr>
          <p:cNvPr id="91" name="Google Shape;91;p19"/>
          <p:cNvSpPr txBox="1">
            <a:spLocks noGrp="1"/>
          </p:cNvSpPr>
          <p:nvPr>
            <p:ph type="body" idx="1"/>
          </p:nvPr>
        </p:nvSpPr>
        <p:spPr>
          <a:xfrm>
            <a:off x="311700" y="1389600"/>
            <a:ext cx="3516900" cy="3179400"/>
          </a:xfrm>
          <a:prstGeom prst="rect">
            <a:avLst/>
          </a:prstGeom>
        </p:spPr>
        <p:txBody>
          <a:bodyPr spcFirstLastPara="1" wrap="square" lIns="91425" tIns="91425" rIns="91425" bIns="91425" anchor="t" anchorCtr="0">
            <a:noAutofit/>
          </a:bodyPr>
          <a:lstStyle/>
          <a:p>
            <a:pPr marL="457200" lvl="0" indent="-342900" algn="l" rtl="0">
              <a:lnSpc>
                <a:spcPct val="90000"/>
              </a:lnSpc>
              <a:spcBef>
                <a:spcPts val="1200"/>
              </a:spcBef>
              <a:spcAft>
                <a:spcPts val="0"/>
              </a:spcAft>
              <a:buClr>
                <a:srgbClr val="FFFFFF"/>
              </a:buClr>
              <a:buSzPts val="1800"/>
              <a:buChar char="●"/>
            </a:pPr>
            <a:r>
              <a:rPr lang="en">
                <a:solidFill>
                  <a:srgbClr val="FFFFFF"/>
                </a:solidFill>
              </a:rPr>
              <a:t>The heat index is a measure of how humidity impacts temperature</a:t>
            </a:r>
            <a:endParaRPr>
              <a:solidFill>
                <a:srgbClr val="FFFFFF"/>
              </a:solidFill>
            </a:endParaRPr>
          </a:p>
          <a:p>
            <a:pPr marL="457200" lvl="0" indent="-342900" algn="l" rtl="0">
              <a:lnSpc>
                <a:spcPct val="90000"/>
              </a:lnSpc>
              <a:spcBef>
                <a:spcPts val="0"/>
              </a:spcBef>
              <a:spcAft>
                <a:spcPts val="0"/>
              </a:spcAft>
              <a:buClr>
                <a:srgbClr val="FFFFFF"/>
              </a:buClr>
              <a:buSzPts val="1800"/>
              <a:buChar char="●"/>
            </a:pPr>
            <a:r>
              <a:rPr lang="en">
                <a:solidFill>
                  <a:srgbClr val="FFFFFF"/>
                </a:solidFill>
              </a:rPr>
              <a:t>Use the heat index table to figure out which protective measures to enact</a:t>
            </a:r>
            <a:endParaRPr>
              <a:solidFill>
                <a:srgbClr val="FFFFFF"/>
              </a:solidFill>
            </a:endParaRPr>
          </a:p>
          <a:p>
            <a:pPr marL="0" lvl="0" indent="0" algn="l" rtl="0">
              <a:spcBef>
                <a:spcPts val="1200"/>
              </a:spcBef>
              <a:spcAft>
                <a:spcPts val="1600"/>
              </a:spcAft>
              <a:buNone/>
            </a:pPr>
            <a:endParaRPr/>
          </a:p>
        </p:txBody>
      </p:sp>
      <p:pic>
        <p:nvPicPr>
          <p:cNvPr id="92" name="Google Shape;92;p19"/>
          <p:cNvPicPr preferRelativeResize="0"/>
          <p:nvPr/>
        </p:nvPicPr>
        <p:blipFill>
          <a:blip r:embed="rId3">
            <a:alphaModFix/>
          </a:blip>
          <a:stretch>
            <a:fillRect/>
          </a:stretch>
        </p:blipFill>
        <p:spPr>
          <a:xfrm>
            <a:off x="4341863" y="815750"/>
            <a:ext cx="3862925" cy="2966674"/>
          </a:xfrm>
          <a:prstGeom prst="rect">
            <a:avLst/>
          </a:prstGeom>
          <a:noFill/>
          <a:ln>
            <a:noFill/>
          </a:ln>
        </p:spPr>
      </p:pic>
      <p:pic>
        <p:nvPicPr>
          <p:cNvPr id="93" name="Google Shape;93;p19"/>
          <p:cNvPicPr preferRelativeResize="0"/>
          <p:nvPr/>
        </p:nvPicPr>
        <p:blipFill>
          <a:blip r:embed="rId4">
            <a:alphaModFix/>
          </a:blip>
          <a:stretch>
            <a:fillRect/>
          </a:stretch>
        </p:blipFill>
        <p:spPr>
          <a:xfrm>
            <a:off x="3731338" y="3782425"/>
            <a:ext cx="5084001" cy="1106225"/>
          </a:xfrm>
          <a:prstGeom prst="rect">
            <a:avLst/>
          </a:prstGeom>
          <a:noFill/>
          <a:ln>
            <a:noFill/>
          </a:ln>
        </p:spPr>
      </p:pic>
      <p:sp>
        <p:nvSpPr>
          <p:cNvPr id="94" name="Google Shape;94;p19"/>
          <p:cNvSpPr txBox="1"/>
          <p:nvPr/>
        </p:nvSpPr>
        <p:spPr>
          <a:xfrm>
            <a:off x="5719000" y="4908075"/>
            <a:ext cx="1240800" cy="16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600">
                <a:solidFill>
                  <a:srgbClr val="434343"/>
                </a:solidFill>
              </a:rPr>
              <a:t>Image retrieved from Google</a:t>
            </a:r>
            <a:endParaRPr sz="600">
              <a:solidFill>
                <a:srgbClr val="434343"/>
              </a:solidFill>
            </a:endParaRPr>
          </a:p>
          <a:p>
            <a:pPr marL="0" lvl="0" indent="0" algn="l" rtl="0">
              <a:spcBef>
                <a:spcPts val="0"/>
              </a:spcBef>
              <a:spcAft>
                <a:spcPts val="0"/>
              </a:spcAft>
              <a:buNone/>
            </a:pPr>
            <a:endParaRPr sz="600">
              <a:solidFill>
                <a:srgbClr val="434343"/>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Using the Heat Index</a:t>
            </a:r>
            <a:endParaRPr/>
          </a:p>
        </p:txBody>
      </p:sp>
      <p:sp>
        <p:nvSpPr>
          <p:cNvPr id="100" name="Google Shape;100;p20"/>
          <p:cNvSpPr txBox="1">
            <a:spLocks noGrp="1"/>
          </p:cNvSpPr>
          <p:nvPr>
            <p:ph type="body" idx="1"/>
          </p:nvPr>
        </p:nvSpPr>
        <p:spPr>
          <a:xfrm>
            <a:off x="628650" y="1369225"/>
            <a:ext cx="4381500" cy="449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solidFill>
                  <a:srgbClr val="FFFFFF"/>
                </a:solidFill>
              </a:rPr>
              <a:t>Choose a Temperature (90 °F)</a:t>
            </a:r>
            <a:endParaRPr>
              <a:solidFill>
                <a:srgbClr val="FFFFFF"/>
              </a:solidFill>
            </a:endParaRPr>
          </a:p>
          <a:p>
            <a:pPr marL="0" lvl="0" indent="0" algn="l" rtl="0">
              <a:spcBef>
                <a:spcPts val="1600"/>
              </a:spcBef>
              <a:spcAft>
                <a:spcPts val="0"/>
              </a:spcAft>
              <a:buNone/>
            </a:pPr>
            <a:endParaRPr>
              <a:solidFill>
                <a:srgbClr val="FFFFFF"/>
              </a:solidFill>
            </a:endParaRPr>
          </a:p>
          <a:p>
            <a:pPr marL="0" lvl="0" indent="0" algn="l" rtl="0">
              <a:spcBef>
                <a:spcPts val="1600"/>
              </a:spcBef>
              <a:spcAft>
                <a:spcPts val="1600"/>
              </a:spcAft>
              <a:buNone/>
            </a:pPr>
            <a:endParaRPr/>
          </a:p>
        </p:txBody>
      </p:sp>
      <p:pic>
        <p:nvPicPr>
          <p:cNvPr id="101" name="Google Shape;101;p20"/>
          <p:cNvPicPr preferRelativeResize="0"/>
          <p:nvPr/>
        </p:nvPicPr>
        <p:blipFill>
          <a:blip r:embed="rId3">
            <a:alphaModFix/>
          </a:blip>
          <a:stretch>
            <a:fillRect/>
          </a:stretch>
        </p:blipFill>
        <p:spPr>
          <a:xfrm>
            <a:off x="5127063" y="1015250"/>
            <a:ext cx="3862925" cy="2966674"/>
          </a:xfrm>
          <a:prstGeom prst="rect">
            <a:avLst/>
          </a:prstGeom>
          <a:noFill/>
          <a:ln w="9525" cap="flat" cmpd="sng">
            <a:solidFill>
              <a:srgbClr val="1155CC"/>
            </a:solidFill>
            <a:prstDash val="solid"/>
            <a:round/>
            <a:headEnd type="none" w="sm" len="sm"/>
            <a:tailEnd type="none" w="sm" len="sm"/>
          </a:ln>
        </p:spPr>
      </p:pic>
      <p:sp>
        <p:nvSpPr>
          <p:cNvPr id="102" name="Google Shape;102;p20"/>
          <p:cNvSpPr/>
          <p:nvPr/>
        </p:nvSpPr>
        <p:spPr>
          <a:xfrm>
            <a:off x="6670750" y="1483950"/>
            <a:ext cx="204900" cy="113100"/>
          </a:xfrm>
          <a:prstGeom prst="rect">
            <a:avLst/>
          </a:prstGeom>
          <a:no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0"/>
          <p:cNvSpPr/>
          <p:nvPr/>
        </p:nvSpPr>
        <p:spPr>
          <a:xfrm>
            <a:off x="5525975" y="2989125"/>
            <a:ext cx="204900" cy="113100"/>
          </a:xfrm>
          <a:prstGeom prst="rect">
            <a:avLst/>
          </a:prstGeom>
          <a:no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0"/>
          <p:cNvSpPr/>
          <p:nvPr/>
        </p:nvSpPr>
        <p:spPr>
          <a:xfrm>
            <a:off x="6663675" y="1483950"/>
            <a:ext cx="204900" cy="1660500"/>
          </a:xfrm>
          <a:prstGeom prst="rect">
            <a:avLst/>
          </a:prstGeom>
          <a:no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0"/>
          <p:cNvSpPr/>
          <p:nvPr/>
        </p:nvSpPr>
        <p:spPr>
          <a:xfrm>
            <a:off x="5533050" y="2996175"/>
            <a:ext cx="1342500" cy="113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0"/>
          <p:cNvSpPr/>
          <p:nvPr/>
        </p:nvSpPr>
        <p:spPr>
          <a:xfrm>
            <a:off x="6642400" y="3360350"/>
            <a:ext cx="261600" cy="212100"/>
          </a:xfrm>
          <a:prstGeom prst="frame">
            <a:avLst>
              <a:gd name="adj1" fmla="val 12500"/>
            </a:avLst>
          </a:prstGeom>
          <a:solidFill>
            <a:schemeClr val="lt2"/>
          </a:solidFill>
          <a:ln w="952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0"/>
          <p:cNvSpPr txBox="1">
            <a:spLocks noGrp="1"/>
          </p:cNvSpPr>
          <p:nvPr>
            <p:ph type="body" idx="1"/>
          </p:nvPr>
        </p:nvSpPr>
        <p:spPr>
          <a:xfrm>
            <a:off x="628650" y="1751600"/>
            <a:ext cx="4381500" cy="5208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solidFill>
                  <a:srgbClr val="FFFFFF"/>
                </a:solidFill>
              </a:rPr>
              <a:t>Choose a Humidity (85%)</a:t>
            </a:r>
            <a:endParaRPr>
              <a:solidFill>
                <a:srgbClr val="FFFFFF"/>
              </a:solidFill>
            </a:endParaRPr>
          </a:p>
          <a:p>
            <a:pPr marL="0" lvl="0" indent="0" algn="l" rtl="0">
              <a:spcBef>
                <a:spcPts val="1600"/>
              </a:spcBef>
              <a:spcAft>
                <a:spcPts val="0"/>
              </a:spcAft>
              <a:buClr>
                <a:schemeClr val="dk1"/>
              </a:buClr>
              <a:buSzPts val="1100"/>
              <a:buFont typeface="Arial"/>
              <a:buNone/>
            </a:pPr>
            <a:endParaRPr>
              <a:solidFill>
                <a:srgbClr val="FFFFFF"/>
              </a:solidFill>
            </a:endParaRPr>
          </a:p>
          <a:p>
            <a:pPr marL="0" lvl="0" indent="0" algn="l" rtl="0">
              <a:spcBef>
                <a:spcPts val="1600"/>
              </a:spcBef>
              <a:spcAft>
                <a:spcPts val="1600"/>
              </a:spcAft>
              <a:buNone/>
            </a:pPr>
            <a:endParaRPr/>
          </a:p>
        </p:txBody>
      </p:sp>
      <p:sp>
        <p:nvSpPr>
          <p:cNvPr id="108" name="Google Shape;108;p20"/>
          <p:cNvSpPr txBox="1">
            <a:spLocks noGrp="1"/>
          </p:cNvSpPr>
          <p:nvPr>
            <p:ph type="body" idx="1"/>
          </p:nvPr>
        </p:nvSpPr>
        <p:spPr>
          <a:xfrm>
            <a:off x="628650" y="2603550"/>
            <a:ext cx="4381500" cy="17391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Clr>
                <a:schemeClr val="dk1"/>
              </a:buClr>
              <a:buSzPts val="1100"/>
              <a:buFont typeface="Arial"/>
              <a:buNone/>
            </a:pPr>
            <a:r>
              <a:rPr lang="en">
                <a:solidFill>
                  <a:srgbClr val="FFFFFF"/>
                </a:solidFill>
              </a:rPr>
              <a:t>This gives a Heat Index of 117 °F </a:t>
            </a:r>
            <a:endParaRPr>
              <a:solidFill>
                <a:srgbClr val="FFFFFF"/>
              </a:solidFill>
            </a:endParaRPr>
          </a:p>
          <a:p>
            <a:pPr marL="0" lvl="0" indent="0" algn="l" rtl="0">
              <a:spcBef>
                <a:spcPts val="1600"/>
              </a:spcBef>
              <a:spcAft>
                <a:spcPts val="0"/>
              </a:spcAft>
              <a:buClr>
                <a:schemeClr val="dk1"/>
              </a:buClr>
              <a:buSzPts val="1100"/>
              <a:buFont typeface="Arial"/>
              <a:buNone/>
            </a:pPr>
            <a:r>
              <a:rPr lang="en">
                <a:solidFill>
                  <a:srgbClr val="FFFFFF"/>
                </a:solidFill>
              </a:rPr>
              <a:t>While working in direct sunlight, 15 °F must be added to the Heat Index</a:t>
            </a:r>
            <a:endParaRPr>
              <a:solidFill>
                <a:srgbClr val="FFFFFF"/>
              </a:solidFill>
            </a:endParaRPr>
          </a:p>
          <a:p>
            <a:pPr marL="0" lvl="0" indent="0" algn="l" rtl="0">
              <a:spcBef>
                <a:spcPts val="1600"/>
              </a:spcBef>
              <a:spcAft>
                <a:spcPts val="0"/>
              </a:spcAft>
              <a:buClr>
                <a:schemeClr val="dk1"/>
              </a:buClr>
              <a:buSzPts val="1100"/>
              <a:buFont typeface="Arial"/>
              <a:buNone/>
            </a:pPr>
            <a:r>
              <a:rPr lang="en">
                <a:solidFill>
                  <a:srgbClr val="FFFFFF"/>
                </a:solidFill>
              </a:rPr>
              <a:t>This gives a Heat Index of 132 °F</a:t>
            </a:r>
            <a:endParaRPr>
              <a:solidFill>
                <a:srgbClr val="FFFFFF"/>
              </a:solidFill>
            </a:endParaRPr>
          </a:p>
          <a:p>
            <a:pPr marL="0" lvl="0" indent="0" algn="l" rtl="0">
              <a:spcBef>
                <a:spcPts val="1600"/>
              </a:spcBef>
              <a:spcAft>
                <a:spcPts val="1600"/>
              </a:spcAft>
              <a:buNone/>
            </a:pPr>
            <a:endParaRPr/>
          </a:p>
        </p:txBody>
      </p:sp>
      <p:sp>
        <p:nvSpPr>
          <p:cNvPr id="109" name="Google Shape;109;p20"/>
          <p:cNvSpPr txBox="1">
            <a:spLocks noGrp="1"/>
          </p:cNvSpPr>
          <p:nvPr>
            <p:ph type="body" idx="1"/>
          </p:nvPr>
        </p:nvSpPr>
        <p:spPr>
          <a:xfrm>
            <a:off x="628650" y="2163800"/>
            <a:ext cx="4381500" cy="6321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solidFill>
                  <a:srgbClr val="FFFFFF"/>
                </a:solidFill>
              </a:rPr>
              <a:t>Trace columns and rows until they intersect</a:t>
            </a:r>
            <a:endParaRPr>
              <a:solidFill>
                <a:srgbClr val="FFFFFF"/>
              </a:solidFill>
            </a:endParaRPr>
          </a:p>
          <a:p>
            <a:pPr marL="0" lvl="0" indent="0" algn="l" rtl="0">
              <a:spcBef>
                <a:spcPts val="1600"/>
              </a:spcBef>
              <a:spcAft>
                <a:spcPts val="0"/>
              </a:spcAft>
              <a:buClr>
                <a:schemeClr val="dk1"/>
              </a:buClr>
              <a:buSzPts val="1100"/>
              <a:buFont typeface="Arial"/>
              <a:buNone/>
            </a:pPr>
            <a:endParaRPr>
              <a:solidFill>
                <a:srgbClr val="FFFFFF"/>
              </a:solidFill>
            </a:endParaRPr>
          </a:p>
          <a:p>
            <a:pPr marL="0" lvl="0" indent="0" algn="l" rtl="0">
              <a:spcBef>
                <a:spcPts val="160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
                                        </p:tgtEl>
                                        <p:attrNameLst>
                                          <p:attrName>style.visibility</p:attrName>
                                        </p:attrNameLst>
                                      </p:cBhvr>
                                      <p:to>
                                        <p:strVal val="visible"/>
                                      </p:to>
                                    </p:set>
                                    <p:animEffect transition="in" filter="fade">
                                      <p:cBhvr>
                                        <p:cTn id="12" dur="1000"/>
                                        <p:tgtEl>
                                          <p:spTgt spid="10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4"/>
                                        </p:tgtEl>
                                        <p:attrNameLst>
                                          <p:attrName>style.visibility</p:attrName>
                                        </p:attrNameLst>
                                      </p:cBhvr>
                                      <p:to>
                                        <p:strVal val="visible"/>
                                      </p:to>
                                    </p:set>
                                    <p:animEffect transition="in" filter="fade">
                                      <p:cBhvr>
                                        <p:cTn id="17" dur="1000"/>
                                        <p:tgtEl>
                                          <p:spTgt spid="104"/>
                                        </p:tgtEl>
                                      </p:cBhvr>
                                    </p:animEffect>
                                  </p:childTnLst>
                                </p:cTn>
                              </p:par>
                              <p:par>
                                <p:cTn id="18" presetID="10" presetClass="entr" presetSubtype="0" fill="hold" nodeType="withEffect">
                                  <p:stCondLst>
                                    <p:cond delay="0"/>
                                  </p:stCondLst>
                                  <p:childTnLst>
                                    <p:set>
                                      <p:cBhvr>
                                        <p:cTn id="19" dur="1" fill="hold">
                                          <p:stCondLst>
                                            <p:cond delay="0"/>
                                          </p:stCondLst>
                                        </p:cTn>
                                        <p:tgtEl>
                                          <p:spTgt spid="109"/>
                                        </p:tgtEl>
                                        <p:attrNameLst>
                                          <p:attrName>style.visibility</p:attrName>
                                        </p:attrNameLst>
                                      </p:cBhvr>
                                      <p:to>
                                        <p:strVal val="visible"/>
                                      </p:to>
                                    </p:set>
                                    <p:animEffect transition="in" filter="fade">
                                      <p:cBhvr>
                                        <p:cTn id="20" dur="1000"/>
                                        <p:tgtEl>
                                          <p:spTgt spid="109"/>
                                        </p:tgtEl>
                                      </p:cBhvr>
                                    </p:animEffect>
                                  </p:childTnLst>
                                </p:cTn>
                              </p:par>
                              <p:par>
                                <p:cTn id="21" presetID="10" presetClass="entr" presetSubtype="0" fill="hold" nodeType="with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fade">
                                      <p:cBhvr>
                                        <p:cTn id="23" dur="1000"/>
                                        <p:tgtEl>
                                          <p:spTgt spid="10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8"/>
                                        </p:tgtEl>
                                        <p:attrNameLst>
                                          <p:attrName>style.visibility</p:attrName>
                                        </p:attrNameLst>
                                      </p:cBhvr>
                                      <p:to>
                                        <p:strVal val="visible"/>
                                      </p:to>
                                    </p:set>
                                    <p:animEffect transition="in" filter="fade">
                                      <p:cBhvr>
                                        <p:cTn id="28" dur="1000"/>
                                        <p:tgtEl>
                                          <p:spTgt spid="108"/>
                                        </p:tgtEl>
                                      </p:cBhvr>
                                    </p:animEffect>
                                  </p:childTnLst>
                                </p:cTn>
                              </p:par>
                              <p:par>
                                <p:cTn id="29" presetID="10" presetClass="entr" presetSubtype="0" fill="hold" nodeType="withEffect">
                                  <p:stCondLst>
                                    <p:cond delay="0"/>
                                  </p:stCondLst>
                                  <p:childTnLst>
                                    <p:set>
                                      <p:cBhvr>
                                        <p:cTn id="30" dur="1" fill="hold">
                                          <p:stCondLst>
                                            <p:cond delay="0"/>
                                          </p:stCondLst>
                                        </p:cTn>
                                        <p:tgtEl>
                                          <p:spTgt spid="106"/>
                                        </p:tgtEl>
                                        <p:attrNameLst>
                                          <p:attrName>style.visibility</p:attrName>
                                        </p:attrNameLst>
                                      </p:cBhvr>
                                      <p:to>
                                        <p:strVal val="visible"/>
                                      </p:to>
                                    </p:set>
                                    <p:animEffect transition="in" filter="fade">
                                      <p:cBhvr>
                                        <p:cTn id="31"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11700" y="405000"/>
            <a:ext cx="81003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a:t>Common Types of Heat-related Illnesses</a:t>
            </a:r>
            <a:endParaRPr/>
          </a:p>
        </p:txBody>
      </p:sp>
      <p:sp>
        <p:nvSpPr>
          <p:cNvPr id="115" name="Google Shape;115;p21"/>
          <p:cNvSpPr txBox="1">
            <a:spLocks noGrp="1"/>
          </p:cNvSpPr>
          <p:nvPr>
            <p:ph type="body" idx="1"/>
          </p:nvPr>
        </p:nvSpPr>
        <p:spPr>
          <a:xfrm>
            <a:off x="739250" y="1768525"/>
            <a:ext cx="8315100" cy="4446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endParaRPr/>
          </a:p>
          <a:p>
            <a:pPr marL="0" lvl="0" indent="0" algn="l" rtl="0">
              <a:spcBef>
                <a:spcPts val="1600"/>
              </a:spcBef>
              <a:spcAft>
                <a:spcPts val="1600"/>
              </a:spcAft>
              <a:buNone/>
            </a:pPr>
            <a:r>
              <a:rPr lang="en"/>
              <a:t> </a:t>
            </a:r>
            <a:endParaRPr/>
          </a:p>
        </p:txBody>
      </p:sp>
      <p:sp>
        <p:nvSpPr>
          <p:cNvPr id="116" name="Google Shape;116;p21"/>
          <p:cNvSpPr txBox="1">
            <a:spLocks noGrp="1"/>
          </p:cNvSpPr>
          <p:nvPr>
            <p:ph type="body" idx="1"/>
          </p:nvPr>
        </p:nvSpPr>
        <p:spPr>
          <a:xfrm>
            <a:off x="377075" y="1311300"/>
            <a:ext cx="8531400" cy="3699600"/>
          </a:xfrm>
          <a:prstGeom prst="rect">
            <a:avLst/>
          </a:prstGeom>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SzPts val="1800"/>
              <a:buChar char="●"/>
            </a:pPr>
            <a:r>
              <a:rPr lang="en"/>
              <a:t>Heat Rash</a:t>
            </a:r>
            <a:endParaRPr/>
          </a:p>
          <a:p>
            <a:pPr marL="457200" lvl="0" indent="-342900" algn="l" rtl="0">
              <a:lnSpc>
                <a:spcPct val="200000"/>
              </a:lnSpc>
              <a:spcBef>
                <a:spcPts val="0"/>
              </a:spcBef>
              <a:spcAft>
                <a:spcPts val="0"/>
              </a:spcAft>
              <a:buSzPts val="1800"/>
              <a:buChar char="●"/>
            </a:pPr>
            <a:r>
              <a:rPr lang="en"/>
              <a:t>Heat Syncope</a:t>
            </a:r>
            <a:endParaRPr/>
          </a:p>
          <a:p>
            <a:pPr marL="457200" lvl="0" indent="-342900" algn="l" rtl="0">
              <a:lnSpc>
                <a:spcPct val="200000"/>
              </a:lnSpc>
              <a:spcBef>
                <a:spcPts val="0"/>
              </a:spcBef>
              <a:spcAft>
                <a:spcPts val="0"/>
              </a:spcAft>
              <a:buSzPts val="1800"/>
              <a:buChar char="●"/>
            </a:pPr>
            <a:r>
              <a:rPr lang="en"/>
              <a:t>Heat Cramps</a:t>
            </a:r>
            <a:endParaRPr/>
          </a:p>
          <a:p>
            <a:pPr marL="457200" lvl="0" indent="-342900" algn="l" rtl="0">
              <a:lnSpc>
                <a:spcPct val="200000"/>
              </a:lnSpc>
              <a:spcBef>
                <a:spcPts val="0"/>
              </a:spcBef>
              <a:spcAft>
                <a:spcPts val="0"/>
              </a:spcAft>
              <a:buSzPts val="1800"/>
              <a:buChar char="●"/>
            </a:pPr>
            <a:r>
              <a:rPr lang="en"/>
              <a:t>Heat Exhaustion</a:t>
            </a:r>
            <a:endParaRPr/>
          </a:p>
          <a:p>
            <a:pPr marL="457200" lvl="0" indent="-342900" algn="l" rtl="0">
              <a:lnSpc>
                <a:spcPct val="200000"/>
              </a:lnSpc>
              <a:spcBef>
                <a:spcPts val="0"/>
              </a:spcBef>
              <a:spcAft>
                <a:spcPts val="0"/>
              </a:spcAft>
              <a:buSzPts val="1800"/>
              <a:buChar char="●"/>
            </a:pPr>
            <a:r>
              <a:rPr lang="en"/>
              <a:t>Heat Stroke</a:t>
            </a:r>
            <a:endParaRPr/>
          </a:p>
          <a:p>
            <a:pPr marL="457200" lvl="0" indent="0" algn="l" rtl="0">
              <a:lnSpc>
                <a:spcPct val="200000"/>
              </a:lnSpc>
              <a:spcBef>
                <a:spcPts val="1600"/>
              </a:spcBef>
              <a:spcAft>
                <a:spcPts val="0"/>
              </a:spcAft>
              <a:buNone/>
            </a:pPr>
            <a:endParaRPr/>
          </a:p>
          <a:p>
            <a:pPr marL="0" lvl="0" indent="0" algn="l" rtl="0">
              <a:spcBef>
                <a:spcPts val="1600"/>
              </a:spcBef>
              <a:spcAft>
                <a:spcPts val="1600"/>
              </a:spcAft>
              <a:buNone/>
            </a:pPr>
            <a:r>
              <a:rPr lang="en"/>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Symptoms - Heat Rash </a:t>
            </a:r>
            <a:endParaRPr/>
          </a:p>
        </p:txBody>
      </p:sp>
      <p:sp>
        <p:nvSpPr>
          <p:cNvPr id="122" name="Google Shape;122;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1200"/>
              </a:spcBef>
              <a:spcAft>
                <a:spcPts val="0"/>
              </a:spcAft>
              <a:buSzPts val="1800"/>
              <a:buChar char="●"/>
            </a:pPr>
            <a:r>
              <a:rPr lang="en"/>
              <a:t>Heat Rash</a:t>
            </a:r>
            <a:endParaRPr/>
          </a:p>
          <a:p>
            <a:pPr marL="914400" lvl="1" indent="-342900" algn="l" rtl="0">
              <a:spcBef>
                <a:spcPts val="0"/>
              </a:spcBef>
              <a:spcAft>
                <a:spcPts val="0"/>
              </a:spcAft>
              <a:buSzPts val="1800"/>
              <a:buChar char="●"/>
            </a:pPr>
            <a:r>
              <a:rPr lang="en"/>
              <a:t>Occurs when sweat ducts become clogged</a:t>
            </a:r>
            <a:endParaRPr/>
          </a:p>
          <a:p>
            <a:pPr marL="914400" lvl="1" indent="-342900" algn="l" rtl="0">
              <a:spcBef>
                <a:spcPts val="0"/>
              </a:spcBef>
              <a:spcAft>
                <a:spcPts val="0"/>
              </a:spcAft>
              <a:buSzPts val="1800"/>
              <a:buChar char="●"/>
            </a:pPr>
            <a:r>
              <a:rPr lang="en"/>
              <a:t>Sweat cannot get to surface of the skin</a:t>
            </a:r>
            <a:endParaRPr/>
          </a:p>
          <a:p>
            <a:pPr marL="457200" lvl="0" indent="-342900" algn="l" rtl="0">
              <a:spcBef>
                <a:spcPts val="0"/>
              </a:spcBef>
              <a:spcAft>
                <a:spcPts val="0"/>
              </a:spcAft>
              <a:buSzPts val="1800"/>
              <a:buChar char="●"/>
            </a:pPr>
            <a:r>
              <a:rPr lang="en"/>
              <a:t>Symptoms include:</a:t>
            </a:r>
            <a:endParaRPr/>
          </a:p>
          <a:p>
            <a:pPr marL="914400" lvl="1" indent="-342900" algn="l" rtl="0">
              <a:spcBef>
                <a:spcPts val="0"/>
              </a:spcBef>
              <a:spcAft>
                <a:spcPts val="0"/>
              </a:spcAft>
              <a:buSzPts val="1800"/>
              <a:buChar char="●"/>
            </a:pPr>
            <a:r>
              <a:rPr lang="en"/>
              <a:t>Red bumps on skin </a:t>
            </a:r>
            <a:endParaRPr/>
          </a:p>
          <a:p>
            <a:pPr marL="914400" lvl="1" indent="-342900" algn="l" rtl="0">
              <a:spcBef>
                <a:spcPts val="0"/>
              </a:spcBef>
              <a:spcAft>
                <a:spcPts val="0"/>
              </a:spcAft>
              <a:buSzPts val="1800"/>
              <a:buChar char="●"/>
            </a:pPr>
            <a:r>
              <a:rPr lang="en"/>
              <a:t>Prickly or itchy feeling</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New Roman"/>
                <a:ea typeface="Times New Roman"/>
                <a:cs typeface="Times New Roman"/>
                <a:sym typeface="Times New Roman"/>
              </a:rPr>
              <a:t>First Aid - Heat Rash</a:t>
            </a:r>
            <a:endParaRPr>
              <a:latin typeface="Times New Roman"/>
              <a:ea typeface="Times New Roman"/>
              <a:cs typeface="Times New Roman"/>
              <a:sym typeface="Times New Roman"/>
            </a:endParaRPr>
          </a:p>
        </p:txBody>
      </p:sp>
      <p:sp>
        <p:nvSpPr>
          <p:cNvPr id="128" name="Google Shape;128;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1200"/>
              </a:spcBef>
              <a:spcAft>
                <a:spcPts val="0"/>
              </a:spcAft>
              <a:buClr>
                <a:srgbClr val="FFFFFF"/>
              </a:buClr>
              <a:buSzPts val="1800"/>
              <a:buFont typeface="Times New Roman"/>
              <a:buChar char="●"/>
            </a:pPr>
            <a:r>
              <a:rPr lang="en">
                <a:solidFill>
                  <a:srgbClr val="FFFFFF"/>
                </a:solidFill>
              </a:rPr>
              <a:t>When possible, a cooler, less humid work environment is best first aid.</a:t>
            </a:r>
            <a:endParaRPr>
              <a:solidFill>
                <a:srgbClr val="FFFFFF"/>
              </a:solidFill>
            </a:endParaRPr>
          </a:p>
          <a:p>
            <a:pPr marL="457200" lvl="0" indent="-342900" algn="l" rtl="0">
              <a:lnSpc>
                <a:spcPct val="115000"/>
              </a:lnSpc>
              <a:spcBef>
                <a:spcPts val="0"/>
              </a:spcBef>
              <a:spcAft>
                <a:spcPts val="0"/>
              </a:spcAft>
              <a:buClr>
                <a:srgbClr val="FFFFFF"/>
              </a:buClr>
              <a:buSzPts val="1800"/>
              <a:buFont typeface="Times New Roman"/>
              <a:buChar char="●"/>
            </a:pPr>
            <a:r>
              <a:rPr lang="en">
                <a:solidFill>
                  <a:srgbClr val="FFFFFF"/>
                </a:solidFill>
              </a:rPr>
              <a:t>Keep rash area dry.</a:t>
            </a:r>
            <a:endParaRPr>
              <a:solidFill>
                <a:srgbClr val="FFFFFF"/>
              </a:solidFill>
            </a:endParaRPr>
          </a:p>
          <a:p>
            <a:pPr marL="457200" lvl="0" indent="-342900" algn="l" rtl="0">
              <a:lnSpc>
                <a:spcPct val="115000"/>
              </a:lnSpc>
              <a:spcBef>
                <a:spcPts val="0"/>
              </a:spcBef>
              <a:spcAft>
                <a:spcPts val="0"/>
              </a:spcAft>
              <a:buClr>
                <a:srgbClr val="FFFFFF"/>
              </a:buClr>
              <a:buSzPts val="1800"/>
              <a:buFont typeface="Times New Roman"/>
              <a:buChar char="●"/>
            </a:pPr>
            <a:r>
              <a:rPr lang="en">
                <a:solidFill>
                  <a:srgbClr val="FFFFFF"/>
                </a:solidFill>
              </a:rPr>
              <a:t>Powder may be applied to increase comfort.</a:t>
            </a:r>
            <a:endParaRPr>
              <a:solidFill>
                <a:srgbClr val="FFFFFF"/>
              </a:solidFill>
            </a:endParaRPr>
          </a:p>
          <a:p>
            <a:pPr marL="457200" lvl="0" indent="-342900" algn="l" rtl="0">
              <a:lnSpc>
                <a:spcPct val="115000"/>
              </a:lnSpc>
              <a:spcBef>
                <a:spcPts val="0"/>
              </a:spcBef>
              <a:spcAft>
                <a:spcPts val="0"/>
              </a:spcAft>
              <a:buClr>
                <a:srgbClr val="FFFFFF"/>
              </a:buClr>
              <a:buSzPts val="1800"/>
              <a:buFont typeface="Times New Roman"/>
              <a:buChar char="●"/>
            </a:pPr>
            <a:r>
              <a:rPr lang="en">
                <a:solidFill>
                  <a:srgbClr val="FFFFFF"/>
                </a:solidFill>
              </a:rPr>
              <a:t>Ointments and creams should not be used. They cause the skin to stay warm and moist.</a:t>
            </a:r>
            <a:endParaRPr>
              <a:solidFill>
                <a:srgbClr val="FFFFFF"/>
              </a:solidFill>
            </a:endParaRPr>
          </a:p>
          <a:p>
            <a:pPr marL="0" lvl="0" indent="0" algn="l" rtl="0">
              <a:spcBef>
                <a:spcPts val="1200"/>
              </a:spcBef>
              <a:spcAft>
                <a:spcPts val="1200"/>
              </a:spcAft>
              <a:buNone/>
            </a:pP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3D85C6"/>
            </a:gs>
            <a:gs pos="100000">
              <a:srgbClr val="094C8B">
                <a:alpha val="92941"/>
              </a:srgbClr>
            </a:gs>
          </a:gsLst>
          <a:lin ang="5400012" scaled="0"/>
        </a:gradFill>
        <a:effectLst/>
      </p:bgPr>
    </p:bg>
    <p:spTree>
      <p:nvGrpSpPr>
        <p:cNvPr id="1" name="Shape 71"/>
        <p:cNvGrpSpPr/>
        <p:nvPr/>
      </p:nvGrpSpPr>
      <p:grpSpPr>
        <a:xfrm>
          <a:off x="0" y="0"/>
          <a:ext cx="0" cy="0"/>
          <a:chOff x="0" y="0"/>
          <a:chExt cx="0" cy="0"/>
        </a:xfrm>
      </p:grpSpPr>
      <p:sp>
        <p:nvSpPr>
          <p:cNvPr id="72" name="Google Shape;72;p4"/>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91425" anchor="b" anchorCtr="0">
            <a:normAutofit fontScale="90000"/>
          </a:bodyPr>
          <a:lstStyle/>
          <a:p>
            <a:pPr marL="0" lvl="0" indent="0" algn="l" rtl="0">
              <a:spcBef>
                <a:spcPts val="0"/>
              </a:spcBef>
              <a:spcAft>
                <a:spcPts val="0"/>
              </a:spcAft>
              <a:buClr>
                <a:schemeClr val="dk2"/>
              </a:buClr>
              <a:buSzPts val="4000"/>
              <a:buFont typeface="Libre Franklin"/>
              <a:buNone/>
            </a:pPr>
            <a:r>
              <a:rPr lang="en-US" sz="3200">
                <a:latin typeface="Times New Roman"/>
                <a:ea typeface="Times New Roman"/>
                <a:cs typeface="Times New Roman"/>
                <a:sym typeface="Times New Roman"/>
              </a:rPr>
              <a:t>Standards </a:t>
            </a:r>
            <a:endParaRPr sz="3200">
              <a:latin typeface="Times New Roman"/>
              <a:ea typeface="Times New Roman"/>
              <a:cs typeface="Times New Roman"/>
              <a:sym typeface="Times New Roman"/>
            </a:endParaRPr>
          </a:p>
        </p:txBody>
      </p:sp>
      <p:sp>
        <p:nvSpPr>
          <p:cNvPr id="73" name="Google Shape;73;p4"/>
          <p:cNvSpPr txBox="1">
            <a:spLocks noGrp="1"/>
          </p:cNvSpPr>
          <p:nvPr>
            <p:ph type="body" idx="1"/>
          </p:nvPr>
        </p:nvSpPr>
        <p:spPr>
          <a:xfrm>
            <a:off x="311700" y="1152475"/>
            <a:ext cx="7981200" cy="3416400"/>
          </a:xfrm>
          <a:prstGeom prst="rect">
            <a:avLst/>
          </a:prstGeom>
        </p:spPr>
        <p:txBody>
          <a:bodyPr spcFirstLastPara="1" wrap="square" lIns="91425" tIns="45700" rIns="91425" bIns="45700" anchor="t" anchorCtr="0">
            <a:normAutofit lnSpcReduction="10000"/>
          </a:bodyPr>
          <a:lstStyle/>
          <a:p>
            <a:pPr marL="457200" lvl="0" indent="-342900" algn="l" rtl="0">
              <a:lnSpc>
                <a:spcPct val="90000"/>
              </a:lnSpc>
              <a:spcBef>
                <a:spcPts val="1200"/>
              </a:spcBef>
              <a:spcAft>
                <a:spcPts val="0"/>
              </a:spcAft>
              <a:buSzPts val="1800"/>
              <a:buChar char="●"/>
            </a:pPr>
            <a:r>
              <a:rPr lang="en-US"/>
              <a:t>OSHA’s general duty clause (Section 5(a)(1) of the Occupational Safety and Health Act of 1970) requires each employer to provide its employees a workplace that is free from recognized hazards that are causing or likely to cause death or serious physical harm.</a:t>
            </a:r>
            <a:endParaRPr/>
          </a:p>
          <a:p>
            <a:pPr marL="457200" lvl="0" indent="-342900" algn="l" rtl="0">
              <a:lnSpc>
                <a:spcPct val="90000"/>
              </a:lnSpc>
              <a:spcBef>
                <a:spcPts val="0"/>
              </a:spcBef>
              <a:spcAft>
                <a:spcPts val="0"/>
              </a:spcAft>
              <a:buSzPts val="1800"/>
              <a:buChar char="●"/>
            </a:pPr>
            <a:r>
              <a:rPr lang="en-US"/>
              <a:t>There is a lack of OSHA standards towards cold illnesses, instead OSHA recommends methods of prevention and first aid.</a:t>
            </a:r>
            <a:endParaRPr/>
          </a:p>
          <a:p>
            <a:pPr marL="457200" lvl="0" indent="-342900" algn="l" rtl="0">
              <a:lnSpc>
                <a:spcPct val="90000"/>
              </a:lnSpc>
              <a:spcBef>
                <a:spcPts val="0"/>
              </a:spcBef>
              <a:spcAft>
                <a:spcPts val="0"/>
              </a:spcAft>
              <a:buSzPts val="1800"/>
              <a:buChar char="●"/>
            </a:pPr>
            <a:r>
              <a:rPr lang="en-US"/>
              <a:t>This is due to the highly variable nature of when a person will experience cold illness</a:t>
            </a:r>
            <a:endParaRPr/>
          </a:p>
          <a:p>
            <a:pPr marL="914400" lvl="1" indent="-342900" algn="l" rtl="0">
              <a:spcBef>
                <a:spcPts val="0"/>
              </a:spcBef>
              <a:spcAft>
                <a:spcPts val="0"/>
              </a:spcAft>
              <a:buSzPts val="1800"/>
              <a:buChar char="●"/>
            </a:pPr>
            <a:r>
              <a:rPr lang="en-US"/>
              <a:t>i.e. a person from a desert region will succumb to cold illness well before a person from an arctic region will</a:t>
            </a:r>
            <a:endParaRPr/>
          </a:p>
          <a:p>
            <a:pPr marL="274320" lvl="0" indent="-133985" algn="l" rtl="0">
              <a:spcBef>
                <a:spcPts val="1600"/>
              </a:spcBef>
              <a:spcAft>
                <a:spcPts val="1600"/>
              </a:spcAft>
              <a:buSzPts val="2210"/>
              <a:buNone/>
            </a:pPr>
            <a:r>
              <a:rPr lang="en-US">
                <a:solidFill>
                  <a:srgbClr val="4A86E8"/>
                </a:solidFill>
              </a:rPr>
              <a:t> </a:t>
            </a:r>
            <a:endParaRPr>
              <a:solidFill>
                <a:srgbClr val="4A86E8"/>
              </a:solidFill>
            </a:endParaRPr>
          </a:p>
        </p:txBody>
      </p:sp>
      <p:pic>
        <p:nvPicPr>
          <p:cNvPr id="74" name="Google Shape;74;p4"/>
          <p:cNvPicPr preferRelativeResize="0"/>
          <p:nvPr/>
        </p:nvPicPr>
        <p:blipFill rotWithShape="1">
          <a:blip r:embed="rId3">
            <a:alphaModFix/>
          </a:blip>
          <a:srcRect/>
          <a:stretch/>
        </p:blipFill>
        <p:spPr>
          <a:xfrm>
            <a:off x="5747225" y="4031000"/>
            <a:ext cx="2244625" cy="8729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Symptoms - Heat Syncope </a:t>
            </a:r>
            <a:endParaRPr/>
          </a:p>
        </p:txBody>
      </p:sp>
      <p:sp>
        <p:nvSpPr>
          <p:cNvPr id="134" name="Google Shape;134;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1200"/>
              </a:spcBef>
              <a:spcAft>
                <a:spcPts val="0"/>
              </a:spcAft>
              <a:buSzPts val="1800"/>
              <a:buChar char="●"/>
            </a:pPr>
            <a:r>
              <a:rPr lang="en"/>
              <a:t>Heat Syncope</a:t>
            </a:r>
            <a:endParaRPr/>
          </a:p>
          <a:p>
            <a:pPr marL="914400" lvl="1" indent="-342900" algn="l" rtl="0">
              <a:spcBef>
                <a:spcPts val="0"/>
              </a:spcBef>
              <a:spcAft>
                <a:spcPts val="0"/>
              </a:spcAft>
              <a:buSzPts val="1800"/>
              <a:buChar char="●"/>
            </a:pPr>
            <a:r>
              <a:rPr lang="en"/>
              <a:t>Occurs when blood vessels dilate and blood flow to the brain is reduced</a:t>
            </a:r>
            <a:endParaRPr/>
          </a:p>
          <a:p>
            <a:pPr marL="457200" lvl="0" indent="-342900" algn="l" rtl="0">
              <a:spcBef>
                <a:spcPts val="0"/>
              </a:spcBef>
              <a:spcAft>
                <a:spcPts val="0"/>
              </a:spcAft>
              <a:buSzPts val="1800"/>
              <a:buChar char="●"/>
            </a:pPr>
            <a:r>
              <a:rPr lang="en"/>
              <a:t>Symptoms include:</a:t>
            </a:r>
            <a:endParaRPr/>
          </a:p>
          <a:p>
            <a:pPr marL="914400" lvl="1" indent="-342900" algn="l" rtl="0">
              <a:spcBef>
                <a:spcPts val="0"/>
              </a:spcBef>
              <a:spcAft>
                <a:spcPts val="0"/>
              </a:spcAft>
              <a:buSzPts val="1800"/>
              <a:buChar char="●"/>
            </a:pPr>
            <a:r>
              <a:rPr lang="en"/>
              <a:t>Faintness</a:t>
            </a:r>
            <a:endParaRPr/>
          </a:p>
          <a:p>
            <a:pPr marL="914400" lvl="1" indent="-342900" algn="l" rtl="0">
              <a:spcBef>
                <a:spcPts val="0"/>
              </a:spcBef>
              <a:spcAft>
                <a:spcPts val="0"/>
              </a:spcAft>
              <a:buSzPts val="1800"/>
              <a:buChar char="●"/>
            </a:pPr>
            <a:r>
              <a:rPr lang="en"/>
              <a:t>Dizziness</a:t>
            </a:r>
            <a:endParaRPr/>
          </a:p>
          <a:p>
            <a:pPr marL="914400" lvl="1" indent="-342900" algn="l" rtl="0">
              <a:spcBef>
                <a:spcPts val="0"/>
              </a:spcBef>
              <a:spcAft>
                <a:spcPts val="0"/>
              </a:spcAft>
              <a:buSzPts val="1800"/>
              <a:buChar char="●"/>
            </a:pPr>
            <a:r>
              <a:rPr lang="en"/>
              <a:t>Headache</a:t>
            </a:r>
            <a:endParaRPr/>
          </a:p>
          <a:p>
            <a:pPr marL="914400" lvl="1" indent="-342900" algn="l" rtl="0">
              <a:spcBef>
                <a:spcPts val="0"/>
              </a:spcBef>
              <a:spcAft>
                <a:spcPts val="0"/>
              </a:spcAft>
              <a:buSzPts val="1800"/>
              <a:buChar char="●"/>
            </a:pPr>
            <a:r>
              <a:rPr lang="en"/>
              <a:t>Nausea</a:t>
            </a:r>
            <a:endParaRPr/>
          </a:p>
          <a:p>
            <a:pPr marL="914400" lvl="1" indent="-342900" algn="l" rtl="0">
              <a:spcBef>
                <a:spcPts val="0"/>
              </a:spcBef>
              <a:spcAft>
                <a:spcPts val="0"/>
              </a:spcAft>
              <a:buSzPts val="1800"/>
              <a:buChar char="●"/>
            </a:pPr>
            <a:r>
              <a:rPr lang="en"/>
              <a:t>Increased pulse rate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New Roman"/>
                <a:ea typeface="Times New Roman"/>
                <a:cs typeface="Times New Roman"/>
                <a:sym typeface="Times New Roman"/>
              </a:rPr>
              <a:t>First Aid - Heat Syncope</a:t>
            </a:r>
            <a:endParaRPr>
              <a:latin typeface="Times New Roman"/>
              <a:ea typeface="Times New Roman"/>
              <a:cs typeface="Times New Roman"/>
              <a:sym typeface="Times New Roman"/>
            </a:endParaRPr>
          </a:p>
        </p:txBody>
      </p:sp>
      <p:sp>
        <p:nvSpPr>
          <p:cNvPr id="140" name="Google Shape;140;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1200"/>
              </a:spcBef>
              <a:spcAft>
                <a:spcPts val="0"/>
              </a:spcAft>
              <a:buClr>
                <a:srgbClr val="FFFFFF"/>
              </a:buClr>
              <a:buSzPts val="1800"/>
              <a:buFont typeface="Times New Roman"/>
              <a:buChar char="●"/>
            </a:pPr>
            <a:r>
              <a:rPr lang="en">
                <a:solidFill>
                  <a:srgbClr val="FFFFFF"/>
                </a:solidFill>
              </a:rPr>
              <a:t>Sit or lie down in a cool place</a:t>
            </a:r>
            <a:endParaRPr>
              <a:solidFill>
                <a:srgbClr val="FFFFFF"/>
              </a:solidFill>
            </a:endParaRPr>
          </a:p>
          <a:p>
            <a:pPr marL="457200" lvl="0" indent="-342900" algn="l" rtl="0">
              <a:lnSpc>
                <a:spcPct val="115000"/>
              </a:lnSpc>
              <a:spcBef>
                <a:spcPts val="0"/>
              </a:spcBef>
              <a:spcAft>
                <a:spcPts val="0"/>
              </a:spcAft>
              <a:buClr>
                <a:srgbClr val="FFFFFF"/>
              </a:buClr>
              <a:buSzPts val="1800"/>
              <a:buFont typeface="Times New Roman"/>
              <a:buChar char="●"/>
            </a:pPr>
            <a:r>
              <a:rPr lang="en">
                <a:solidFill>
                  <a:srgbClr val="FFFFFF"/>
                </a:solidFill>
              </a:rPr>
              <a:t>Slowly drink water, clear juice, or a sports drink</a:t>
            </a:r>
            <a:endParaRPr>
              <a:solidFill>
                <a:srgbClr val="FFFFFF"/>
              </a:solidFill>
            </a:endParaRPr>
          </a:p>
          <a:p>
            <a:pPr marL="457200" lvl="0" indent="-342900" algn="l" rtl="0">
              <a:lnSpc>
                <a:spcPct val="115000"/>
              </a:lnSpc>
              <a:spcBef>
                <a:spcPts val="0"/>
              </a:spcBef>
              <a:spcAft>
                <a:spcPts val="0"/>
              </a:spcAft>
              <a:buClr>
                <a:srgbClr val="FFFFFF"/>
              </a:buClr>
              <a:buSzPts val="1800"/>
              <a:buChar char="●"/>
            </a:pPr>
            <a:r>
              <a:rPr lang="en">
                <a:solidFill>
                  <a:srgbClr val="FFFFFF"/>
                </a:solidFill>
              </a:rPr>
              <a:t>Seek medical attention for recurrent fainting episodes</a:t>
            </a:r>
            <a:endParaRPr>
              <a:solidFill>
                <a:srgbClr val="FFFFFF"/>
              </a:solidFill>
            </a:endParaRPr>
          </a:p>
          <a:p>
            <a:pPr marL="0" lvl="0" indent="0" algn="l" rtl="0">
              <a:spcBef>
                <a:spcPts val="1200"/>
              </a:spcBef>
              <a:spcAft>
                <a:spcPts val="1200"/>
              </a:spcAft>
              <a:buNone/>
            </a:pPr>
            <a:endParaRPr>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Symptoms - Heat Cramps</a:t>
            </a:r>
            <a:endParaRPr/>
          </a:p>
        </p:txBody>
      </p:sp>
      <p:sp>
        <p:nvSpPr>
          <p:cNvPr id="146" name="Google Shape;146;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1200"/>
              </a:spcBef>
              <a:spcAft>
                <a:spcPts val="0"/>
              </a:spcAft>
              <a:buSzPts val="1800"/>
              <a:buChar char="●"/>
            </a:pPr>
            <a:r>
              <a:rPr lang="en"/>
              <a:t>Heat Cramps</a:t>
            </a:r>
            <a:endParaRPr/>
          </a:p>
          <a:p>
            <a:pPr marL="914400" lvl="1" indent="-342900" algn="l" rtl="0">
              <a:spcBef>
                <a:spcPts val="0"/>
              </a:spcBef>
              <a:spcAft>
                <a:spcPts val="0"/>
              </a:spcAft>
              <a:buSzPts val="1800"/>
              <a:buChar char="●"/>
            </a:pPr>
            <a:r>
              <a:rPr lang="en"/>
              <a:t>Occurs when performing hard physical labor in hot environments </a:t>
            </a:r>
            <a:endParaRPr/>
          </a:p>
          <a:p>
            <a:pPr marL="914400" lvl="1" indent="-342900" algn="l" rtl="0">
              <a:spcBef>
                <a:spcPts val="0"/>
              </a:spcBef>
              <a:spcAft>
                <a:spcPts val="0"/>
              </a:spcAft>
              <a:buSzPts val="1800"/>
              <a:buChar char="●"/>
            </a:pPr>
            <a:r>
              <a:rPr lang="en"/>
              <a:t>Due to the lack of water replenishment</a:t>
            </a:r>
            <a:endParaRPr/>
          </a:p>
          <a:p>
            <a:pPr marL="457200" lvl="0" indent="-342900" algn="l" rtl="0">
              <a:spcBef>
                <a:spcPts val="0"/>
              </a:spcBef>
              <a:spcAft>
                <a:spcPts val="0"/>
              </a:spcAft>
              <a:buSzPts val="1800"/>
              <a:buChar char="●"/>
            </a:pPr>
            <a:r>
              <a:rPr lang="en"/>
              <a:t>Symptoms include:</a:t>
            </a:r>
            <a:endParaRPr/>
          </a:p>
          <a:p>
            <a:pPr marL="914400" lvl="1" indent="-342900" algn="l" rtl="0">
              <a:spcBef>
                <a:spcPts val="0"/>
              </a:spcBef>
              <a:spcAft>
                <a:spcPts val="0"/>
              </a:spcAft>
              <a:buSzPts val="1800"/>
              <a:buChar char="●"/>
            </a:pPr>
            <a:r>
              <a:rPr lang="en"/>
              <a:t>Thirst </a:t>
            </a:r>
            <a:endParaRPr/>
          </a:p>
          <a:p>
            <a:pPr marL="914400" lvl="1" indent="-342900" algn="l" rtl="0">
              <a:spcBef>
                <a:spcPts val="0"/>
              </a:spcBef>
              <a:spcAft>
                <a:spcPts val="0"/>
              </a:spcAft>
              <a:buSzPts val="1800"/>
              <a:buChar char="●"/>
            </a:pPr>
            <a:r>
              <a:rPr lang="en"/>
              <a:t>Sweating</a:t>
            </a:r>
            <a:endParaRPr/>
          </a:p>
          <a:p>
            <a:pPr marL="914400" lvl="1" indent="-342900" algn="l" rtl="0">
              <a:spcBef>
                <a:spcPts val="0"/>
              </a:spcBef>
              <a:spcAft>
                <a:spcPts val="0"/>
              </a:spcAft>
              <a:buSzPts val="1800"/>
              <a:buChar char="●"/>
            </a:pPr>
            <a:r>
              <a:rPr lang="en"/>
              <a:t>Involuntary muscle cramps (Usually occurring in the legs)</a:t>
            </a:r>
            <a:endParaRPr/>
          </a:p>
          <a:p>
            <a:pPr marL="914400" lvl="1" indent="-342900" algn="l" rtl="0">
              <a:spcBef>
                <a:spcPts val="0"/>
              </a:spcBef>
              <a:spcAft>
                <a:spcPts val="0"/>
              </a:spcAft>
              <a:buSzPts val="1800"/>
              <a:buChar char="●"/>
            </a:pPr>
            <a:r>
              <a:rPr lang="en"/>
              <a:t>Fatigue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New Roman"/>
                <a:ea typeface="Times New Roman"/>
                <a:cs typeface="Times New Roman"/>
                <a:sym typeface="Times New Roman"/>
              </a:rPr>
              <a:t>First Aid - Heat Cramps</a:t>
            </a:r>
            <a:endParaRPr>
              <a:latin typeface="Times New Roman"/>
              <a:ea typeface="Times New Roman"/>
              <a:cs typeface="Times New Roman"/>
              <a:sym typeface="Times New Roman"/>
            </a:endParaRPr>
          </a:p>
        </p:txBody>
      </p:sp>
      <p:sp>
        <p:nvSpPr>
          <p:cNvPr id="152" name="Google Shape;152;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1200"/>
              </a:spcBef>
              <a:spcAft>
                <a:spcPts val="0"/>
              </a:spcAft>
              <a:buClr>
                <a:srgbClr val="FFFFFF"/>
              </a:buClr>
              <a:buSzPts val="1800"/>
              <a:buFont typeface="Times New Roman"/>
              <a:buChar char="●"/>
            </a:pPr>
            <a:r>
              <a:rPr lang="en">
                <a:solidFill>
                  <a:srgbClr val="FFFFFF"/>
                </a:solidFill>
              </a:rPr>
              <a:t>Drink water and have a snack every 15 to 20 minutes.</a:t>
            </a:r>
            <a:endParaRPr>
              <a:solidFill>
                <a:srgbClr val="FFFFFF"/>
              </a:solidFill>
            </a:endParaRPr>
          </a:p>
          <a:p>
            <a:pPr marL="457200" lvl="0" indent="-342900" algn="l" rtl="0">
              <a:lnSpc>
                <a:spcPct val="115000"/>
              </a:lnSpc>
              <a:spcBef>
                <a:spcPts val="0"/>
              </a:spcBef>
              <a:spcAft>
                <a:spcPts val="0"/>
              </a:spcAft>
              <a:buClr>
                <a:srgbClr val="FFFFFF"/>
              </a:buClr>
              <a:buSzPts val="1800"/>
              <a:buFont typeface="Times New Roman"/>
              <a:buChar char="●"/>
            </a:pPr>
            <a:r>
              <a:rPr lang="en">
                <a:solidFill>
                  <a:srgbClr val="FFFFFF"/>
                </a:solidFill>
              </a:rPr>
              <a:t>Avoid salt tablets.</a:t>
            </a:r>
            <a:endParaRPr>
              <a:solidFill>
                <a:srgbClr val="FFFFFF"/>
              </a:solidFill>
            </a:endParaRPr>
          </a:p>
          <a:p>
            <a:pPr marL="457200" lvl="0" indent="-342900" algn="l" rtl="0">
              <a:lnSpc>
                <a:spcPct val="115000"/>
              </a:lnSpc>
              <a:spcBef>
                <a:spcPts val="0"/>
              </a:spcBef>
              <a:spcAft>
                <a:spcPts val="0"/>
              </a:spcAft>
              <a:buClr>
                <a:srgbClr val="FFFFFF"/>
              </a:buClr>
              <a:buSzPts val="1800"/>
              <a:buFont typeface="Times New Roman"/>
              <a:buChar char="●"/>
            </a:pPr>
            <a:r>
              <a:rPr lang="en">
                <a:solidFill>
                  <a:srgbClr val="FFFFFF"/>
                </a:solidFill>
              </a:rPr>
              <a:t>Get medical help if the worker has heart problems, is on a low sodium diet, or if cramps do not subside within 1 hour.</a:t>
            </a:r>
            <a:endParaRPr>
              <a:solidFill>
                <a:srgbClr val="FFFFFF"/>
              </a:solidFill>
            </a:endParaRPr>
          </a:p>
          <a:p>
            <a:pPr marL="0" lvl="0" indent="0" algn="l" rtl="0">
              <a:spcBef>
                <a:spcPts val="1200"/>
              </a:spcBef>
              <a:spcAft>
                <a:spcPts val="1200"/>
              </a:spcAft>
              <a:buNone/>
            </a:pPr>
            <a:endParaRPr>
              <a:solidFill>
                <a:srgbClr val="FFFF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Symptoms - Heat Exhaustion </a:t>
            </a:r>
            <a:endParaRPr/>
          </a:p>
        </p:txBody>
      </p:sp>
      <p:sp>
        <p:nvSpPr>
          <p:cNvPr id="158" name="Google Shape;158;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1200"/>
              </a:spcBef>
              <a:spcAft>
                <a:spcPts val="0"/>
              </a:spcAft>
              <a:buSzPts val="1800"/>
              <a:buChar char="●"/>
            </a:pPr>
            <a:r>
              <a:rPr lang="en"/>
              <a:t>Heat Exhaustion</a:t>
            </a:r>
            <a:endParaRPr/>
          </a:p>
          <a:p>
            <a:pPr marL="914400" lvl="1" indent="-342900" algn="l" rtl="0">
              <a:spcBef>
                <a:spcPts val="0"/>
              </a:spcBef>
              <a:spcAft>
                <a:spcPts val="0"/>
              </a:spcAft>
              <a:buClr>
                <a:srgbClr val="FFFFFF"/>
              </a:buClr>
              <a:buSzPts val="1800"/>
              <a:buChar char="●"/>
            </a:pPr>
            <a:r>
              <a:rPr lang="en"/>
              <a:t>Occurs when body temperature starts to rises to a critical level</a:t>
            </a:r>
            <a:endParaRPr/>
          </a:p>
          <a:p>
            <a:pPr marL="914400" lvl="1" indent="-342900" algn="l" rtl="0">
              <a:spcBef>
                <a:spcPts val="0"/>
              </a:spcBef>
              <a:spcAft>
                <a:spcPts val="0"/>
              </a:spcAft>
              <a:buClr>
                <a:srgbClr val="FFFFFF"/>
              </a:buClr>
              <a:buSzPts val="1800"/>
              <a:buChar char="●"/>
            </a:pPr>
            <a:r>
              <a:rPr lang="en"/>
              <a:t>May lead to heat stroke</a:t>
            </a:r>
            <a:endParaRPr/>
          </a:p>
          <a:p>
            <a:pPr marL="457200" lvl="0" indent="-342900" algn="l" rtl="0">
              <a:spcBef>
                <a:spcPts val="0"/>
              </a:spcBef>
              <a:spcAft>
                <a:spcPts val="0"/>
              </a:spcAft>
              <a:buSzPts val="1800"/>
              <a:buChar char="●"/>
            </a:pPr>
            <a:r>
              <a:rPr lang="en"/>
              <a:t>Symptoms include:</a:t>
            </a:r>
            <a:endParaRPr/>
          </a:p>
          <a:p>
            <a:pPr marL="914400" lvl="1" indent="-342900" algn="l" rtl="0">
              <a:spcBef>
                <a:spcPts val="0"/>
              </a:spcBef>
              <a:spcAft>
                <a:spcPts val="0"/>
              </a:spcAft>
              <a:buClr>
                <a:srgbClr val="FFFFFF"/>
              </a:buClr>
              <a:buSzPts val="1800"/>
              <a:buChar char="●"/>
            </a:pPr>
            <a:r>
              <a:rPr lang="en"/>
              <a:t>Headache</a:t>
            </a:r>
            <a:endParaRPr/>
          </a:p>
          <a:p>
            <a:pPr marL="914400" lvl="1" indent="-342900" algn="l" rtl="0">
              <a:spcBef>
                <a:spcPts val="0"/>
              </a:spcBef>
              <a:spcAft>
                <a:spcPts val="0"/>
              </a:spcAft>
              <a:buClr>
                <a:srgbClr val="FFFFFF"/>
              </a:buClr>
              <a:buSzPts val="1800"/>
              <a:buChar char="●"/>
            </a:pPr>
            <a:r>
              <a:rPr lang="en"/>
              <a:t>Excessive sweating</a:t>
            </a:r>
            <a:endParaRPr/>
          </a:p>
          <a:p>
            <a:pPr marL="914400" lvl="1" indent="-342900" algn="l" rtl="0">
              <a:spcBef>
                <a:spcPts val="0"/>
              </a:spcBef>
              <a:spcAft>
                <a:spcPts val="0"/>
              </a:spcAft>
              <a:buClr>
                <a:srgbClr val="FFFFFF"/>
              </a:buClr>
              <a:buSzPts val="1800"/>
              <a:buChar char="●"/>
            </a:pPr>
            <a:r>
              <a:rPr lang="en"/>
              <a:t>Cool Skin</a:t>
            </a:r>
            <a:endParaRPr/>
          </a:p>
          <a:p>
            <a:pPr marL="914400" lvl="1" indent="-342900" algn="l" rtl="0">
              <a:spcBef>
                <a:spcPts val="0"/>
              </a:spcBef>
              <a:spcAft>
                <a:spcPts val="0"/>
              </a:spcAft>
              <a:buClr>
                <a:srgbClr val="FFFFFF"/>
              </a:buClr>
              <a:buSzPts val="1800"/>
              <a:buChar char="●"/>
            </a:pPr>
            <a:r>
              <a:rPr lang="en"/>
              <a:t>Nausea</a:t>
            </a:r>
            <a:endParaRPr/>
          </a:p>
          <a:p>
            <a:pPr marL="914400" lvl="1" indent="-342900" algn="l" rtl="0">
              <a:spcBef>
                <a:spcPts val="0"/>
              </a:spcBef>
              <a:spcAft>
                <a:spcPts val="0"/>
              </a:spcAft>
              <a:buClr>
                <a:srgbClr val="FFFFFF"/>
              </a:buClr>
              <a:buSzPts val="1800"/>
              <a:buChar char="●"/>
            </a:pPr>
            <a:r>
              <a:rPr lang="en"/>
              <a:t>Muscle cramps</a:t>
            </a:r>
            <a:endParaRPr/>
          </a:p>
          <a:p>
            <a:pPr marL="914400" lvl="1" indent="-342900" algn="l" rtl="0">
              <a:spcBef>
                <a:spcPts val="0"/>
              </a:spcBef>
              <a:spcAft>
                <a:spcPts val="0"/>
              </a:spcAft>
              <a:buClr>
                <a:srgbClr val="FFFFFF"/>
              </a:buClr>
              <a:buSzPts val="1800"/>
              <a:buChar char="●"/>
            </a:pPr>
            <a:r>
              <a:rPr lang="en"/>
              <a:t>Weakness</a:t>
            </a:r>
            <a:endParaRPr/>
          </a:p>
          <a:p>
            <a:pPr marL="914400" lvl="1" indent="-342900" algn="l" rtl="0">
              <a:spcBef>
                <a:spcPts val="0"/>
              </a:spcBef>
              <a:spcAft>
                <a:spcPts val="0"/>
              </a:spcAft>
              <a:buClr>
                <a:srgbClr val="FFFFFF"/>
              </a:buClr>
              <a:buSzPts val="1800"/>
              <a:buChar char="●"/>
            </a:pPr>
            <a:r>
              <a:rPr lang="en"/>
              <a:t>Thirst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latin typeface="Times New Roman"/>
                <a:ea typeface="Times New Roman"/>
                <a:cs typeface="Times New Roman"/>
                <a:sym typeface="Times New Roman"/>
              </a:rPr>
              <a:t>First Aid - Heat Exhaustion</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164" name="Google Shape;164;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1200"/>
              </a:spcBef>
              <a:spcAft>
                <a:spcPts val="0"/>
              </a:spcAft>
              <a:buClr>
                <a:srgbClr val="FFFFFF"/>
              </a:buClr>
              <a:buSzPts val="1800"/>
              <a:buChar char="●"/>
            </a:pPr>
            <a:r>
              <a:rPr lang="en">
                <a:solidFill>
                  <a:srgbClr val="FFFFFF"/>
                </a:solidFill>
              </a:rPr>
              <a:t>Bring the worker to a cool area that has shade or air conditioning</a:t>
            </a:r>
            <a:endParaRPr>
              <a:solidFill>
                <a:srgbClr val="FFFFFF"/>
              </a:solidFill>
            </a:endParaRPr>
          </a:p>
          <a:p>
            <a:pPr marL="457200" lvl="0" indent="-342900" algn="l" rtl="0">
              <a:lnSpc>
                <a:spcPct val="115000"/>
              </a:lnSpc>
              <a:spcBef>
                <a:spcPts val="0"/>
              </a:spcBef>
              <a:spcAft>
                <a:spcPts val="0"/>
              </a:spcAft>
              <a:buClr>
                <a:srgbClr val="FFFFFF"/>
              </a:buClr>
              <a:buSzPts val="1800"/>
              <a:buChar char="●"/>
            </a:pPr>
            <a:r>
              <a:rPr lang="en">
                <a:solidFill>
                  <a:srgbClr val="FFFFFF"/>
                </a:solidFill>
              </a:rPr>
              <a:t>Remove any unnecessary clothing </a:t>
            </a:r>
            <a:endParaRPr>
              <a:solidFill>
                <a:srgbClr val="FFFFFF"/>
              </a:solidFill>
            </a:endParaRPr>
          </a:p>
          <a:p>
            <a:pPr marL="457200" lvl="0" indent="-342900" algn="l" rtl="0">
              <a:lnSpc>
                <a:spcPct val="115000"/>
              </a:lnSpc>
              <a:spcBef>
                <a:spcPts val="0"/>
              </a:spcBef>
              <a:spcAft>
                <a:spcPts val="0"/>
              </a:spcAft>
              <a:buClr>
                <a:srgbClr val="FFFFFF"/>
              </a:buClr>
              <a:buSzPts val="1800"/>
              <a:buFont typeface="Times New Roman"/>
              <a:buChar char="●"/>
            </a:pPr>
            <a:r>
              <a:rPr lang="en">
                <a:solidFill>
                  <a:srgbClr val="FFFFFF"/>
                </a:solidFill>
              </a:rPr>
              <a:t>Cool the worker with cold compresses on the armpits, groin, neck, back, and head.</a:t>
            </a:r>
            <a:endParaRPr>
              <a:solidFill>
                <a:srgbClr val="FFFFFF"/>
              </a:solidFill>
            </a:endParaRPr>
          </a:p>
          <a:p>
            <a:pPr marL="457200" lvl="0" indent="-342900" algn="l" rtl="0">
              <a:lnSpc>
                <a:spcPct val="115000"/>
              </a:lnSpc>
              <a:spcBef>
                <a:spcPts val="0"/>
              </a:spcBef>
              <a:spcAft>
                <a:spcPts val="0"/>
              </a:spcAft>
              <a:buClr>
                <a:srgbClr val="FFFFFF"/>
              </a:buClr>
              <a:buSzPts val="1800"/>
              <a:buFont typeface="Times New Roman"/>
              <a:buChar char="●"/>
            </a:pPr>
            <a:r>
              <a:rPr lang="en">
                <a:solidFill>
                  <a:srgbClr val="FFFFFF"/>
                </a:solidFill>
              </a:rPr>
              <a:t>Encourage frequent sips of cool water.</a:t>
            </a:r>
            <a:endParaRPr>
              <a:solidFill>
                <a:srgbClr val="FFFFFF"/>
              </a:solidFill>
            </a:endParaRPr>
          </a:p>
          <a:p>
            <a:pPr marL="0" lvl="0" indent="0" algn="l" rtl="0">
              <a:spcBef>
                <a:spcPts val="1200"/>
              </a:spcBef>
              <a:spcAft>
                <a:spcPts val="1200"/>
              </a:spcAft>
              <a:buNone/>
            </a:pPr>
            <a:endParaRPr>
              <a:solidFill>
                <a:srgbClr val="FFFFF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New Roman"/>
                <a:ea typeface="Times New Roman"/>
                <a:cs typeface="Times New Roman"/>
                <a:sym typeface="Times New Roman"/>
              </a:rPr>
              <a:t>Symptoms - Heat Stroke </a:t>
            </a:r>
            <a:endParaRPr>
              <a:latin typeface="Times New Roman"/>
              <a:ea typeface="Times New Roman"/>
              <a:cs typeface="Times New Roman"/>
              <a:sym typeface="Times New Roman"/>
            </a:endParaRPr>
          </a:p>
        </p:txBody>
      </p:sp>
      <p:sp>
        <p:nvSpPr>
          <p:cNvPr id="170" name="Google Shape;170;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1200"/>
              </a:spcBef>
              <a:spcAft>
                <a:spcPts val="0"/>
              </a:spcAft>
              <a:buSzPts val="1800"/>
              <a:buFont typeface="Times New Roman"/>
              <a:buChar char="●"/>
            </a:pPr>
            <a:r>
              <a:rPr lang="en">
                <a:latin typeface="Times New Roman"/>
                <a:ea typeface="Times New Roman"/>
                <a:cs typeface="Times New Roman"/>
                <a:sym typeface="Times New Roman"/>
              </a:rPr>
              <a:t>Heat Stroke </a:t>
            </a:r>
            <a:endParaRPr>
              <a:latin typeface="Times New Roman"/>
              <a:ea typeface="Times New Roman"/>
              <a:cs typeface="Times New Roman"/>
              <a:sym typeface="Times New Roman"/>
            </a:endParaRPr>
          </a:p>
          <a:p>
            <a:pPr marL="914400" lvl="1" indent="-342900" algn="l" rtl="0">
              <a:spcBef>
                <a:spcPts val="0"/>
              </a:spcBef>
              <a:spcAft>
                <a:spcPts val="0"/>
              </a:spcAft>
              <a:buSzPts val="1800"/>
              <a:buFont typeface="Times New Roman"/>
              <a:buChar char="●"/>
            </a:pPr>
            <a:r>
              <a:rPr lang="en">
                <a:latin typeface="Times New Roman"/>
                <a:ea typeface="Times New Roman"/>
                <a:cs typeface="Times New Roman"/>
                <a:sym typeface="Times New Roman"/>
              </a:rPr>
              <a:t>Occurs when the body’s temperature regulation fails</a:t>
            </a:r>
            <a:endParaRPr>
              <a:latin typeface="Times New Roman"/>
              <a:ea typeface="Times New Roman"/>
              <a:cs typeface="Times New Roman"/>
              <a:sym typeface="Times New Roman"/>
            </a:endParaRPr>
          </a:p>
          <a:p>
            <a:pPr marL="914400" lvl="1" indent="-342900" algn="l" rtl="0">
              <a:spcBef>
                <a:spcPts val="0"/>
              </a:spcBef>
              <a:spcAft>
                <a:spcPts val="0"/>
              </a:spcAft>
              <a:buSzPts val="1800"/>
              <a:buFont typeface="Times New Roman"/>
              <a:buChar char="●"/>
            </a:pPr>
            <a:r>
              <a:rPr lang="en">
                <a:latin typeface="Times New Roman"/>
                <a:ea typeface="Times New Roman"/>
                <a:cs typeface="Times New Roman"/>
                <a:sym typeface="Times New Roman"/>
              </a:rPr>
              <a:t>Body temperature rises to critical level</a:t>
            </a:r>
            <a:endParaRPr>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
                <a:latin typeface="Times New Roman"/>
                <a:ea typeface="Times New Roman"/>
                <a:cs typeface="Times New Roman"/>
                <a:sym typeface="Times New Roman"/>
              </a:rPr>
              <a:t>Symptoms include:</a:t>
            </a:r>
            <a:endParaRPr>
              <a:latin typeface="Times New Roman"/>
              <a:ea typeface="Times New Roman"/>
              <a:cs typeface="Times New Roman"/>
              <a:sym typeface="Times New Roman"/>
            </a:endParaRPr>
          </a:p>
          <a:p>
            <a:pPr marL="914400" lvl="1" indent="-342900" algn="l" rtl="0">
              <a:spcBef>
                <a:spcPts val="0"/>
              </a:spcBef>
              <a:spcAft>
                <a:spcPts val="0"/>
              </a:spcAft>
              <a:buSzPts val="1800"/>
              <a:buFont typeface="Times New Roman"/>
              <a:buChar char="●"/>
            </a:pPr>
            <a:r>
              <a:rPr lang="en">
                <a:latin typeface="Times New Roman"/>
                <a:ea typeface="Times New Roman"/>
                <a:cs typeface="Times New Roman"/>
                <a:sym typeface="Times New Roman"/>
              </a:rPr>
              <a:t>Confusion</a:t>
            </a:r>
            <a:endParaRPr>
              <a:latin typeface="Times New Roman"/>
              <a:ea typeface="Times New Roman"/>
              <a:cs typeface="Times New Roman"/>
              <a:sym typeface="Times New Roman"/>
            </a:endParaRPr>
          </a:p>
          <a:p>
            <a:pPr marL="914400" lvl="1" indent="-342900" algn="l" rtl="0">
              <a:spcBef>
                <a:spcPts val="0"/>
              </a:spcBef>
              <a:spcAft>
                <a:spcPts val="0"/>
              </a:spcAft>
              <a:buSzPts val="1800"/>
              <a:buFont typeface="Times New Roman"/>
              <a:buChar char="●"/>
            </a:pPr>
            <a:r>
              <a:rPr lang="en">
                <a:latin typeface="Times New Roman"/>
                <a:ea typeface="Times New Roman"/>
                <a:cs typeface="Times New Roman"/>
                <a:sym typeface="Times New Roman"/>
              </a:rPr>
              <a:t>Irrational behavior</a:t>
            </a:r>
            <a:endParaRPr>
              <a:latin typeface="Times New Roman"/>
              <a:ea typeface="Times New Roman"/>
              <a:cs typeface="Times New Roman"/>
              <a:sym typeface="Times New Roman"/>
            </a:endParaRPr>
          </a:p>
          <a:p>
            <a:pPr marL="914400" lvl="1" indent="-342900" algn="l" rtl="0">
              <a:spcBef>
                <a:spcPts val="0"/>
              </a:spcBef>
              <a:spcAft>
                <a:spcPts val="0"/>
              </a:spcAft>
              <a:buSzPts val="1800"/>
              <a:buFont typeface="Times New Roman"/>
              <a:buChar char="●"/>
            </a:pPr>
            <a:r>
              <a:rPr lang="en">
                <a:latin typeface="Times New Roman"/>
                <a:ea typeface="Times New Roman"/>
                <a:cs typeface="Times New Roman"/>
                <a:sym typeface="Times New Roman"/>
              </a:rPr>
              <a:t>Loss of consciousness</a:t>
            </a:r>
            <a:endParaRPr>
              <a:latin typeface="Times New Roman"/>
              <a:ea typeface="Times New Roman"/>
              <a:cs typeface="Times New Roman"/>
              <a:sym typeface="Times New Roman"/>
            </a:endParaRPr>
          </a:p>
          <a:p>
            <a:pPr marL="914400" lvl="1" indent="-342900" algn="l" rtl="0">
              <a:spcBef>
                <a:spcPts val="0"/>
              </a:spcBef>
              <a:spcAft>
                <a:spcPts val="0"/>
              </a:spcAft>
              <a:buSzPts val="1800"/>
              <a:buFont typeface="Times New Roman"/>
              <a:buChar char="●"/>
            </a:pPr>
            <a:r>
              <a:rPr lang="en">
                <a:latin typeface="Times New Roman"/>
                <a:ea typeface="Times New Roman"/>
                <a:cs typeface="Times New Roman"/>
                <a:sym typeface="Times New Roman"/>
              </a:rPr>
              <a:t>Convulsions</a:t>
            </a:r>
            <a:endParaRPr>
              <a:latin typeface="Times New Roman"/>
              <a:ea typeface="Times New Roman"/>
              <a:cs typeface="Times New Roman"/>
              <a:sym typeface="Times New Roman"/>
            </a:endParaRPr>
          </a:p>
          <a:p>
            <a:pPr marL="914400" lvl="1" indent="-342900" algn="l" rtl="0">
              <a:spcBef>
                <a:spcPts val="0"/>
              </a:spcBef>
              <a:spcAft>
                <a:spcPts val="0"/>
              </a:spcAft>
              <a:buSzPts val="1800"/>
              <a:buFont typeface="Times New Roman"/>
              <a:buChar char="●"/>
            </a:pPr>
            <a:r>
              <a:rPr lang="en">
                <a:latin typeface="Times New Roman"/>
                <a:ea typeface="Times New Roman"/>
                <a:cs typeface="Times New Roman"/>
                <a:sym typeface="Times New Roman"/>
              </a:rPr>
              <a:t>Hot, dry skin </a:t>
            </a:r>
            <a:endParaRPr>
              <a:latin typeface="Times New Roman"/>
              <a:ea typeface="Times New Roman"/>
              <a:cs typeface="Times New Roman"/>
              <a:sym typeface="Times New Roman"/>
            </a:endParaRPr>
          </a:p>
          <a:p>
            <a:pPr marL="914400" lvl="1" indent="-342900" algn="l" rtl="0">
              <a:spcBef>
                <a:spcPts val="0"/>
              </a:spcBef>
              <a:spcAft>
                <a:spcPts val="0"/>
              </a:spcAft>
              <a:buSzPts val="1800"/>
              <a:buChar char="●"/>
            </a:pPr>
            <a:r>
              <a:rPr lang="en"/>
              <a:t>Not sweating</a:t>
            </a:r>
            <a:endParaRPr/>
          </a:p>
          <a:p>
            <a:pPr marL="457200" lvl="0" indent="0" algn="l" rtl="0">
              <a:spcBef>
                <a:spcPts val="1600"/>
              </a:spcBef>
              <a:spcAft>
                <a:spcPts val="1200"/>
              </a:spcAft>
              <a:buNone/>
            </a:pPr>
            <a:endParaRPr>
              <a:latin typeface="Times New Roman"/>
              <a:ea typeface="Times New Roman"/>
              <a:cs typeface="Times New Roman"/>
              <a:sym typeface="Times New Roman"/>
            </a:endParaRPr>
          </a:p>
        </p:txBody>
      </p:sp>
      <p:pic>
        <p:nvPicPr>
          <p:cNvPr id="171" name="Google Shape;171;p30" descr="See the source image"/>
          <p:cNvPicPr preferRelativeResize="0"/>
          <p:nvPr/>
        </p:nvPicPr>
        <p:blipFill>
          <a:blip r:embed="rId3">
            <a:alphaModFix/>
          </a:blip>
          <a:stretch>
            <a:fillRect/>
          </a:stretch>
        </p:blipFill>
        <p:spPr>
          <a:xfrm>
            <a:off x="4780875" y="2901625"/>
            <a:ext cx="4129476" cy="2030325"/>
          </a:xfrm>
          <a:prstGeom prst="rect">
            <a:avLst/>
          </a:prstGeom>
          <a:noFill/>
          <a:ln>
            <a:noFill/>
          </a:ln>
        </p:spPr>
      </p:pic>
      <p:sp>
        <p:nvSpPr>
          <p:cNvPr id="172" name="Google Shape;172;p30"/>
          <p:cNvSpPr txBox="1"/>
          <p:nvPr/>
        </p:nvSpPr>
        <p:spPr>
          <a:xfrm>
            <a:off x="4849375" y="4908075"/>
            <a:ext cx="3982800" cy="23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600">
                <a:solidFill>
                  <a:srgbClr val="434343"/>
                </a:solidFill>
              </a:rPr>
              <a:t>Image retrieved from: </a:t>
            </a:r>
            <a:r>
              <a:rPr lang="en" sz="600" u="sng">
                <a:solidFill>
                  <a:srgbClr val="434343"/>
                </a:solidFill>
                <a:hlinkClick r:id="rId4"/>
              </a:rPr>
              <a:t>https://zionnationalpark.net/recognizing-preventing-heat-stroke-hiking/</a:t>
            </a:r>
            <a:endParaRPr sz="600">
              <a:solidFill>
                <a:srgbClr val="434343"/>
              </a:solidFill>
              <a:latin typeface="Times New Roman"/>
              <a:ea typeface="Times New Roman"/>
              <a:cs typeface="Times New Roman"/>
              <a:sym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Times New Roman"/>
                <a:ea typeface="Times New Roman"/>
                <a:cs typeface="Times New Roman"/>
                <a:sym typeface="Times New Roman"/>
              </a:rPr>
              <a:t>First Aid - Heat Stroke</a:t>
            </a:r>
            <a:endParaRPr>
              <a:latin typeface="Times New Roman"/>
              <a:ea typeface="Times New Roman"/>
              <a:cs typeface="Times New Roman"/>
              <a:sym typeface="Times New Roman"/>
            </a:endParaRPr>
          </a:p>
        </p:txBody>
      </p:sp>
      <p:sp>
        <p:nvSpPr>
          <p:cNvPr id="178" name="Google Shape;178;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1200"/>
              </a:spcBef>
              <a:spcAft>
                <a:spcPts val="0"/>
              </a:spcAft>
              <a:buClr>
                <a:srgbClr val="FFFFFF"/>
              </a:buClr>
              <a:buSzPts val="1800"/>
              <a:buFont typeface="Times New Roman"/>
              <a:buChar char="●"/>
            </a:pPr>
            <a:r>
              <a:rPr lang="en">
                <a:solidFill>
                  <a:srgbClr val="FFFFFF"/>
                </a:solidFill>
              </a:rPr>
              <a:t>Call 911 for emergency medical care</a:t>
            </a:r>
            <a:endParaRPr>
              <a:solidFill>
                <a:srgbClr val="FFFFFF"/>
              </a:solidFill>
            </a:endParaRPr>
          </a:p>
          <a:p>
            <a:pPr marL="457200" lvl="0" indent="-342900" algn="l" rtl="0">
              <a:lnSpc>
                <a:spcPct val="115000"/>
              </a:lnSpc>
              <a:spcBef>
                <a:spcPts val="0"/>
              </a:spcBef>
              <a:spcAft>
                <a:spcPts val="0"/>
              </a:spcAft>
              <a:buClr>
                <a:srgbClr val="FFFFFF"/>
              </a:buClr>
              <a:buSzPts val="1800"/>
              <a:buFont typeface="Times New Roman"/>
              <a:buChar char="●"/>
            </a:pPr>
            <a:r>
              <a:rPr lang="en">
                <a:solidFill>
                  <a:srgbClr val="FFFFFF"/>
                </a:solidFill>
              </a:rPr>
              <a:t>Bring the worker to a cool area with shade and remove any unnecessary clothing </a:t>
            </a:r>
            <a:endParaRPr>
              <a:solidFill>
                <a:srgbClr val="FFFFFF"/>
              </a:solidFill>
            </a:endParaRPr>
          </a:p>
          <a:p>
            <a:pPr marL="457200" lvl="0" indent="-342900" algn="l" rtl="0">
              <a:lnSpc>
                <a:spcPct val="115000"/>
              </a:lnSpc>
              <a:spcBef>
                <a:spcPts val="0"/>
              </a:spcBef>
              <a:spcAft>
                <a:spcPts val="0"/>
              </a:spcAft>
              <a:buClr>
                <a:srgbClr val="FFFFFF"/>
              </a:buClr>
              <a:buSzPts val="1800"/>
              <a:buFont typeface="Times New Roman"/>
              <a:buChar char="●"/>
            </a:pPr>
            <a:r>
              <a:rPr lang="en">
                <a:solidFill>
                  <a:srgbClr val="FFFFFF"/>
                </a:solidFill>
              </a:rPr>
              <a:t>Place cold wet cloths or ice on their head, neck, armpits, and groin; or soak the clothing with cool water.</a:t>
            </a:r>
            <a:endParaRPr>
              <a:solidFill>
                <a:srgbClr val="FFFFFF"/>
              </a:solidFill>
            </a:endParaRPr>
          </a:p>
          <a:p>
            <a:pPr marL="457200" lvl="0" indent="-342900" algn="l" rtl="0">
              <a:lnSpc>
                <a:spcPct val="115000"/>
              </a:lnSpc>
              <a:spcBef>
                <a:spcPts val="0"/>
              </a:spcBef>
              <a:spcAft>
                <a:spcPts val="0"/>
              </a:spcAft>
              <a:buClr>
                <a:srgbClr val="FFFFFF"/>
              </a:buClr>
              <a:buSzPts val="1800"/>
              <a:buFont typeface="Times New Roman"/>
              <a:buChar char="●"/>
            </a:pPr>
            <a:r>
              <a:rPr lang="en">
                <a:solidFill>
                  <a:srgbClr val="FFFFFF"/>
                </a:solidFill>
              </a:rPr>
              <a:t>Fan the worker to cool the air around them.</a:t>
            </a:r>
            <a:endParaRPr>
              <a:solidFill>
                <a:srgbClr val="FFFFFF"/>
              </a:solidFill>
            </a:endParaRPr>
          </a:p>
          <a:p>
            <a:pPr marL="457200" lvl="0" indent="-342900" algn="l" rtl="0">
              <a:lnSpc>
                <a:spcPct val="115000"/>
              </a:lnSpc>
              <a:spcBef>
                <a:spcPts val="0"/>
              </a:spcBef>
              <a:spcAft>
                <a:spcPts val="0"/>
              </a:spcAft>
              <a:buClr>
                <a:srgbClr val="FFFFFF"/>
              </a:buClr>
              <a:buSzPts val="1800"/>
              <a:buChar char="●"/>
            </a:pPr>
            <a:r>
              <a:rPr lang="en">
                <a:solidFill>
                  <a:srgbClr val="FFFFFF"/>
                </a:solidFill>
              </a:rPr>
              <a:t>Stay with the worker until the emergency medical services have arrived</a:t>
            </a:r>
            <a:endParaRPr>
              <a:solidFill>
                <a:srgbClr val="FFFFFF"/>
              </a:solidFill>
            </a:endParaRPr>
          </a:p>
          <a:p>
            <a:pPr marL="0" lvl="0" indent="0" algn="l" rtl="0">
              <a:spcBef>
                <a:spcPts val="1200"/>
              </a:spcBef>
              <a:spcAft>
                <a:spcPts val="1200"/>
              </a:spcAft>
              <a:buNone/>
            </a:pPr>
            <a:endParaRPr>
              <a:solidFill>
                <a:srgbClr val="FFFFF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2"/>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4500"/>
              <a:buFont typeface="Calibri"/>
              <a:buNone/>
            </a:pPr>
            <a:r>
              <a:rPr lang="en"/>
              <a:t>Prevention - Education</a:t>
            </a:r>
            <a:endParaRPr/>
          </a:p>
        </p:txBody>
      </p:sp>
      <p:sp>
        <p:nvSpPr>
          <p:cNvPr id="185" name="Google Shape;185;p32"/>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2100"/>
              <a:buNone/>
            </a:pPr>
            <a:r>
              <a:rPr lang="en"/>
              <a:t>Train workers to control and recognize heat-related hazards by promoting education of the following:</a:t>
            </a:r>
            <a:endParaRPr/>
          </a:p>
          <a:p>
            <a:pPr marL="457200" lvl="0" indent="-342900" algn="l" rtl="0">
              <a:lnSpc>
                <a:spcPct val="115000"/>
              </a:lnSpc>
              <a:spcBef>
                <a:spcPts val="800"/>
              </a:spcBef>
              <a:spcAft>
                <a:spcPts val="0"/>
              </a:spcAft>
              <a:buSzPts val="1800"/>
              <a:buChar char="●"/>
            </a:pPr>
            <a:r>
              <a:rPr lang="en"/>
              <a:t>Types of heat-related illnesses</a:t>
            </a:r>
            <a:endParaRPr/>
          </a:p>
          <a:p>
            <a:pPr marL="457200" lvl="0" indent="-342900" algn="l" rtl="0">
              <a:lnSpc>
                <a:spcPct val="115000"/>
              </a:lnSpc>
              <a:spcBef>
                <a:spcPts val="0"/>
              </a:spcBef>
              <a:spcAft>
                <a:spcPts val="0"/>
              </a:spcAft>
              <a:buSzPts val="1800"/>
              <a:buChar char="●"/>
            </a:pPr>
            <a:r>
              <a:rPr lang="en"/>
              <a:t>Importance of immediate medical attention</a:t>
            </a:r>
            <a:endParaRPr/>
          </a:p>
          <a:p>
            <a:pPr marL="457200" lvl="0" indent="-342900" algn="l" rtl="0">
              <a:lnSpc>
                <a:spcPct val="115000"/>
              </a:lnSpc>
              <a:spcBef>
                <a:spcPts val="0"/>
              </a:spcBef>
              <a:spcAft>
                <a:spcPts val="0"/>
              </a:spcAft>
              <a:buSzPts val="1800"/>
              <a:buChar char="●"/>
            </a:pPr>
            <a:r>
              <a:rPr lang="en"/>
              <a:t>Company policies and procedures for contacting first responders</a:t>
            </a:r>
            <a:endParaRPr/>
          </a:p>
          <a:p>
            <a:pPr marL="457200" lvl="0" indent="-342900" algn="l" rtl="0">
              <a:lnSpc>
                <a:spcPct val="115000"/>
              </a:lnSpc>
              <a:spcBef>
                <a:spcPts val="0"/>
              </a:spcBef>
              <a:spcAft>
                <a:spcPts val="0"/>
              </a:spcAft>
              <a:buSzPts val="1800"/>
              <a:buChar char="●"/>
            </a:pPr>
            <a:r>
              <a:rPr lang="en"/>
              <a:t>Protecting new “unacclimatized” workers</a:t>
            </a:r>
            <a:endParaRPr/>
          </a:p>
          <a:p>
            <a:pPr marL="457200" lvl="0" indent="-342900" algn="l" rtl="0">
              <a:lnSpc>
                <a:spcPct val="115000"/>
              </a:lnSpc>
              <a:spcBef>
                <a:spcPts val="0"/>
              </a:spcBef>
              <a:spcAft>
                <a:spcPts val="0"/>
              </a:spcAft>
              <a:buSzPts val="1800"/>
              <a:buChar char="●"/>
            </a:pPr>
            <a:r>
              <a:rPr lang="en"/>
              <a:t>Job-related and personal risk factors</a:t>
            </a:r>
            <a:endParaRPr/>
          </a:p>
          <a:p>
            <a:pPr marL="457200" lvl="0" indent="-342900" algn="l" rtl="0">
              <a:lnSpc>
                <a:spcPct val="115000"/>
              </a:lnSpc>
              <a:spcBef>
                <a:spcPts val="0"/>
              </a:spcBef>
              <a:spcAft>
                <a:spcPts val="0"/>
              </a:spcAft>
              <a:buSzPts val="1800"/>
              <a:buChar char="●"/>
            </a:pPr>
            <a:r>
              <a:rPr lang="en"/>
              <a:t>Appropriate work/rest cycles</a:t>
            </a:r>
            <a:endParaRPr/>
          </a:p>
          <a:p>
            <a:pPr marL="457200" lvl="0" indent="-342900" algn="l" rtl="0">
              <a:lnSpc>
                <a:spcPct val="115000"/>
              </a:lnSpc>
              <a:spcBef>
                <a:spcPts val="0"/>
              </a:spcBef>
              <a:spcAft>
                <a:spcPts val="0"/>
              </a:spcAft>
              <a:buSzPts val="1800"/>
              <a:buChar char="●"/>
            </a:pPr>
            <a:r>
              <a:rPr lang="en"/>
              <a:t>Significance of taking rest breaks in cooler areas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3"/>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4500"/>
              <a:buFont typeface="Calibri"/>
              <a:buNone/>
            </a:pPr>
            <a:r>
              <a:rPr lang="en"/>
              <a:t>Prevention - Heat Illness</a:t>
            </a:r>
            <a:endParaRPr/>
          </a:p>
        </p:txBody>
      </p:sp>
      <p:sp>
        <p:nvSpPr>
          <p:cNvPr id="192" name="Google Shape;192;p33"/>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2100"/>
              <a:buNone/>
            </a:pPr>
            <a:r>
              <a:rPr lang="en"/>
              <a:t>Determine whether total heat stress is too great and may have carryover effects on workers:</a:t>
            </a:r>
            <a:endParaRPr/>
          </a:p>
          <a:p>
            <a:pPr marL="457200" lvl="0" indent="-342900" algn="l" rtl="0">
              <a:lnSpc>
                <a:spcPct val="115000"/>
              </a:lnSpc>
              <a:spcBef>
                <a:spcPts val="800"/>
              </a:spcBef>
              <a:spcAft>
                <a:spcPts val="0"/>
              </a:spcAft>
              <a:buSzPts val="1800"/>
              <a:buChar char="●"/>
            </a:pPr>
            <a:r>
              <a:rPr lang="en"/>
              <a:t>Heat advisories and Air Quality Alerts may compound on workers and prove for unsafe conditions</a:t>
            </a:r>
            <a:endParaRPr/>
          </a:p>
          <a:p>
            <a:pPr marL="457200" lvl="0" indent="-342900" algn="l" rtl="0">
              <a:lnSpc>
                <a:spcPct val="115000"/>
              </a:lnSpc>
              <a:spcBef>
                <a:spcPts val="0"/>
              </a:spcBef>
              <a:spcAft>
                <a:spcPts val="0"/>
              </a:spcAft>
              <a:buSzPts val="1800"/>
              <a:buChar char="●"/>
            </a:pPr>
            <a:r>
              <a:rPr lang="en"/>
              <a:t>High level of physical activity leads to an increase of body heat production</a:t>
            </a:r>
            <a:endParaRPr/>
          </a:p>
          <a:p>
            <a:pPr marL="457200" lvl="0" indent="-342900" algn="l" rtl="0">
              <a:lnSpc>
                <a:spcPct val="115000"/>
              </a:lnSpc>
              <a:spcBef>
                <a:spcPts val="0"/>
              </a:spcBef>
              <a:spcAft>
                <a:spcPts val="0"/>
              </a:spcAft>
              <a:buSzPts val="1800"/>
              <a:buChar char="●"/>
            </a:pPr>
            <a:r>
              <a:rPr lang="en"/>
              <a:t>Clothing and protective gear may not allow the body to shed excess heat</a:t>
            </a:r>
            <a:endParaRPr/>
          </a:p>
          <a:p>
            <a:pPr marL="177800" lvl="0" indent="-38100" algn="l" rtl="0">
              <a:spcBef>
                <a:spcPts val="800"/>
              </a:spcBef>
              <a:spcAft>
                <a:spcPts val="1200"/>
              </a:spcAft>
              <a:buClr>
                <a:schemeClr val="dk1"/>
              </a:buClr>
              <a:buSzPts val="2100"/>
              <a:buNone/>
            </a:pPr>
            <a:endParaRPr/>
          </a:p>
        </p:txBody>
      </p:sp>
      <p:pic>
        <p:nvPicPr>
          <p:cNvPr id="193" name="Google Shape;193;p33" descr="See the source image"/>
          <p:cNvPicPr preferRelativeResize="0"/>
          <p:nvPr/>
        </p:nvPicPr>
        <p:blipFill>
          <a:blip r:embed="rId3">
            <a:alphaModFix/>
          </a:blip>
          <a:stretch>
            <a:fillRect/>
          </a:stretch>
        </p:blipFill>
        <p:spPr>
          <a:xfrm>
            <a:off x="3512175" y="2773950"/>
            <a:ext cx="2119650" cy="2266550"/>
          </a:xfrm>
          <a:prstGeom prst="rect">
            <a:avLst/>
          </a:prstGeom>
          <a:noFill/>
          <a:ln>
            <a:noFill/>
          </a:ln>
        </p:spPr>
      </p:pic>
      <p:sp>
        <p:nvSpPr>
          <p:cNvPr id="194" name="Google Shape;194;p33"/>
          <p:cNvSpPr txBox="1"/>
          <p:nvPr/>
        </p:nvSpPr>
        <p:spPr>
          <a:xfrm>
            <a:off x="3999300" y="4961100"/>
            <a:ext cx="1145400" cy="18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600">
                <a:solidFill>
                  <a:srgbClr val="434343"/>
                </a:solidFill>
                <a:latin typeface="Times New Roman"/>
                <a:ea typeface="Times New Roman"/>
                <a:cs typeface="Times New Roman"/>
                <a:sym typeface="Times New Roman"/>
              </a:rPr>
              <a:t>Image retrieved from Google</a:t>
            </a:r>
            <a:endParaRPr sz="600">
              <a:solidFill>
                <a:srgbClr val="434343"/>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3D85C6"/>
            </a:gs>
            <a:gs pos="100000">
              <a:srgbClr val="094C8B">
                <a:alpha val="92941"/>
              </a:srgbClr>
            </a:gs>
          </a:gsLst>
          <a:lin ang="5400012" scaled="0"/>
        </a:gradFill>
        <a:effectLst/>
      </p:bgPr>
    </p:bg>
    <p:spTree>
      <p:nvGrpSpPr>
        <p:cNvPr id="1" name="Shape 78"/>
        <p:cNvGrpSpPr/>
        <p:nvPr/>
      </p:nvGrpSpPr>
      <p:grpSpPr>
        <a:xfrm>
          <a:off x="0" y="0"/>
          <a:ext cx="0" cy="0"/>
          <a:chOff x="0" y="0"/>
          <a:chExt cx="0" cy="0"/>
        </a:xfrm>
      </p:grpSpPr>
      <p:sp>
        <p:nvSpPr>
          <p:cNvPr id="79" name="Google Shape;79;p3"/>
          <p:cNvSpPr txBox="1">
            <a:spLocks noGrp="1"/>
          </p:cNvSpPr>
          <p:nvPr>
            <p:ph type="title"/>
          </p:nvPr>
        </p:nvSpPr>
        <p:spPr>
          <a:xfrm>
            <a:off x="311700" y="445025"/>
            <a:ext cx="8520600" cy="572700"/>
          </a:xfrm>
          <a:prstGeom prst="rect">
            <a:avLst/>
          </a:prstGeom>
        </p:spPr>
        <p:txBody>
          <a:bodyPr spcFirstLastPara="1" wrap="square" lIns="91425" tIns="45700" rIns="91425" bIns="91425" anchor="t" anchorCtr="0">
            <a:normAutofit fontScale="90000"/>
          </a:bodyPr>
          <a:lstStyle/>
          <a:p>
            <a:pPr marL="0" lvl="0" indent="0" algn="l" rtl="0">
              <a:spcBef>
                <a:spcPts val="0"/>
              </a:spcBef>
              <a:spcAft>
                <a:spcPts val="0"/>
              </a:spcAft>
              <a:buClr>
                <a:schemeClr val="dk2"/>
              </a:buClr>
              <a:buSzPts val="4000"/>
              <a:buFont typeface="Libre Franklin"/>
              <a:buNone/>
            </a:pPr>
            <a:r>
              <a:rPr lang="en-US"/>
              <a:t>Common Cold-related Illnesses </a:t>
            </a:r>
            <a:endParaRPr/>
          </a:p>
        </p:txBody>
      </p:sp>
      <p:sp>
        <p:nvSpPr>
          <p:cNvPr id="80" name="Google Shape;80;p3"/>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rmAutofit/>
          </a:bodyPr>
          <a:lstStyle/>
          <a:p>
            <a:pPr marL="457200" lvl="0" indent="-342900" algn="l" rtl="0">
              <a:lnSpc>
                <a:spcPct val="115000"/>
              </a:lnSpc>
              <a:spcBef>
                <a:spcPts val="1000"/>
              </a:spcBef>
              <a:spcAft>
                <a:spcPts val="0"/>
              </a:spcAft>
              <a:buClr>
                <a:srgbClr val="FFFFFF"/>
              </a:buClr>
              <a:buSzPts val="1800"/>
              <a:buChar char="●"/>
            </a:pPr>
            <a:r>
              <a:rPr lang="en-US">
                <a:solidFill>
                  <a:srgbClr val="FFFFFF"/>
                </a:solidFill>
              </a:rPr>
              <a:t>It is necessary that supervisors and workers know the most common cold-related illnesses and injuries</a:t>
            </a:r>
            <a:endParaRPr>
              <a:solidFill>
                <a:srgbClr val="FFFFFF"/>
              </a:solidFill>
            </a:endParaRPr>
          </a:p>
          <a:p>
            <a:pPr marL="457200" lvl="0" indent="0" algn="l" rtl="0">
              <a:lnSpc>
                <a:spcPct val="115000"/>
              </a:lnSpc>
              <a:spcBef>
                <a:spcPts val="1000"/>
              </a:spcBef>
              <a:spcAft>
                <a:spcPts val="0"/>
              </a:spcAft>
              <a:buNone/>
            </a:pPr>
            <a:endParaRPr>
              <a:solidFill>
                <a:srgbClr val="FFFFFF"/>
              </a:solidFill>
            </a:endParaRPr>
          </a:p>
          <a:p>
            <a:pPr marL="457200" lvl="0" indent="-342900" algn="l" rtl="0">
              <a:lnSpc>
                <a:spcPct val="115000"/>
              </a:lnSpc>
              <a:spcBef>
                <a:spcPts val="0"/>
              </a:spcBef>
              <a:spcAft>
                <a:spcPts val="0"/>
              </a:spcAft>
              <a:buSzPts val="1800"/>
              <a:buChar char="●"/>
            </a:pPr>
            <a:r>
              <a:rPr lang="en-US"/>
              <a:t>Most common cold-related illnesses: </a:t>
            </a:r>
            <a:endParaRPr/>
          </a:p>
          <a:p>
            <a:pPr marL="914400" lvl="1" indent="-342900" algn="l" rtl="0">
              <a:lnSpc>
                <a:spcPct val="115000"/>
              </a:lnSpc>
              <a:spcBef>
                <a:spcPts val="0"/>
              </a:spcBef>
              <a:spcAft>
                <a:spcPts val="0"/>
              </a:spcAft>
              <a:buClr>
                <a:schemeClr val="lt1"/>
              </a:buClr>
              <a:buSzPts val="1800"/>
              <a:buChar char="●"/>
            </a:pPr>
            <a:r>
              <a:rPr lang="en-US" u="sng">
                <a:solidFill>
                  <a:schemeClr val="lt1"/>
                </a:solidFill>
              </a:rPr>
              <a:t>Hypothermia</a:t>
            </a:r>
            <a:r>
              <a:rPr lang="en-US">
                <a:solidFill>
                  <a:schemeClr val="lt1"/>
                </a:solidFill>
              </a:rPr>
              <a:t> - W</a:t>
            </a:r>
            <a:r>
              <a:rPr lang="en-US"/>
              <a:t>hen normal body temperature (98.6°F) drops to 95°F or less.</a:t>
            </a:r>
            <a:endParaRPr>
              <a:solidFill>
                <a:schemeClr val="lt1"/>
              </a:solidFill>
            </a:endParaRPr>
          </a:p>
          <a:p>
            <a:pPr marL="914400" lvl="1" indent="-342900" algn="l" rtl="0">
              <a:lnSpc>
                <a:spcPct val="115000"/>
              </a:lnSpc>
              <a:spcBef>
                <a:spcPts val="0"/>
              </a:spcBef>
              <a:spcAft>
                <a:spcPts val="0"/>
              </a:spcAft>
              <a:buClr>
                <a:schemeClr val="lt1"/>
              </a:buClr>
              <a:buSzPts val="1800"/>
              <a:buChar char="●"/>
            </a:pPr>
            <a:r>
              <a:rPr lang="en-US" u="sng">
                <a:solidFill>
                  <a:schemeClr val="lt1"/>
                </a:solidFill>
              </a:rPr>
              <a:t>Frostbite</a:t>
            </a:r>
            <a:r>
              <a:rPr lang="en-US">
                <a:solidFill>
                  <a:schemeClr val="lt1"/>
                </a:solidFill>
              </a:rPr>
              <a:t> - When body tissu</a:t>
            </a:r>
            <a:r>
              <a:rPr lang="en-US"/>
              <a:t>e freezes</a:t>
            </a:r>
            <a:endParaRPr>
              <a:solidFill>
                <a:schemeClr val="lt1"/>
              </a:solidFill>
            </a:endParaRPr>
          </a:p>
          <a:p>
            <a:pPr marL="914400" lvl="1" indent="-342900" algn="l" rtl="0">
              <a:lnSpc>
                <a:spcPct val="115000"/>
              </a:lnSpc>
              <a:spcBef>
                <a:spcPts val="0"/>
              </a:spcBef>
              <a:spcAft>
                <a:spcPts val="0"/>
              </a:spcAft>
              <a:buClr>
                <a:schemeClr val="lt1"/>
              </a:buClr>
              <a:buSzPts val="1800"/>
              <a:buChar char="●"/>
            </a:pPr>
            <a:r>
              <a:rPr lang="en-US" u="sng">
                <a:solidFill>
                  <a:schemeClr val="lt1"/>
                </a:solidFill>
              </a:rPr>
              <a:t>Trench Foot</a:t>
            </a:r>
            <a:r>
              <a:rPr lang="en-US">
                <a:solidFill>
                  <a:schemeClr val="lt1"/>
                </a:solidFill>
              </a:rPr>
              <a:t> - </a:t>
            </a:r>
            <a:r>
              <a:rPr lang="en-US"/>
              <a:t>Non-Freezing injury to the foot, caused by lengthy exposure to wet and cold environment</a:t>
            </a:r>
            <a:endParaRPr/>
          </a:p>
          <a:p>
            <a:pPr marL="457200" lvl="0" indent="0" algn="l" rtl="0">
              <a:spcBef>
                <a:spcPts val="160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Prevention - Acclimation</a:t>
            </a:r>
            <a:endParaRPr/>
          </a:p>
        </p:txBody>
      </p:sp>
      <p:sp>
        <p:nvSpPr>
          <p:cNvPr id="200" name="Google Shape;200;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a:t>Acclimatization is a physical change that allows the body to build tolerance to working in the heat. Full acclimatization for workers may take up to 14 days.</a:t>
            </a:r>
            <a:endParaRPr/>
          </a:p>
          <a:p>
            <a:pPr marL="0" lvl="0" indent="0" algn="l" rtl="0">
              <a:spcBef>
                <a:spcPts val="1200"/>
              </a:spcBef>
              <a:spcAft>
                <a:spcPts val="0"/>
              </a:spcAft>
              <a:buNone/>
            </a:pPr>
            <a:endParaRPr/>
          </a:p>
          <a:p>
            <a:pPr marL="0" lvl="0" indent="0" algn="l" rtl="0">
              <a:spcBef>
                <a:spcPts val="1200"/>
              </a:spcBef>
              <a:spcAft>
                <a:spcPts val="0"/>
              </a:spcAft>
              <a:buNone/>
            </a:pPr>
            <a:r>
              <a:rPr lang="en"/>
              <a:t>To help avoid heat related illness workers can do the following:</a:t>
            </a:r>
            <a:endParaRPr/>
          </a:p>
          <a:p>
            <a:pPr marL="457200" lvl="0" indent="-342900" algn="l" rtl="0">
              <a:spcBef>
                <a:spcPts val="1200"/>
              </a:spcBef>
              <a:spcAft>
                <a:spcPts val="0"/>
              </a:spcAft>
              <a:buSzPts val="1800"/>
              <a:buChar char="●"/>
            </a:pPr>
            <a:r>
              <a:rPr lang="en"/>
              <a:t>Gradually increase workloads until at target workload</a:t>
            </a:r>
            <a:endParaRPr/>
          </a:p>
          <a:p>
            <a:pPr marL="457200" lvl="0" indent="-342900" algn="l" rtl="0">
              <a:spcBef>
                <a:spcPts val="0"/>
              </a:spcBef>
              <a:spcAft>
                <a:spcPts val="0"/>
              </a:spcAft>
              <a:buSzPts val="1800"/>
              <a:buChar char="●"/>
            </a:pPr>
            <a:r>
              <a:rPr lang="en"/>
              <a:t>Take frequent breaks to hydrate</a:t>
            </a:r>
            <a:endParaRPr/>
          </a:p>
          <a:p>
            <a:pPr marL="457200" lvl="0" indent="-342900" algn="l" rtl="0">
              <a:spcBef>
                <a:spcPts val="0"/>
              </a:spcBef>
              <a:spcAft>
                <a:spcPts val="0"/>
              </a:spcAft>
              <a:buSzPts val="1800"/>
              <a:buChar char="●"/>
            </a:pPr>
            <a:r>
              <a:rPr lang="en"/>
              <a:t>Rest in shaded areas</a:t>
            </a:r>
            <a:endParaRPr/>
          </a:p>
          <a:p>
            <a:pPr marL="0" lvl="0" indent="0" algn="l" rtl="0">
              <a:spcBef>
                <a:spcPts val="1200"/>
              </a:spcBef>
              <a:spcAft>
                <a:spcPts val="120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Prevention - Importance of Hydration</a:t>
            </a:r>
            <a:endParaRPr/>
          </a:p>
        </p:txBody>
      </p:sp>
      <p:sp>
        <p:nvSpPr>
          <p:cNvPr id="206" name="Google Shape;206;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a:t>The following are tips and good habits to avoid dehydration:</a:t>
            </a:r>
            <a:endParaRPr/>
          </a:p>
          <a:p>
            <a:pPr marL="457200" lvl="0" indent="-342900" algn="l" rtl="0">
              <a:lnSpc>
                <a:spcPct val="115000"/>
              </a:lnSpc>
              <a:spcBef>
                <a:spcPts val="1200"/>
              </a:spcBef>
              <a:spcAft>
                <a:spcPts val="0"/>
              </a:spcAft>
              <a:buSzPts val="1800"/>
              <a:buChar char="●"/>
            </a:pPr>
            <a:r>
              <a:rPr lang="en"/>
              <a:t>Drink 8 oz. of cool water every 15-20 minutes</a:t>
            </a:r>
            <a:endParaRPr/>
          </a:p>
          <a:p>
            <a:pPr marL="457200" lvl="0" indent="-342900" algn="l" rtl="0">
              <a:lnSpc>
                <a:spcPct val="115000"/>
              </a:lnSpc>
              <a:spcBef>
                <a:spcPts val="0"/>
              </a:spcBef>
              <a:spcAft>
                <a:spcPts val="0"/>
              </a:spcAft>
              <a:buSzPts val="1800"/>
              <a:buChar char="●"/>
            </a:pPr>
            <a:r>
              <a:rPr lang="en"/>
              <a:t>Do not depend on thirst</a:t>
            </a:r>
            <a:endParaRPr/>
          </a:p>
          <a:p>
            <a:pPr marL="457200" lvl="0" indent="-342900" algn="l" rtl="0">
              <a:lnSpc>
                <a:spcPct val="115000"/>
              </a:lnSpc>
              <a:spcBef>
                <a:spcPts val="0"/>
              </a:spcBef>
              <a:spcAft>
                <a:spcPts val="0"/>
              </a:spcAft>
              <a:buSzPts val="1800"/>
              <a:buChar char="●"/>
            </a:pPr>
            <a:r>
              <a:rPr lang="en"/>
              <a:t>Avoid caffeinated beverages or alcohol, they dehydrate</a:t>
            </a:r>
            <a:endParaRPr/>
          </a:p>
          <a:p>
            <a:pPr marL="457200" lvl="0" indent="-342900" algn="l" rtl="0">
              <a:lnSpc>
                <a:spcPct val="115000"/>
              </a:lnSpc>
              <a:spcBef>
                <a:spcPts val="0"/>
              </a:spcBef>
              <a:spcAft>
                <a:spcPts val="0"/>
              </a:spcAft>
              <a:buSzPts val="1800"/>
              <a:buChar char="●"/>
            </a:pPr>
            <a:r>
              <a:rPr lang="en"/>
              <a:t>Drink hydrating fluids before and during physical labor</a:t>
            </a:r>
            <a:endParaRPr/>
          </a:p>
          <a:p>
            <a:pPr marL="457200" lvl="0" indent="-342900" algn="l" rtl="0">
              <a:lnSpc>
                <a:spcPct val="115000"/>
              </a:lnSpc>
              <a:spcBef>
                <a:spcPts val="0"/>
              </a:spcBef>
              <a:spcAft>
                <a:spcPts val="0"/>
              </a:spcAft>
              <a:buSzPts val="1800"/>
              <a:buChar char="●"/>
            </a:pPr>
            <a:r>
              <a:rPr lang="en"/>
              <a:t>Anticipate for conditions that will require increased need of water </a:t>
            </a:r>
            <a:endParaRPr/>
          </a:p>
          <a:p>
            <a:pPr marL="457200" lvl="0" indent="-342900" algn="l" rtl="0">
              <a:lnSpc>
                <a:spcPct val="115000"/>
              </a:lnSpc>
              <a:spcBef>
                <a:spcPts val="0"/>
              </a:spcBef>
              <a:spcAft>
                <a:spcPts val="0"/>
              </a:spcAft>
              <a:buSzPts val="1800"/>
              <a:buChar char="●"/>
            </a:pPr>
            <a:r>
              <a:rPr lang="en"/>
              <a:t>Utilize hydration logs to ensure proper hydration</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Prevention - Hydration Log Example</a:t>
            </a:r>
            <a:endParaRPr/>
          </a:p>
        </p:txBody>
      </p:sp>
      <p:sp>
        <p:nvSpPr>
          <p:cNvPr id="212" name="Google Shape;212;p36"/>
          <p:cNvSpPr txBox="1">
            <a:spLocks noGrp="1"/>
          </p:cNvSpPr>
          <p:nvPr>
            <p:ph type="body" idx="1"/>
          </p:nvPr>
        </p:nvSpPr>
        <p:spPr>
          <a:xfrm>
            <a:off x="162413" y="4471100"/>
            <a:ext cx="8520600" cy="572700"/>
          </a:xfrm>
          <a:prstGeom prst="rect">
            <a:avLst/>
          </a:prstGeom>
        </p:spPr>
        <p:txBody>
          <a:bodyPr spcFirstLastPara="1" wrap="square" lIns="91425" tIns="91425" rIns="91425" bIns="91425" anchor="t" anchorCtr="0">
            <a:noAutofit/>
          </a:bodyPr>
          <a:lstStyle/>
          <a:p>
            <a:pPr marL="457200" lvl="0" indent="0" algn="ctr" rtl="0">
              <a:lnSpc>
                <a:spcPct val="115000"/>
              </a:lnSpc>
              <a:spcBef>
                <a:spcPts val="1200"/>
              </a:spcBef>
              <a:spcAft>
                <a:spcPts val="1200"/>
              </a:spcAft>
              <a:buNone/>
            </a:pPr>
            <a:r>
              <a:rPr lang="en" sz="1400"/>
              <a:t>(Hydration logs are not generally used in this part of the country)</a:t>
            </a:r>
            <a:endParaRPr sz="1400"/>
          </a:p>
        </p:txBody>
      </p:sp>
      <p:pic>
        <p:nvPicPr>
          <p:cNvPr id="213" name="Google Shape;213;p36"/>
          <p:cNvPicPr preferRelativeResize="0"/>
          <p:nvPr/>
        </p:nvPicPr>
        <p:blipFill>
          <a:blip r:embed="rId3">
            <a:alphaModFix/>
          </a:blip>
          <a:stretch>
            <a:fillRect/>
          </a:stretch>
        </p:blipFill>
        <p:spPr>
          <a:xfrm>
            <a:off x="1740112" y="1261075"/>
            <a:ext cx="5663775" cy="3393722"/>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7"/>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4500"/>
              <a:buFont typeface="Calibri"/>
              <a:buNone/>
            </a:pPr>
            <a:r>
              <a:rPr lang="en"/>
              <a:t>Prevention - Control Measures</a:t>
            </a:r>
            <a:endParaRPr/>
          </a:p>
        </p:txBody>
      </p:sp>
      <p:sp>
        <p:nvSpPr>
          <p:cNvPr id="220" name="Google Shape;220;p37"/>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Company implemented engineering and administrative control measures to reduce heat stress can provide for a safe work environment.</a:t>
            </a:r>
            <a:endParaRPr/>
          </a:p>
          <a:p>
            <a:pPr marL="0" lvl="0" indent="0" algn="l" rtl="0">
              <a:spcBef>
                <a:spcPts val="0"/>
              </a:spcBef>
              <a:spcAft>
                <a:spcPts val="0"/>
              </a:spcAft>
              <a:buNone/>
            </a:pPr>
            <a:endParaRPr/>
          </a:p>
          <a:p>
            <a:pPr marL="0" lvl="0" indent="0" algn="l" rtl="0">
              <a:spcBef>
                <a:spcPts val="0"/>
              </a:spcBef>
              <a:spcAft>
                <a:spcPts val="0"/>
              </a:spcAft>
              <a:buNone/>
            </a:pPr>
            <a:r>
              <a:rPr lang="en"/>
              <a:t>Engineered Control Measure Examples:</a:t>
            </a:r>
            <a:endParaRPr/>
          </a:p>
          <a:p>
            <a:pPr marL="457200" lvl="0" indent="-342900" algn="l" rtl="0">
              <a:lnSpc>
                <a:spcPct val="115000"/>
              </a:lnSpc>
              <a:spcBef>
                <a:spcPts val="800"/>
              </a:spcBef>
              <a:spcAft>
                <a:spcPts val="0"/>
              </a:spcAft>
              <a:buSzPts val="1800"/>
              <a:buChar char="●"/>
            </a:pPr>
            <a:r>
              <a:rPr lang="en"/>
              <a:t>Air conditioning</a:t>
            </a:r>
            <a:endParaRPr/>
          </a:p>
          <a:p>
            <a:pPr marL="457200" lvl="0" indent="-342900" algn="l" rtl="0">
              <a:lnSpc>
                <a:spcPct val="115000"/>
              </a:lnSpc>
              <a:spcBef>
                <a:spcPts val="0"/>
              </a:spcBef>
              <a:spcAft>
                <a:spcPts val="0"/>
              </a:spcAft>
              <a:buSzPts val="1800"/>
              <a:buChar char="●"/>
            </a:pPr>
            <a:r>
              <a:rPr lang="en"/>
              <a:t>Exhaust ventilation </a:t>
            </a:r>
            <a:endParaRPr/>
          </a:p>
          <a:p>
            <a:pPr marL="457200" lvl="0" indent="-342900" algn="l" rtl="0">
              <a:lnSpc>
                <a:spcPct val="115000"/>
              </a:lnSpc>
              <a:spcBef>
                <a:spcPts val="0"/>
              </a:spcBef>
              <a:spcAft>
                <a:spcPts val="0"/>
              </a:spcAft>
              <a:buSzPts val="1800"/>
              <a:buChar char="●"/>
            </a:pPr>
            <a:r>
              <a:rPr lang="en"/>
              <a:t>Cooling/Misting Fans</a:t>
            </a:r>
            <a:endParaRPr/>
          </a:p>
          <a:p>
            <a:pPr marL="457200" lvl="0" indent="-342900" algn="l" rtl="0">
              <a:lnSpc>
                <a:spcPct val="115000"/>
              </a:lnSpc>
              <a:spcBef>
                <a:spcPts val="0"/>
              </a:spcBef>
              <a:spcAft>
                <a:spcPts val="0"/>
              </a:spcAft>
              <a:buSzPts val="1800"/>
              <a:buChar char="●"/>
            </a:pPr>
            <a:r>
              <a:rPr lang="en"/>
              <a:t>Mechanical equipment to lessen manual labor</a:t>
            </a:r>
            <a:endParaRPr/>
          </a:p>
          <a:p>
            <a:pPr marL="457200" lvl="0" indent="-342900" algn="l" rtl="0">
              <a:lnSpc>
                <a:spcPct val="115000"/>
              </a:lnSpc>
              <a:spcBef>
                <a:spcPts val="0"/>
              </a:spcBef>
              <a:spcAft>
                <a:spcPts val="0"/>
              </a:spcAft>
              <a:buSzPts val="1800"/>
              <a:buChar char="●"/>
            </a:pPr>
            <a:r>
              <a:rPr lang="en"/>
              <a:t>Cooled seating</a:t>
            </a:r>
            <a:endParaRPr/>
          </a:p>
          <a:p>
            <a:pPr marL="457200" lvl="0" indent="-342900" algn="l" rtl="0">
              <a:lnSpc>
                <a:spcPct val="115000"/>
              </a:lnSpc>
              <a:spcBef>
                <a:spcPts val="0"/>
              </a:spcBef>
              <a:spcAft>
                <a:spcPts val="0"/>
              </a:spcAft>
              <a:buSzPts val="1800"/>
              <a:buChar char="●"/>
            </a:pPr>
            <a:r>
              <a:rPr lang="en"/>
              <a:t>Insulate heat sources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8"/>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4500"/>
              <a:buFont typeface="Calibri"/>
              <a:buNone/>
            </a:pPr>
            <a:r>
              <a:rPr lang="en"/>
              <a:t>Prevention - Control Measures</a:t>
            </a:r>
            <a:endParaRPr/>
          </a:p>
        </p:txBody>
      </p:sp>
      <p:sp>
        <p:nvSpPr>
          <p:cNvPr id="227" name="Google Shape;227;p38"/>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2100"/>
              <a:buNone/>
            </a:pPr>
            <a:r>
              <a:rPr lang="en"/>
              <a:t>Administrative Control Measure Examples:</a:t>
            </a:r>
            <a:endParaRPr/>
          </a:p>
          <a:p>
            <a:pPr marL="457200" lvl="0" indent="-342900" algn="l" rtl="0">
              <a:lnSpc>
                <a:spcPct val="115000"/>
              </a:lnSpc>
              <a:spcBef>
                <a:spcPts val="1200"/>
              </a:spcBef>
              <a:spcAft>
                <a:spcPts val="0"/>
              </a:spcAft>
              <a:buSzPts val="1800"/>
              <a:buChar char="●"/>
            </a:pPr>
            <a:r>
              <a:rPr lang="en"/>
              <a:t>Modified work schedule </a:t>
            </a:r>
            <a:endParaRPr/>
          </a:p>
          <a:p>
            <a:pPr marL="457200" lvl="0" indent="-342900" algn="l" rtl="0">
              <a:lnSpc>
                <a:spcPct val="115000"/>
              </a:lnSpc>
              <a:spcBef>
                <a:spcPts val="0"/>
              </a:spcBef>
              <a:spcAft>
                <a:spcPts val="0"/>
              </a:spcAft>
              <a:buSzPts val="1800"/>
              <a:buChar char="●"/>
            </a:pPr>
            <a:r>
              <a:rPr lang="en"/>
              <a:t>Rotate Job functions</a:t>
            </a:r>
            <a:endParaRPr/>
          </a:p>
          <a:p>
            <a:pPr marL="457200" lvl="0" indent="-342900" algn="l" rtl="0">
              <a:lnSpc>
                <a:spcPct val="115000"/>
              </a:lnSpc>
              <a:spcBef>
                <a:spcPts val="0"/>
              </a:spcBef>
              <a:spcAft>
                <a:spcPts val="0"/>
              </a:spcAft>
              <a:buSzPts val="1800"/>
              <a:buChar char="●"/>
            </a:pPr>
            <a:r>
              <a:rPr lang="en"/>
              <a:t>Ensure water is being consumed</a:t>
            </a:r>
            <a:endParaRPr/>
          </a:p>
          <a:p>
            <a:pPr marL="457200" lvl="0" indent="-342900" algn="l" rtl="0">
              <a:lnSpc>
                <a:spcPct val="115000"/>
              </a:lnSpc>
              <a:spcBef>
                <a:spcPts val="0"/>
              </a:spcBef>
              <a:spcAft>
                <a:spcPts val="0"/>
              </a:spcAft>
              <a:buSzPts val="1800"/>
              <a:buChar char="●"/>
            </a:pPr>
            <a:r>
              <a:rPr lang="en"/>
              <a:t>Implementation of buddy system</a:t>
            </a:r>
            <a:endParaRPr/>
          </a:p>
          <a:p>
            <a:pPr marL="457200" lvl="0" indent="-342900" algn="l" rtl="0">
              <a:lnSpc>
                <a:spcPct val="115000"/>
              </a:lnSpc>
              <a:spcBef>
                <a:spcPts val="0"/>
              </a:spcBef>
              <a:spcAft>
                <a:spcPts val="0"/>
              </a:spcAft>
              <a:buSzPts val="1800"/>
              <a:buChar char="●"/>
            </a:pPr>
            <a:r>
              <a:rPr lang="en"/>
              <a:t>Avoid warm beverages</a:t>
            </a:r>
            <a:endParaRPr/>
          </a:p>
          <a:p>
            <a:pPr marL="457200" lvl="0" indent="-342900" algn="l" rtl="0">
              <a:lnSpc>
                <a:spcPct val="115000"/>
              </a:lnSpc>
              <a:spcBef>
                <a:spcPts val="0"/>
              </a:spcBef>
              <a:spcAft>
                <a:spcPts val="0"/>
              </a:spcAft>
              <a:buSzPts val="1800"/>
              <a:buChar char="●"/>
            </a:pPr>
            <a:r>
              <a:rPr lang="en"/>
              <a:t>Provide shaded/cool areas</a:t>
            </a:r>
            <a:endParaRPr/>
          </a:p>
          <a:p>
            <a:pPr marL="457200" lvl="0" indent="-342900" algn="l" rtl="0">
              <a:lnSpc>
                <a:spcPct val="115000"/>
              </a:lnSpc>
              <a:spcBef>
                <a:spcPts val="0"/>
              </a:spcBef>
              <a:spcAft>
                <a:spcPts val="0"/>
              </a:spcAft>
              <a:buSzPts val="1800"/>
              <a:buChar char="●"/>
            </a:pPr>
            <a:r>
              <a:rPr lang="en"/>
              <a:t>Require multiple breaks</a:t>
            </a:r>
            <a:endParaRPr/>
          </a:p>
          <a:p>
            <a:pPr marL="0" lvl="0" indent="0" algn="l" rtl="0">
              <a:lnSpc>
                <a:spcPct val="90000"/>
              </a:lnSpc>
              <a:spcBef>
                <a:spcPts val="1200"/>
              </a:spcBef>
              <a:spcAft>
                <a:spcPts val="0"/>
              </a:spcAft>
              <a:buClr>
                <a:schemeClr val="dk1"/>
              </a:buClr>
              <a:buSzPts val="2100"/>
              <a:buNone/>
            </a:pPr>
            <a:endParaRPr sz="1100"/>
          </a:p>
          <a:p>
            <a:pPr marL="177800" lvl="0" indent="-38100" algn="l" rtl="0">
              <a:lnSpc>
                <a:spcPct val="90000"/>
              </a:lnSpc>
              <a:spcBef>
                <a:spcPts val="800"/>
              </a:spcBef>
              <a:spcAft>
                <a:spcPts val="1200"/>
              </a:spcAft>
              <a:buClr>
                <a:schemeClr val="dk1"/>
              </a:buClr>
              <a:buSzPts val="2100"/>
              <a:buNone/>
            </a:pPr>
            <a:endParaRPr sz="11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spcBef>
                <a:spcPts val="1200"/>
              </a:spcBef>
              <a:spcAft>
                <a:spcPts val="1200"/>
              </a:spcAft>
              <a:buNone/>
            </a:pPr>
            <a:r>
              <a:rPr lang="en" sz="6000"/>
              <a:t>Questions?</a:t>
            </a:r>
            <a:endParaRPr sz="60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
        <p:nvSpPr>
          <p:cNvPr id="238" name="Google Shape;238;p40"/>
          <p:cNvSpPr txBox="1">
            <a:spLocks noGrp="1"/>
          </p:cNvSpPr>
          <p:nvPr>
            <p:ph type="body" idx="1"/>
          </p:nvPr>
        </p:nvSpPr>
        <p:spPr>
          <a:xfrm>
            <a:off x="311700" y="1152475"/>
            <a:ext cx="8520600" cy="426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200">
                <a:solidFill>
                  <a:srgbClr val="FFFFFF"/>
                </a:solidFill>
              </a:rPr>
              <a:t>CDC - Heat Stress - Heat Related Illness - NIOSH Workplace Safety and Health Topic. (2018, June 6). Retrieved from </a:t>
            </a:r>
            <a:r>
              <a:rPr lang="en" sz="1200" u="sng">
                <a:solidFill>
                  <a:srgbClr val="FFFFFF"/>
                </a:solidFill>
                <a:hlinkClick r:id="rId3"/>
              </a:rPr>
              <a:t>https://www.cdc.gov/niosh/topics/heatstress/heatrelillness.html</a:t>
            </a:r>
            <a:r>
              <a:rPr lang="en" sz="1200">
                <a:solidFill>
                  <a:srgbClr val="FFFFFF"/>
                </a:solidFill>
              </a:rPr>
              <a:t>.</a:t>
            </a:r>
            <a:endParaRPr sz="1200">
              <a:solidFill>
                <a:srgbClr val="FFFFFF"/>
              </a:solidFill>
            </a:endParaRPr>
          </a:p>
          <a:p>
            <a:pPr marL="0" lvl="0" indent="0" algn="l" rtl="0">
              <a:spcBef>
                <a:spcPts val="1200"/>
              </a:spcBef>
              <a:spcAft>
                <a:spcPts val="0"/>
              </a:spcAft>
              <a:buClr>
                <a:schemeClr val="dk1"/>
              </a:buClr>
              <a:buSzPts val="1100"/>
              <a:buFont typeface="Arial"/>
              <a:buNone/>
            </a:pPr>
            <a:r>
              <a:rPr lang="en" sz="1200">
                <a:solidFill>
                  <a:srgbClr val="FFFFFF"/>
                </a:solidFill>
              </a:rPr>
              <a:t>UNITED STATES DEPARTMENT OF LABOR. (n.d.). Protecting Workers from the Effects of Heat [PDF file]. Retrieved from </a:t>
            </a:r>
            <a:r>
              <a:rPr lang="en" sz="1200" u="sng">
                <a:solidFill>
                  <a:srgbClr val="FFFFFF"/>
                </a:solidFill>
                <a:hlinkClick r:id="rId4"/>
              </a:rPr>
              <a:t>https://www.osha.gov/OshDoc/data_Hurricane_Facts/heat_stress.pdf</a:t>
            </a:r>
            <a:endParaRPr sz="1200">
              <a:solidFill>
                <a:srgbClr val="FFFFFF"/>
              </a:solidFill>
            </a:endParaRPr>
          </a:p>
          <a:p>
            <a:pPr marL="0" lvl="0" indent="0" algn="l" rtl="0">
              <a:spcBef>
                <a:spcPts val="1200"/>
              </a:spcBef>
              <a:spcAft>
                <a:spcPts val="0"/>
              </a:spcAft>
              <a:buNone/>
            </a:pPr>
            <a:r>
              <a:rPr lang="en" sz="1200">
                <a:solidFill>
                  <a:srgbClr val="FFFFFF"/>
                </a:solidFill>
              </a:rPr>
              <a:t>UNITED STATES DEPARTMENT OF LABOR. (n.d.). Retrieved from </a:t>
            </a:r>
            <a:r>
              <a:rPr lang="en" sz="1200" u="sng">
                <a:solidFill>
                  <a:srgbClr val="FFFFFF"/>
                </a:solidFill>
                <a:hlinkClick r:id="rId5"/>
              </a:rPr>
              <a:t>https://www.osha.gov/SLTC/heatillness/osha_heattraining_guide_0411.pd</a:t>
            </a:r>
            <a:r>
              <a:rPr lang="en" sz="1200">
                <a:solidFill>
                  <a:srgbClr val="FFFFFF"/>
                </a:solidFill>
              </a:rPr>
              <a:t>f</a:t>
            </a:r>
            <a:endParaRPr sz="1200">
              <a:solidFill>
                <a:srgbClr val="FFFFFF"/>
              </a:solidFill>
            </a:endParaRPr>
          </a:p>
          <a:p>
            <a:pPr marL="0" lvl="0" indent="0" algn="l" rtl="0">
              <a:spcBef>
                <a:spcPts val="1200"/>
              </a:spcBef>
              <a:spcAft>
                <a:spcPts val="0"/>
              </a:spcAft>
              <a:buClr>
                <a:schemeClr val="dk1"/>
              </a:buClr>
              <a:buSzPts val="1100"/>
              <a:buFont typeface="Arial"/>
              <a:buNone/>
            </a:pPr>
            <a:r>
              <a:rPr lang="en" sz="1200">
                <a:solidFill>
                  <a:srgbClr val="FFFFFF"/>
                </a:solidFill>
              </a:rPr>
              <a:t>UNITED STATES DEPARTMENT OF LABOR. (n.d.). Retrieved from </a:t>
            </a:r>
            <a:r>
              <a:rPr lang="en" sz="1200" u="sng">
                <a:solidFill>
                  <a:srgbClr val="FFFFFF"/>
                </a:solidFill>
                <a:hlinkClick r:id="rId6"/>
              </a:rPr>
              <a:t>https://www.osha.gov/SLTC/heatstress/controls.html</a:t>
            </a:r>
            <a:r>
              <a:rPr lang="en" sz="1200">
                <a:solidFill>
                  <a:srgbClr val="FFFFFF"/>
                </a:solidFill>
              </a:rPr>
              <a:t>.</a:t>
            </a:r>
            <a:endParaRPr sz="1200">
              <a:solidFill>
                <a:srgbClr val="FFFFFF"/>
              </a:solidFill>
            </a:endParaRPr>
          </a:p>
          <a:p>
            <a:pPr marL="0" lvl="0" indent="0" algn="l" rtl="0">
              <a:spcBef>
                <a:spcPts val="1200"/>
              </a:spcBef>
              <a:spcAft>
                <a:spcPts val="0"/>
              </a:spcAft>
              <a:buClr>
                <a:schemeClr val="dk1"/>
              </a:buClr>
              <a:buSzPts val="1100"/>
              <a:buFont typeface="Arial"/>
              <a:buNone/>
            </a:pPr>
            <a:r>
              <a:rPr lang="en" sz="1200">
                <a:solidFill>
                  <a:srgbClr val="FFFFFF"/>
                </a:solidFill>
              </a:rPr>
              <a:t>UNITED STATES DEPARTMENT OF LABOR. (n.d.). Retrieved from </a:t>
            </a:r>
            <a:r>
              <a:rPr lang="en" sz="1200" u="sng">
                <a:solidFill>
                  <a:srgbClr val="FFFFFF"/>
                </a:solidFill>
                <a:hlinkClick r:id="rId7"/>
              </a:rPr>
              <a:t>https://www.osha.gov/SLTC/heatstress/heat_hazardrecognition.html</a:t>
            </a:r>
            <a:r>
              <a:rPr lang="en" sz="1200">
                <a:solidFill>
                  <a:srgbClr val="FFFFFF"/>
                </a:solidFill>
              </a:rPr>
              <a:t>.</a:t>
            </a:r>
            <a:endParaRPr sz="1200">
              <a:solidFill>
                <a:srgbClr val="FFFFFF"/>
              </a:solidFill>
            </a:endParaRPr>
          </a:p>
          <a:p>
            <a:pPr marL="0" lvl="0" indent="0" algn="l" rtl="0">
              <a:spcBef>
                <a:spcPts val="1200"/>
              </a:spcBef>
              <a:spcAft>
                <a:spcPts val="0"/>
              </a:spcAft>
              <a:buNone/>
            </a:pPr>
            <a:r>
              <a:rPr lang="en" sz="1200">
                <a:solidFill>
                  <a:srgbClr val="FFFFFF"/>
                </a:solidFill>
              </a:rPr>
              <a:t>UNITED STATES DEPARTMENT OF LABOR. (n.d.). Retrieved from </a:t>
            </a:r>
            <a:r>
              <a:rPr lang="en" sz="1200" u="sng">
                <a:solidFill>
                  <a:srgbClr val="FFFFFF"/>
                </a:solidFill>
                <a:hlinkClick r:id="rId8"/>
              </a:rPr>
              <a:t>https://www.osha.gov/SLTC/heatstress/standards.html</a:t>
            </a:r>
            <a:r>
              <a:rPr lang="en" sz="1200">
                <a:solidFill>
                  <a:srgbClr val="FFFFFF"/>
                </a:solidFill>
              </a:rPr>
              <a:t>.</a:t>
            </a:r>
            <a:endParaRPr sz="1200">
              <a:solidFill>
                <a:srgbClr val="FFFFFF"/>
              </a:solidFill>
            </a:endParaRPr>
          </a:p>
          <a:p>
            <a:pPr marL="0" lvl="0" indent="0" algn="l" rtl="0">
              <a:spcBef>
                <a:spcPts val="1200"/>
              </a:spcBef>
              <a:spcAft>
                <a:spcPts val="0"/>
              </a:spcAft>
              <a:buNone/>
            </a:pPr>
            <a:r>
              <a:rPr lang="en" sz="1200">
                <a:solidFill>
                  <a:srgbClr val="FFFFFF"/>
                </a:solidFill>
              </a:rPr>
              <a:t>UNITED STATES DEPARTMENT OF LABOR. (n.d.). Retrieved from </a:t>
            </a:r>
            <a:r>
              <a:rPr lang="en" sz="1200" u="sng">
                <a:solidFill>
                  <a:srgbClr val="FFFFFF"/>
                </a:solidFill>
                <a:hlinkClick r:id="rId9"/>
              </a:rPr>
              <a:t>https://www.osha.gov/SLTC/heatstress/training.html</a:t>
            </a:r>
            <a:r>
              <a:rPr lang="en" sz="1200">
                <a:solidFill>
                  <a:srgbClr val="FFFFFF"/>
                </a:solidFill>
              </a:rPr>
              <a:t>.</a:t>
            </a:r>
            <a:endParaRPr sz="1200">
              <a:solidFill>
                <a:srgbClr val="FFFFFF"/>
              </a:solidFill>
            </a:endParaRPr>
          </a:p>
          <a:p>
            <a:pPr marL="0" lvl="0" indent="0" algn="l" rtl="0">
              <a:spcBef>
                <a:spcPts val="1200"/>
              </a:spcBef>
              <a:spcAft>
                <a:spcPts val="0"/>
              </a:spcAft>
              <a:buNone/>
            </a:pPr>
            <a:r>
              <a:rPr lang="en" sz="1200">
                <a:solidFill>
                  <a:srgbClr val="FFFFFF"/>
                </a:solidFill>
              </a:rPr>
              <a:t>Wheaton Franciscan Healthcare. Occupational Medicine &amp; Wellness [PDF file]. Retrieved from </a:t>
            </a:r>
            <a:r>
              <a:rPr lang="en" sz="1100" u="sng">
                <a:solidFill>
                  <a:srgbClr val="FFFFFF"/>
                </a:solidFill>
                <a:latin typeface="Arial"/>
                <a:ea typeface="Arial"/>
                <a:cs typeface="Arial"/>
                <a:sym typeface="Arial"/>
                <a:hlinkClick r:id="rId10"/>
              </a:rPr>
              <a:t>https://hrs.uni.edu/sites/default/files/mybenefits/hydration_poster.pdf</a:t>
            </a:r>
            <a:endParaRPr sz="1200">
              <a:solidFill>
                <a:srgbClr val="FFFFFF"/>
              </a:solidFill>
            </a:endParaRPr>
          </a:p>
          <a:p>
            <a:pPr marL="0" lvl="0" indent="0" algn="l" rtl="0">
              <a:spcBef>
                <a:spcPts val="1200"/>
              </a:spcBef>
              <a:spcAft>
                <a:spcPts val="0"/>
              </a:spcAft>
              <a:buNone/>
            </a:pPr>
            <a:endParaRPr sz="1200">
              <a:solidFill>
                <a:srgbClr val="FFFFFF"/>
              </a:solidFill>
            </a:endParaRPr>
          </a:p>
          <a:p>
            <a:pPr marL="0" lvl="0" indent="0" algn="l" rtl="0">
              <a:spcBef>
                <a:spcPts val="1200"/>
              </a:spcBef>
              <a:spcAft>
                <a:spcPts val="0"/>
              </a:spcAft>
              <a:buNone/>
            </a:pPr>
            <a:endParaRPr sz="1200">
              <a:solidFill>
                <a:srgbClr val="FFE599"/>
              </a:solidFill>
            </a:endParaRPr>
          </a:p>
          <a:p>
            <a:pPr marL="0" lvl="0" indent="0" algn="l" rtl="0">
              <a:spcBef>
                <a:spcPts val="1200"/>
              </a:spcBef>
              <a:spcAft>
                <a:spcPts val="1200"/>
              </a:spcAft>
              <a:buNone/>
            </a:pPr>
            <a:endParaRPr sz="1200">
              <a:solidFill>
                <a:srgbClr val="FFE59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3D85C6"/>
            </a:gs>
            <a:gs pos="100000">
              <a:srgbClr val="094C8B">
                <a:alpha val="92941"/>
              </a:srgbClr>
            </a:gs>
          </a:gsLst>
          <a:lin ang="5400012" scaled="0"/>
        </a:gradFill>
        <a:effectLst/>
      </p:bgPr>
    </p:bg>
    <p:spTree>
      <p:nvGrpSpPr>
        <p:cNvPr id="1" name="Shape 84"/>
        <p:cNvGrpSpPr/>
        <p:nvPr/>
      </p:nvGrpSpPr>
      <p:grpSpPr>
        <a:xfrm>
          <a:off x="0" y="0"/>
          <a:ext cx="0" cy="0"/>
          <a:chOff x="0" y="0"/>
          <a:chExt cx="0" cy="0"/>
        </a:xfrm>
      </p:grpSpPr>
      <p:sp>
        <p:nvSpPr>
          <p:cNvPr id="85" name="Google Shape;85;p5"/>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91425" anchor="b" anchorCtr="0">
            <a:normAutofit fontScale="90000"/>
          </a:bodyPr>
          <a:lstStyle/>
          <a:p>
            <a:pPr marL="0" lvl="0" indent="0" algn="l" rtl="0">
              <a:spcBef>
                <a:spcPts val="0"/>
              </a:spcBef>
              <a:spcAft>
                <a:spcPts val="0"/>
              </a:spcAft>
              <a:buClr>
                <a:schemeClr val="dk2"/>
              </a:buClr>
              <a:buSzPts val="4000"/>
              <a:buFont typeface="Libre Franklin"/>
              <a:buNone/>
            </a:pPr>
            <a:r>
              <a:rPr lang="en-US" sz="3200">
                <a:latin typeface="Times New Roman"/>
                <a:ea typeface="Times New Roman"/>
                <a:cs typeface="Times New Roman"/>
                <a:sym typeface="Times New Roman"/>
              </a:rPr>
              <a:t>Symptoms - Hyp</a:t>
            </a:r>
            <a:r>
              <a:rPr lang="en-US"/>
              <a:t>othermia</a:t>
            </a:r>
            <a:endParaRPr sz="3200">
              <a:latin typeface="Times New Roman"/>
              <a:ea typeface="Times New Roman"/>
              <a:cs typeface="Times New Roman"/>
              <a:sym typeface="Times New Roman"/>
            </a:endParaRPr>
          </a:p>
        </p:txBody>
      </p:sp>
      <p:sp>
        <p:nvSpPr>
          <p:cNvPr id="86" name="Google Shape;86;p5"/>
          <p:cNvSpPr txBox="1">
            <a:spLocks noGrp="1"/>
          </p:cNvSpPr>
          <p:nvPr>
            <p:ph type="body" idx="1"/>
          </p:nvPr>
        </p:nvSpPr>
        <p:spPr>
          <a:xfrm>
            <a:off x="311700" y="1152475"/>
            <a:ext cx="4068300" cy="3416400"/>
          </a:xfrm>
          <a:prstGeom prst="rect">
            <a:avLst/>
          </a:prstGeom>
        </p:spPr>
        <p:txBody>
          <a:bodyPr spcFirstLastPara="1" wrap="square" lIns="91425" tIns="45700" rIns="91425" bIns="45700" anchor="t" anchorCtr="0">
            <a:normAutofit lnSpcReduction="10000"/>
          </a:bodyPr>
          <a:lstStyle/>
          <a:p>
            <a:pPr marL="457200" lvl="0" indent="-342900" algn="l" rtl="0">
              <a:spcBef>
                <a:spcPts val="580"/>
              </a:spcBef>
              <a:spcAft>
                <a:spcPts val="0"/>
              </a:spcAft>
              <a:buSzPts val="1800"/>
              <a:buChar char="●"/>
            </a:pPr>
            <a:r>
              <a:rPr lang="en-US"/>
              <a:t>Mild symptoms:</a:t>
            </a:r>
            <a:endParaRPr/>
          </a:p>
          <a:p>
            <a:pPr marL="914400" lvl="1" indent="-342900" algn="l" rtl="0">
              <a:spcBef>
                <a:spcPts val="0"/>
              </a:spcBef>
              <a:spcAft>
                <a:spcPts val="0"/>
              </a:spcAft>
              <a:buSzPts val="1800"/>
              <a:buChar char="●"/>
            </a:pPr>
            <a:r>
              <a:rPr lang="en-US"/>
              <a:t>Fatigue</a:t>
            </a:r>
            <a:endParaRPr>
              <a:solidFill>
                <a:srgbClr val="4A86E8"/>
              </a:solidFill>
            </a:endParaRPr>
          </a:p>
          <a:p>
            <a:pPr marL="914400" lvl="1" indent="-342900" algn="l" rtl="0">
              <a:spcBef>
                <a:spcPts val="0"/>
              </a:spcBef>
              <a:spcAft>
                <a:spcPts val="0"/>
              </a:spcAft>
              <a:buSzPts val="1800"/>
              <a:buChar char="●"/>
            </a:pPr>
            <a:r>
              <a:rPr lang="en-US"/>
              <a:t>Shivering</a:t>
            </a:r>
            <a:endParaRPr/>
          </a:p>
          <a:p>
            <a:pPr marL="914400" lvl="1" indent="-342900" algn="l" rtl="0">
              <a:spcBef>
                <a:spcPts val="0"/>
              </a:spcBef>
              <a:spcAft>
                <a:spcPts val="0"/>
              </a:spcAft>
              <a:buSzPts val="1800"/>
              <a:buChar char="●"/>
            </a:pPr>
            <a:r>
              <a:rPr lang="en-US"/>
              <a:t>Stomping of feet</a:t>
            </a:r>
            <a:endParaRPr/>
          </a:p>
          <a:p>
            <a:pPr marL="914400" lvl="0" indent="0" algn="l" rtl="0">
              <a:lnSpc>
                <a:spcPct val="100000"/>
              </a:lnSpc>
              <a:spcBef>
                <a:spcPts val="0"/>
              </a:spcBef>
              <a:spcAft>
                <a:spcPts val="0"/>
              </a:spcAft>
              <a:buNone/>
            </a:pPr>
            <a:endParaRPr/>
          </a:p>
          <a:p>
            <a:pPr marL="457200" lvl="0" indent="-342900" algn="l" rtl="0">
              <a:spcBef>
                <a:spcPts val="580"/>
              </a:spcBef>
              <a:spcAft>
                <a:spcPts val="0"/>
              </a:spcAft>
              <a:buSzPts val="1800"/>
              <a:buChar char="●"/>
            </a:pPr>
            <a:r>
              <a:rPr lang="en-US"/>
              <a:t>Moderate to Severe symptoms:</a:t>
            </a:r>
            <a:endParaRPr/>
          </a:p>
          <a:p>
            <a:pPr marL="914400" lvl="1" indent="-342900" algn="l" rtl="0">
              <a:spcBef>
                <a:spcPts val="0"/>
              </a:spcBef>
              <a:spcAft>
                <a:spcPts val="0"/>
              </a:spcAft>
              <a:buSzPts val="1800"/>
              <a:buChar char="●"/>
            </a:pPr>
            <a:r>
              <a:rPr lang="en-US"/>
              <a:t>The person stops shivering</a:t>
            </a:r>
            <a:endParaRPr/>
          </a:p>
          <a:p>
            <a:pPr marL="914400" lvl="1" indent="-342900" algn="l" rtl="0">
              <a:spcBef>
                <a:spcPts val="0"/>
              </a:spcBef>
              <a:spcAft>
                <a:spcPts val="0"/>
              </a:spcAft>
              <a:buSzPts val="1800"/>
              <a:buChar char="●"/>
            </a:pPr>
            <a:r>
              <a:rPr lang="en-US"/>
              <a:t>Slowed heartbeat and breathing</a:t>
            </a:r>
            <a:endParaRPr/>
          </a:p>
          <a:p>
            <a:pPr marL="914400" lvl="1" indent="-342900" algn="l" rtl="0">
              <a:spcBef>
                <a:spcPts val="0"/>
              </a:spcBef>
              <a:spcAft>
                <a:spcPts val="0"/>
              </a:spcAft>
              <a:buSzPts val="1800"/>
              <a:buChar char="●"/>
            </a:pPr>
            <a:r>
              <a:rPr lang="en-US"/>
              <a:t>Confusion or disorientation</a:t>
            </a:r>
            <a:endParaRPr/>
          </a:p>
          <a:p>
            <a:pPr marL="914400" lvl="1" indent="-342900" algn="l" rtl="0">
              <a:spcBef>
                <a:spcPts val="0"/>
              </a:spcBef>
              <a:spcAft>
                <a:spcPts val="0"/>
              </a:spcAft>
              <a:buSzPts val="1800"/>
              <a:buChar char="●"/>
            </a:pPr>
            <a:r>
              <a:rPr lang="en-US"/>
              <a:t>Rigid muscles</a:t>
            </a:r>
            <a:endParaRPr/>
          </a:p>
          <a:p>
            <a:pPr marL="914400" lvl="1" indent="-342900" algn="l" rtl="0">
              <a:spcBef>
                <a:spcPts val="0"/>
              </a:spcBef>
              <a:spcAft>
                <a:spcPts val="0"/>
              </a:spcAft>
              <a:buSzPts val="1800"/>
              <a:buChar char="●"/>
            </a:pPr>
            <a:r>
              <a:rPr lang="en-US"/>
              <a:t>Loss of consciousness </a:t>
            </a:r>
            <a:endParaRPr/>
          </a:p>
          <a:p>
            <a:pPr marL="274320" lvl="0" indent="-144510" algn="l" rtl="0">
              <a:spcBef>
                <a:spcPts val="1600"/>
              </a:spcBef>
              <a:spcAft>
                <a:spcPts val="1600"/>
              </a:spcAft>
              <a:buSzPts val="2044"/>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3D85C6"/>
            </a:gs>
            <a:gs pos="100000">
              <a:srgbClr val="094C8B">
                <a:alpha val="92941"/>
              </a:srgbClr>
            </a:gs>
          </a:gsLst>
          <a:lin ang="5400012" scaled="0"/>
        </a:gradFill>
        <a:effectLst/>
      </p:bgPr>
    </p:bg>
    <p:spTree>
      <p:nvGrpSpPr>
        <p:cNvPr id="1" name="Shape 90"/>
        <p:cNvGrpSpPr/>
        <p:nvPr/>
      </p:nvGrpSpPr>
      <p:grpSpPr>
        <a:xfrm>
          <a:off x="0" y="0"/>
          <a:ext cx="0" cy="0"/>
          <a:chOff x="0" y="0"/>
          <a:chExt cx="0" cy="0"/>
        </a:xfrm>
      </p:grpSpPr>
      <p:sp>
        <p:nvSpPr>
          <p:cNvPr id="91" name="Google Shape;91;g790a49dad4_1_125"/>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91425" anchor="b" anchorCtr="0">
            <a:noAutofit/>
          </a:bodyPr>
          <a:lstStyle/>
          <a:p>
            <a:pPr marL="0" lvl="0" indent="0" algn="l" rtl="0">
              <a:spcBef>
                <a:spcPts val="0"/>
              </a:spcBef>
              <a:spcAft>
                <a:spcPts val="0"/>
              </a:spcAft>
              <a:buClr>
                <a:schemeClr val="dk2"/>
              </a:buClr>
              <a:buSzPts val="4000"/>
              <a:buFont typeface="Libre Franklin"/>
              <a:buNone/>
            </a:pPr>
            <a:r>
              <a:rPr lang="en-US"/>
              <a:t>First Aid - Hypothermia</a:t>
            </a:r>
            <a:endParaRPr sz="3200">
              <a:latin typeface="Times New Roman"/>
              <a:ea typeface="Times New Roman"/>
              <a:cs typeface="Times New Roman"/>
              <a:sym typeface="Times New Roman"/>
            </a:endParaRPr>
          </a:p>
        </p:txBody>
      </p:sp>
      <p:sp>
        <p:nvSpPr>
          <p:cNvPr id="92" name="Google Shape;92;g790a49dad4_1_125"/>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457200" lvl="0" indent="-342900" algn="l" rtl="0">
              <a:spcBef>
                <a:spcPts val="580"/>
              </a:spcBef>
              <a:spcAft>
                <a:spcPts val="0"/>
              </a:spcAft>
              <a:buSzPts val="1800"/>
              <a:buChar char="●"/>
            </a:pPr>
            <a:r>
              <a:rPr lang="en-US"/>
              <a:t>Seek warm shelter </a:t>
            </a:r>
            <a:endParaRPr/>
          </a:p>
          <a:p>
            <a:pPr marL="914400" lvl="1" indent="-342900" algn="l" rtl="0">
              <a:spcBef>
                <a:spcPts val="0"/>
              </a:spcBef>
              <a:spcAft>
                <a:spcPts val="0"/>
              </a:spcAft>
              <a:buSzPts val="1800"/>
              <a:buChar char="●"/>
            </a:pPr>
            <a:r>
              <a:rPr lang="en-US"/>
              <a:t>If unable, protect exposed individual from wind </a:t>
            </a:r>
            <a:endParaRPr/>
          </a:p>
          <a:p>
            <a:pPr marL="457200" lvl="0" indent="-342900" algn="l" rtl="0">
              <a:spcBef>
                <a:spcPts val="0"/>
              </a:spcBef>
              <a:spcAft>
                <a:spcPts val="0"/>
              </a:spcAft>
              <a:buSzPts val="1800"/>
              <a:buChar char="●"/>
            </a:pPr>
            <a:r>
              <a:rPr lang="en-US"/>
              <a:t>Remove wet clothing and replace with warm dry items </a:t>
            </a:r>
            <a:endParaRPr/>
          </a:p>
          <a:p>
            <a:pPr marL="914400" lvl="1" indent="-342900" algn="l" rtl="0">
              <a:spcBef>
                <a:spcPts val="0"/>
              </a:spcBef>
              <a:spcAft>
                <a:spcPts val="0"/>
              </a:spcAft>
              <a:buSzPts val="1800"/>
              <a:buChar char="●"/>
            </a:pPr>
            <a:r>
              <a:rPr lang="en-US"/>
              <a:t>Warm gradually</a:t>
            </a:r>
            <a:endParaRPr/>
          </a:p>
          <a:p>
            <a:pPr marL="914400" lvl="1" indent="-342900" algn="l" rtl="0">
              <a:spcBef>
                <a:spcPts val="0"/>
              </a:spcBef>
              <a:spcAft>
                <a:spcPts val="0"/>
              </a:spcAft>
              <a:buSzPts val="1800"/>
              <a:buChar char="●"/>
            </a:pPr>
            <a:r>
              <a:rPr lang="en-US"/>
              <a:t>Starting warming the core body</a:t>
            </a:r>
            <a:endParaRPr/>
          </a:p>
          <a:p>
            <a:pPr marL="1371600" lvl="2" indent="-342900" algn="l" rtl="0">
              <a:spcBef>
                <a:spcPts val="0"/>
              </a:spcBef>
              <a:spcAft>
                <a:spcPts val="0"/>
              </a:spcAft>
              <a:buSzPts val="1800"/>
              <a:buChar char="●"/>
            </a:pPr>
            <a:r>
              <a:rPr lang="en-US"/>
              <a:t>Do </a:t>
            </a:r>
            <a:r>
              <a:rPr lang="en-US" b="1" u="sng"/>
              <a:t>not</a:t>
            </a:r>
            <a:r>
              <a:rPr lang="en-US"/>
              <a:t> start with extremities (can cause shock)</a:t>
            </a:r>
            <a:endParaRPr/>
          </a:p>
          <a:p>
            <a:pPr marL="1371600" lvl="2" indent="-342900" algn="l" rtl="0">
              <a:spcBef>
                <a:spcPts val="0"/>
              </a:spcBef>
              <a:spcAft>
                <a:spcPts val="0"/>
              </a:spcAft>
              <a:buSzPts val="1800"/>
              <a:buChar char="●"/>
            </a:pPr>
            <a:r>
              <a:rPr lang="en-US"/>
              <a:t>Do </a:t>
            </a:r>
            <a:r>
              <a:rPr lang="en-US" b="1" u="sng"/>
              <a:t>not</a:t>
            </a:r>
            <a:r>
              <a:rPr lang="en-US"/>
              <a:t> immerse in warm water</a:t>
            </a:r>
            <a:endParaRPr/>
          </a:p>
          <a:p>
            <a:pPr marL="457200" lvl="0" indent="-342900" algn="l" rtl="0">
              <a:spcBef>
                <a:spcPts val="0"/>
              </a:spcBef>
              <a:spcAft>
                <a:spcPts val="0"/>
              </a:spcAft>
              <a:buSzPts val="1800"/>
              <a:buChar char="●"/>
            </a:pPr>
            <a:r>
              <a:rPr lang="en-US"/>
              <a:t>Alcohol hinders the rewarming process</a:t>
            </a:r>
            <a:endParaRPr/>
          </a:p>
          <a:p>
            <a:pPr marL="457200" lvl="0" indent="-342900" algn="l" rtl="0">
              <a:spcBef>
                <a:spcPts val="0"/>
              </a:spcBef>
              <a:spcAft>
                <a:spcPts val="0"/>
              </a:spcAft>
              <a:buSzPts val="1800"/>
              <a:buChar char="●"/>
            </a:pPr>
            <a:r>
              <a:rPr lang="en-US"/>
              <a:t>Tobacco products slow circulation needed for rewarming</a:t>
            </a:r>
            <a:endParaRPr/>
          </a:p>
          <a:p>
            <a:pPr marL="274320" lvl="0" indent="-144510" algn="l" rtl="0">
              <a:spcBef>
                <a:spcPts val="580"/>
              </a:spcBef>
              <a:spcAft>
                <a:spcPts val="1600"/>
              </a:spcAft>
              <a:buSzPts val="2044"/>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3D85C6"/>
            </a:gs>
            <a:gs pos="100000">
              <a:srgbClr val="094C8B">
                <a:alpha val="92941"/>
              </a:srgbClr>
            </a:gs>
          </a:gsLst>
          <a:lin ang="5400012" scaled="0"/>
        </a:gradFill>
        <a:effectLst/>
      </p:bgPr>
    </p:bg>
    <p:spTree>
      <p:nvGrpSpPr>
        <p:cNvPr id="1" name="Shape 96"/>
        <p:cNvGrpSpPr/>
        <p:nvPr/>
      </p:nvGrpSpPr>
      <p:grpSpPr>
        <a:xfrm>
          <a:off x="0" y="0"/>
          <a:ext cx="0" cy="0"/>
          <a:chOff x="0" y="0"/>
          <a:chExt cx="0" cy="0"/>
        </a:xfrm>
      </p:grpSpPr>
      <p:sp>
        <p:nvSpPr>
          <p:cNvPr id="97" name="Google Shape;97;g790a49dad4_1_112"/>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91425" anchor="b" anchorCtr="0">
            <a:noAutofit/>
          </a:bodyPr>
          <a:lstStyle/>
          <a:p>
            <a:pPr marL="0" lvl="0" indent="0" algn="l" rtl="0">
              <a:spcBef>
                <a:spcPts val="0"/>
              </a:spcBef>
              <a:spcAft>
                <a:spcPts val="0"/>
              </a:spcAft>
              <a:buClr>
                <a:schemeClr val="dk2"/>
              </a:buClr>
              <a:buSzPts val="4000"/>
              <a:buFont typeface="Libre Franklin"/>
              <a:buNone/>
            </a:pPr>
            <a:r>
              <a:rPr lang="en-US" sz="3200">
                <a:latin typeface="Times New Roman"/>
                <a:ea typeface="Times New Roman"/>
                <a:cs typeface="Times New Roman"/>
                <a:sym typeface="Times New Roman"/>
              </a:rPr>
              <a:t>Symptoms - </a:t>
            </a:r>
            <a:r>
              <a:rPr lang="en-US"/>
              <a:t>Frostbite</a:t>
            </a:r>
            <a:endParaRPr sz="3200">
              <a:latin typeface="Times New Roman"/>
              <a:ea typeface="Times New Roman"/>
              <a:cs typeface="Times New Roman"/>
              <a:sym typeface="Times New Roman"/>
            </a:endParaRPr>
          </a:p>
        </p:txBody>
      </p:sp>
      <p:sp>
        <p:nvSpPr>
          <p:cNvPr id="98" name="Google Shape;98;g790a49dad4_1_112"/>
          <p:cNvSpPr txBox="1">
            <a:spLocks noGrp="1"/>
          </p:cNvSpPr>
          <p:nvPr>
            <p:ph type="body" idx="1"/>
          </p:nvPr>
        </p:nvSpPr>
        <p:spPr>
          <a:xfrm>
            <a:off x="311700" y="1017725"/>
            <a:ext cx="3999900" cy="3416400"/>
          </a:xfrm>
          <a:prstGeom prst="rect">
            <a:avLst/>
          </a:prstGeom>
        </p:spPr>
        <p:txBody>
          <a:bodyPr spcFirstLastPara="1" wrap="square" lIns="91425" tIns="45700" rIns="91425" bIns="45700" anchor="t" anchorCtr="0">
            <a:noAutofit/>
          </a:bodyPr>
          <a:lstStyle/>
          <a:p>
            <a:pPr marL="457200" lvl="0" indent="-342900" algn="l" rtl="0">
              <a:spcBef>
                <a:spcPts val="580"/>
              </a:spcBef>
              <a:spcAft>
                <a:spcPts val="0"/>
              </a:spcAft>
              <a:buSzPts val="1800"/>
              <a:buChar char="●"/>
            </a:pPr>
            <a:r>
              <a:rPr lang="en-US" u="sng"/>
              <a:t>Frostnip:</a:t>
            </a:r>
            <a:endParaRPr u="sng"/>
          </a:p>
          <a:p>
            <a:pPr marL="914400" lvl="1" indent="-342900" algn="l" rtl="0">
              <a:spcBef>
                <a:spcPts val="0"/>
              </a:spcBef>
              <a:spcAft>
                <a:spcPts val="0"/>
              </a:spcAft>
              <a:buSzPts val="1800"/>
              <a:buChar char="●"/>
            </a:pPr>
            <a:r>
              <a:rPr lang="en-US"/>
              <a:t>Mild form of frostbite</a:t>
            </a:r>
            <a:endParaRPr>
              <a:solidFill>
                <a:srgbClr val="4A86E8"/>
              </a:solidFill>
            </a:endParaRPr>
          </a:p>
          <a:p>
            <a:pPr marL="914400" lvl="1" indent="-342900" algn="l" rtl="0">
              <a:spcBef>
                <a:spcPts val="0"/>
              </a:spcBef>
              <a:spcAft>
                <a:spcPts val="0"/>
              </a:spcAft>
              <a:buSzPts val="1800"/>
              <a:buChar char="●"/>
            </a:pPr>
            <a:r>
              <a:rPr lang="en-US"/>
              <a:t>When warming may feel prickling or tingling</a:t>
            </a:r>
            <a:endParaRPr/>
          </a:p>
          <a:p>
            <a:pPr marL="914400" lvl="1" indent="-342900" algn="l" rtl="0">
              <a:spcBef>
                <a:spcPts val="0"/>
              </a:spcBef>
              <a:spcAft>
                <a:spcPts val="0"/>
              </a:spcAft>
              <a:buSzPts val="1800"/>
              <a:buChar char="●"/>
            </a:pPr>
            <a:r>
              <a:rPr lang="en-US"/>
              <a:t>Does not permanently damage skin</a:t>
            </a:r>
            <a:endParaRPr/>
          </a:p>
          <a:p>
            <a:pPr marL="457200" lvl="0" indent="-342900" algn="l" rtl="0">
              <a:spcBef>
                <a:spcPts val="0"/>
              </a:spcBef>
              <a:spcAft>
                <a:spcPts val="0"/>
              </a:spcAft>
              <a:buSzPts val="1800"/>
              <a:buChar char="●"/>
            </a:pPr>
            <a:r>
              <a:rPr lang="en-US" u="sng"/>
              <a:t>Superficial Frostbite:</a:t>
            </a:r>
            <a:endParaRPr u="sng"/>
          </a:p>
          <a:p>
            <a:pPr marL="914400" lvl="1" indent="-342900" algn="l" rtl="0">
              <a:spcBef>
                <a:spcPts val="0"/>
              </a:spcBef>
              <a:spcAft>
                <a:spcPts val="0"/>
              </a:spcAft>
              <a:buSzPts val="1800"/>
              <a:buChar char="●"/>
            </a:pPr>
            <a:r>
              <a:rPr lang="en-US"/>
              <a:t>Skin turns white or pale</a:t>
            </a:r>
            <a:endParaRPr/>
          </a:p>
          <a:p>
            <a:pPr marL="914400" lvl="1" indent="-342900" algn="l" rtl="0">
              <a:spcBef>
                <a:spcPts val="0"/>
              </a:spcBef>
              <a:spcAft>
                <a:spcPts val="0"/>
              </a:spcAft>
              <a:buSzPts val="1800"/>
              <a:buChar char="●"/>
            </a:pPr>
            <a:r>
              <a:rPr lang="en-US"/>
              <a:t>Skin may feel warm</a:t>
            </a:r>
            <a:endParaRPr/>
          </a:p>
          <a:p>
            <a:pPr marL="914400" lvl="1" indent="-342900" algn="l" rtl="0">
              <a:spcBef>
                <a:spcPts val="0"/>
              </a:spcBef>
              <a:spcAft>
                <a:spcPts val="0"/>
              </a:spcAft>
              <a:buSzPts val="1800"/>
              <a:buChar char="●"/>
            </a:pPr>
            <a:r>
              <a:rPr lang="en-US"/>
              <a:t>Stinging, burning, and swelling</a:t>
            </a:r>
            <a:endParaRPr/>
          </a:p>
          <a:p>
            <a:pPr marL="914400" lvl="1" indent="-342900" algn="l" rtl="0">
              <a:spcBef>
                <a:spcPts val="0"/>
              </a:spcBef>
              <a:spcAft>
                <a:spcPts val="0"/>
              </a:spcAft>
              <a:buSzPts val="1800"/>
              <a:buChar char="●"/>
            </a:pPr>
            <a:r>
              <a:rPr lang="en-US"/>
              <a:t>Blisters 12 to 36 hours after rewarming</a:t>
            </a:r>
            <a:endParaRPr/>
          </a:p>
          <a:p>
            <a:pPr marL="274320" lvl="0" indent="-144510" algn="l" rtl="0">
              <a:spcBef>
                <a:spcPts val="1600"/>
              </a:spcBef>
              <a:spcAft>
                <a:spcPts val="1600"/>
              </a:spcAft>
              <a:buSzPts val="2044"/>
              <a:buNone/>
            </a:pPr>
            <a:endParaRPr/>
          </a:p>
        </p:txBody>
      </p:sp>
      <p:sp>
        <p:nvSpPr>
          <p:cNvPr id="99" name="Google Shape;99;g790a49dad4_1_112"/>
          <p:cNvSpPr txBox="1">
            <a:spLocks noGrp="1"/>
          </p:cNvSpPr>
          <p:nvPr>
            <p:ph type="body" idx="2"/>
          </p:nvPr>
        </p:nvSpPr>
        <p:spPr>
          <a:xfrm>
            <a:off x="4832400" y="1017725"/>
            <a:ext cx="39999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US" u="sng"/>
              <a:t>Deep Frostbite:</a:t>
            </a:r>
            <a:endParaRPr u="sng"/>
          </a:p>
          <a:p>
            <a:pPr marL="914400" lvl="1" indent="-342900" algn="l" rtl="0">
              <a:spcBef>
                <a:spcPts val="0"/>
              </a:spcBef>
              <a:spcAft>
                <a:spcPts val="0"/>
              </a:spcAft>
              <a:buSzPts val="1800"/>
              <a:buChar char="●"/>
            </a:pPr>
            <a:r>
              <a:rPr lang="en-US"/>
              <a:t>Skin turns bluish gray</a:t>
            </a:r>
            <a:endParaRPr/>
          </a:p>
          <a:p>
            <a:pPr marL="914400" lvl="1" indent="-342900" algn="l" rtl="0">
              <a:spcBef>
                <a:spcPts val="0"/>
              </a:spcBef>
              <a:spcAft>
                <a:spcPts val="0"/>
              </a:spcAft>
              <a:buSzPts val="1800"/>
              <a:buChar char="●"/>
            </a:pPr>
            <a:r>
              <a:rPr lang="en-US"/>
              <a:t>Lose all sensation of cold</a:t>
            </a:r>
            <a:endParaRPr/>
          </a:p>
          <a:p>
            <a:pPr marL="914400" lvl="1" indent="-342900" algn="l" rtl="0">
              <a:spcBef>
                <a:spcPts val="0"/>
              </a:spcBef>
              <a:spcAft>
                <a:spcPts val="0"/>
              </a:spcAft>
              <a:buSzPts val="1800"/>
              <a:buChar char="●"/>
            </a:pPr>
            <a:r>
              <a:rPr lang="en-US"/>
              <a:t>Pain in affected areas</a:t>
            </a:r>
            <a:endParaRPr/>
          </a:p>
          <a:p>
            <a:pPr marL="914400" lvl="1" indent="-342900" algn="l" rtl="0">
              <a:spcBef>
                <a:spcPts val="0"/>
              </a:spcBef>
              <a:spcAft>
                <a:spcPts val="0"/>
              </a:spcAft>
              <a:buSzPts val="1800"/>
              <a:buChar char="●"/>
            </a:pPr>
            <a:r>
              <a:rPr lang="en-US"/>
              <a:t>Muscles stop working</a:t>
            </a:r>
            <a:endParaRPr/>
          </a:p>
          <a:p>
            <a:pPr marL="914400" lvl="1" indent="-342900" algn="l" rtl="0">
              <a:spcBef>
                <a:spcPts val="0"/>
              </a:spcBef>
              <a:spcAft>
                <a:spcPts val="0"/>
              </a:spcAft>
              <a:buSzPts val="1800"/>
              <a:buChar char="●"/>
            </a:pPr>
            <a:r>
              <a:rPr lang="en-US"/>
              <a:t>Large blisters 24 to 48 hours after rewarming</a:t>
            </a:r>
            <a:endParaRPr/>
          </a:p>
          <a:p>
            <a:pPr marL="914400" lvl="1" indent="-342900" algn="l" rtl="0">
              <a:spcBef>
                <a:spcPts val="0"/>
              </a:spcBef>
              <a:spcAft>
                <a:spcPts val="0"/>
              </a:spcAft>
              <a:buSzPts val="1800"/>
              <a:buChar char="●"/>
            </a:pPr>
            <a:r>
              <a:rPr lang="en-US"/>
              <a:t>Area turns black as tissue dies</a:t>
            </a:r>
            <a:endParaRPr/>
          </a:p>
        </p:txBody>
      </p:sp>
      <p:pic>
        <p:nvPicPr>
          <p:cNvPr id="100" name="Google Shape;100;g790a49dad4_1_112"/>
          <p:cNvPicPr preferRelativeResize="0"/>
          <p:nvPr/>
        </p:nvPicPr>
        <p:blipFill rotWithShape="1">
          <a:blip r:embed="rId3">
            <a:alphaModFix/>
          </a:blip>
          <a:srcRect b="3809"/>
          <a:stretch/>
        </p:blipFill>
        <p:spPr>
          <a:xfrm>
            <a:off x="6082487" y="3596725"/>
            <a:ext cx="1967925" cy="1163500"/>
          </a:xfrm>
          <a:prstGeom prst="rect">
            <a:avLst/>
          </a:prstGeom>
          <a:noFill/>
          <a:ln>
            <a:noFill/>
          </a:ln>
        </p:spPr>
      </p:pic>
      <p:sp>
        <p:nvSpPr>
          <p:cNvPr id="101" name="Google Shape;101;g790a49dad4_1_112"/>
          <p:cNvSpPr txBox="1"/>
          <p:nvPr/>
        </p:nvSpPr>
        <p:spPr>
          <a:xfrm>
            <a:off x="5263475" y="4760225"/>
            <a:ext cx="3429000" cy="22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600">
                <a:solidFill>
                  <a:srgbClr val="434343"/>
                </a:solidFill>
              </a:rPr>
              <a:t>Image retrieved from: </a:t>
            </a:r>
            <a:r>
              <a:rPr lang="en-US" sz="600" u="sng">
                <a:solidFill>
                  <a:srgbClr val="434343"/>
                </a:solidFill>
                <a:hlinkClick r:id="rId4"/>
              </a:rPr>
              <a:t>https://www.mayoclinic.org/diseases-conditions/frostbite/multimedia/img-20114490</a:t>
            </a:r>
            <a:endParaRPr sz="600">
              <a:solidFill>
                <a:srgbClr val="434343"/>
              </a:solidFill>
            </a:endParaRPr>
          </a:p>
          <a:p>
            <a:pPr marL="0" lvl="0" indent="0" algn="l" rtl="0">
              <a:spcBef>
                <a:spcPts val="0"/>
              </a:spcBef>
              <a:spcAft>
                <a:spcPts val="0"/>
              </a:spcAft>
              <a:buNone/>
            </a:pPr>
            <a:endParaRPr sz="600">
              <a:solidFill>
                <a:srgbClr val="434343"/>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3D85C6"/>
            </a:gs>
            <a:gs pos="100000">
              <a:srgbClr val="094C8B">
                <a:alpha val="92941"/>
              </a:srgbClr>
            </a:gs>
          </a:gsLst>
          <a:lin ang="5400012" scaled="0"/>
        </a:gradFill>
        <a:effectLst/>
      </p:bgPr>
    </p:bg>
    <p:spTree>
      <p:nvGrpSpPr>
        <p:cNvPr id="1" name="Shape 105"/>
        <p:cNvGrpSpPr/>
        <p:nvPr/>
      </p:nvGrpSpPr>
      <p:grpSpPr>
        <a:xfrm>
          <a:off x="0" y="0"/>
          <a:ext cx="0" cy="0"/>
          <a:chOff x="0" y="0"/>
          <a:chExt cx="0" cy="0"/>
        </a:xfrm>
      </p:grpSpPr>
      <p:sp>
        <p:nvSpPr>
          <p:cNvPr id="106" name="Google Shape;106;g78f91bb3a4_0_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200">
                <a:latin typeface="Times New Roman"/>
                <a:ea typeface="Times New Roman"/>
                <a:cs typeface="Times New Roman"/>
                <a:sym typeface="Times New Roman"/>
              </a:rPr>
              <a:t>First Aid</a:t>
            </a:r>
            <a:r>
              <a:rPr lang="en-US"/>
              <a:t> - </a:t>
            </a:r>
            <a:r>
              <a:rPr lang="en-US" sz="3200">
                <a:latin typeface="Times New Roman"/>
                <a:ea typeface="Times New Roman"/>
                <a:cs typeface="Times New Roman"/>
                <a:sym typeface="Times New Roman"/>
              </a:rPr>
              <a:t>Frostbite</a:t>
            </a:r>
            <a:endParaRPr sz="3200">
              <a:latin typeface="Times New Roman"/>
              <a:ea typeface="Times New Roman"/>
              <a:cs typeface="Times New Roman"/>
              <a:sym typeface="Times New Roman"/>
            </a:endParaRPr>
          </a:p>
        </p:txBody>
      </p:sp>
      <p:sp>
        <p:nvSpPr>
          <p:cNvPr id="107" name="Google Shape;107;g78f91bb3a4_0_0"/>
          <p:cNvSpPr txBox="1">
            <a:spLocks noGrp="1"/>
          </p:cNvSpPr>
          <p:nvPr>
            <p:ph type="body" idx="1"/>
          </p:nvPr>
        </p:nvSpPr>
        <p:spPr>
          <a:xfrm>
            <a:off x="311700" y="1152475"/>
            <a:ext cx="42981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US"/>
              <a:t>Check for hypothermia</a:t>
            </a:r>
            <a:endParaRPr/>
          </a:p>
          <a:p>
            <a:pPr marL="457200" lvl="0" indent="-342900" algn="l" rtl="0">
              <a:spcBef>
                <a:spcPts val="0"/>
              </a:spcBef>
              <a:spcAft>
                <a:spcPts val="0"/>
              </a:spcAft>
              <a:buSzPts val="1800"/>
              <a:buChar char="●"/>
            </a:pPr>
            <a:r>
              <a:rPr lang="en-US"/>
              <a:t>Protect the skin from further damage</a:t>
            </a:r>
            <a:endParaRPr/>
          </a:p>
          <a:p>
            <a:pPr marL="457200" lvl="0" indent="-342900" algn="l" rtl="0">
              <a:spcBef>
                <a:spcPts val="0"/>
              </a:spcBef>
              <a:spcAft>
                <a:spcPts val="0"/>
              </a:spcAft>
              <a:buSzPts val="1800"/>
              <a:buChar char="●"/>
            </a:pPr>
            <a:r>
              <a:rPr lang="en-US"/>
              <a:t>Get out of the cold</a:t>
            </a:r>
            <a:endParaRPr/>
          </a:p>
          <a:p>
            <a:pPr marL="457200" lvl="0" indent="-342900" algn="l" rtl="0">
              <a:spcBef>
                <a:spcPts val="0"/>
              </a:spcBef>
              <a:spcAft>
                <a:spcPts val="0"/>
              </a:spcAft>
              <a:buSzPts val="1800"/>
              <a:buChar char="●"/>
            </a:pPr>
            <a:r>
              <a:rPr lang="en-US"/>
              <a:t>Remove wet or damp clothing</a:t>
            </a:r>
            <a:endParaRPr/>
          </a:p>
          <a:p>
            <a:pPr marL="457200" lvl="0" indent="-342900" algn="l" rtl="0">
              <a:spcBef>
                <a:spcPts val="0"/>
              </a:spcBef>
              <a:spcAft>
                <a:spcPts val="0"/>
              </a:spcAft>
              <a:buSzPts val="1800"/>
              <a:buChar char="●"/>
            </a:pPr>
            <a:r>
              <a:rPr lang="en-US"/>
              <a:t>Gently rewarm the affected areas</a:t>
            </a:r>
            <a:endParaRPr/>
          </a:p>
          <a:p>
            <a:pPr marL="457200" lvl="0" indent="-342900" algn="l" rtl="0">
              <a:spcBef>
                <a:spcPts val="0"/>
              </a:spcBef>
              <a:spcAft>
                <a:spcPts val="0"/>
              </a:spcAft>
              <a:buSzPts val="1800"/>
              <a:buChar char="●"/>
            </a:pPr>
            <a:r>
              <a:rPr lang="en-US"/>
              <a:t>Drink warm liquids</a:t>
            </a:r>
            <a:endParaRPr/>
          </a:p>
          <a:p>
            <a:pPr marL="457200" lvl="0" indent="-342900" algn="l" rtl="0">
              <a:spcBef>
                <a:spcPts val="0"/>
              </a:spcBef>
              <a:spcAft>
                <a:spcPts val="0"/>
              </a:spcAft>
              <a:buSzPts val="1800"/>
              <a:buChar char="●"/>
            </a:pPr>
            <a:r>
              <a:rPr lang="en-US"/>
              <a:t>Seek emergency help if numbness or pain continues after thawing the skin or if blisters form</a:t>
            </a:r>
            <a:endParaRPr/>
          </a:p>
          <a:p>
            <a:pPr marL="457200" lvl="0" indent="0" algn="l" rtl="0">
              <a:spcBef>
                <a:spcPts val="1600"/>
              </a:spcBef>
              <a:spcAft>
                <a:spcPts val="1600"/>
              </a:spcAft>
              <a:buNone/>
            </a:pPr>
            <a:endParaRPr/>
          </a:p>
        </p:txBody>
      </p:sp>
      <p:pic>
        <p:nvPicPr>
          <p:cNvPr id="108" name="Google Shape;108;g78f91bb3a4_0_0"/>
          <p:cNvPicPr preferRelativeResize="0"/>
          <p:nvPr/>
        </p:nvPicPr>
        <p:blipFill rotWithShape="1">
          <a:blip r:embed="rId3">
            <a:alphaModFix/>
          </a:blip>
          <a:srcRect b="6985"/>
          <a:stretch/>
        </p:blipFill>
        <p:spPr>
          <a:xfrm>
            <a:off x="5890500" y="1604488"/>
            <a:ext cx="2700925" cy="2512374"/>
          </a:xfrm>
          <a:prstGeom prst="rect">
            <a:avLst/>
          </a:prstGeom>
          <a:noFill/>
          <a:ln>
            <a:noFill/>
          </a:ln>
        </p:spPr>
      </p:pic>
      <p:sp>
        <p:nvSpPr>
          <p:cNvPr id="109" name="Google Shape;109;g78f91bb3a4_0_0"/>
          <p:cNvSpPr txBox="1"/>
          <p:nvPr/>
        </p:nvSpPr>
        <p:spPr>
          <a:xfrm>
            <a:off x="5918563" y="4191650"/>
            <a:ext cx="2644800" cy="25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600">
                <a:solidFill>
                  <a:srgbClr val="434343"/>
                </a:solidFill>
                <a:latin typeface="Times New Roman"/>
                <a:ea typeface="Times New Roman"/>
                <a:cs typeface="Times New Roman"/>
                <a:sym typeface="Times New Roman"/>
              </a:rPr>
              <a:t>Image retrieved from: </a:t>
            </a:r>
            <a:r>
              <a:rPr lang="en-US" sz="600" u="sng">
                <a:solidFill>
                  <a:srgbClr val="434343"/>
                </a:solidFill>
                <a:latin typeface="Times New Roman"/>
                <a:ea typeface="Times New Roman"/>
                <a:cs typeface="Times New Roman"/>
                <a:sym typeface="Times New Roman"/>
                <a:hlinkClick r:id="rId4"/>
              </a:rPr>
              <a:t>https://www.clearvuehealth.com/frostbiteaid/</a:t>
            </a:r>
            <a:endParaRPr sz="60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endParaRPr sz="600">
              <a:solidFill>
                <a:srgbClr val="434343"/>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3D85C6"/>
            </a:gs>
            <a:gs pos="100000">
              <a:srgbClr val="094C8B">
                <a:alpha val="92941"/>
              </a:srgbClr>
            </a:gs>
          </a:gsLst>
          <a:lin ang="5400012" scaled="0"/>
        </a:gradFill>
        <a:effectLst/>
      </p:bgPr>
    </p:bg>
    <p:spTree>
      <p:nvGrpSpPr>
        <p:cNvPr id="1" name="Shape 113"/>
        <p:cNvGrpSpPr/>
        <p:nvPr/>
      </p:nvGrpSpPr>
      <p:grpSpPr>
        <a:xfrm>
          <a:off x="0" y="0"/>
          <a:ext cx="0" cy="0"/>
          <a:chOff x="0" y="0"/>
          <a:chExt cx="0" cy="0"/>
        </a:xfrm>
      </p:grpSpPr>
      <p:sp>
        <p:nvSpPr>
          <p:cNvPr id="114" name="Google Shape;114;g790a49dad4_1_120"/>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91425" anchor="b" anchorCtr="0">
            <a:noAutofit/>
          </a:bodyPr>
          <a:lstStyle/>
          <a:p>
            <a:pPr marL="0" lvl="0" indent="0" algn="l" rtl="0">
              <a:spcBef>
                <a:spcPts val="0"/>
              </a:spcBef>
              <a:spcAft>
                <a:spcPts val="0"/>
              </a:spcAft>
              <a:buClr>
                <a:schemeClr val="dk2"/>
              </a:buClr>
              <a:buSzPts val="4000"/>
              <a:buFont typeface="Libre Franklin"/>
              <a:buNone/>
            </a:pPr>
            <a:endParaRPr/>
          </a:p>
          <a:p>
            <a:pPr marL="0" lvl="0" indent="0" algn="l" rtl="0">
              <a:spcBef>
                <a:spcPts val="0"/>
              </a:spcBef>
              <a:spcAft>
                <a:spcPts val="0"/>
              </a:spcAft>
              <a:buClr>
                <a:schemeClr val="dk2"/>
              </a:buClr>
              <a:buSzPts val="4000"/>
              <a:buFont typeface="Libre Franklin"/>
              <a:buNone/>
            </a:pPr>
            <a:r>
              <a:rPr lang="en-US" sz="3200">
                <a:latin typeface="Times New Roman"/>
                <a:ea typeface="Times New Roman"/>
                <a:cs typeface="Times New Roman"/>
                <a:sym typeface="Times New Roman"/>
              </a:rPr>
              <a:t>Symptoms - </a:t>
            </a:r>
            <a:r>
              <a:rPr lang="en-US"/>
              <a:t>Trench Foot</a:t>
            </a:r>
            <a:endParaRPr sz="3200">
              <a:latin typeface="Times New Roman"/>
              <a:ea typeface="Times New Roman"/>
              <a:cs typeface="Times New Roman"/>
              <a:sym typeface="Times New Roman"/>
            </a:endParaRPr>
          </a:p>
        </p:txBody>
      </p:sp>
      <p:sp>
        <p:nvSpPr>
          <p:cNvPr id="115" name="Google Shape;115;g790a49dad4_1_120"/>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457200" lvl="0" indent="-342900" algn="l" rtl="0">
              <a:spcBef>
                <a:spcPts val="580"/>
              </a:spcBef>
              <a:spcAft>
                <a:spcPts val="0"/>
              </a:spcAft>
              <a:buSzPts val="1800"/>
              <a:buChar char="●"/>
            </a:pPr>
            <a:r>
              <a:rPr lang="en-US"/>
              <a:t>Reddening of the skin</a:t>
            </a:r>
            <a:endParaRPr/>
          </a:p>
          <a:p>
            <a:pPr marL="457200" lvl="0" indent="-342900" algn="l" rtl="0">
              <a:spcBef>
                <a:spcPts val="0"/>
              </a:spcBef>
              <a:spcAft>
                <a:spcPts val="0"/>
              </a:spcAft>
              <a:buSzPts val="1800"/>
              <a:buChar char="●"/>
            </a:pPr>
            <a:r>
              <a:rPr lang="en-US"/>
              <a:t>Leg Cramps</a:t>
            </a:r>
            <a:endParaRPr/>
          </a:p>
          <a:p>
            <a:pPr marL="457200" lvl="0" indent="-342900" algn="l" rtl="0">
              <a:spcBef>
                <a:spcPts val="0"/>
              </a:spcBef>
              <a:spcAft>
                <a:spcPts val="0"/>
              </a:spcAft>
              <a:buSzPts val="1800"/>
              <a:buChar char="●"/>
            </a:pPr>
            <a:r>
              <a:rPr lang="en-US"/>
              <a:t>Tingling pain</a:t>
            </a:r>
            <a:endParaRPr/>
          </a:p>
          <a:p>
            <a:pPr marL="457200" lvl="0" indent="-342900" algn="l" rtl="0">
              <a:spcBef>
                <a:spcPts val="0"/>
              </a:spcBef>
              <a:spcAft>
                <a:spcPts val="0"/>
              </a:spcAft>
              <a:buSzPts val="1800"/>
              <a:buChar char="●"/>
            </a:pPr>
            <a:r>
              <a:rPr lang="en-US"/>
              <a:t>Blisters </a:t>
            </a:r>
            <a:endParaRPr/>
          </a:p>
          <a:p>
            <a:pPr marL="457200" lvl="0" indent="-342900" algn="l" rtl="0">
              <a:spcBef>
                <a:spcPts val="0"/>
              </a:spcBef>
              <a:spcAft>
                <a:spcPts val="0"/>
              </a:spcAft>
              <a:buSzPts val="1800"/>
              <a:buChar char="●"/>
            </a:pPr>
            <a:r>
              <a:rPr lang="en-US"/>
              <a:t>Feet swelling</a:t>
            </a:r>
            <a:endParaRPr/>
          </a:p>
          <a:p>
            <a:pPr marL="457200" lvl="0" indent="-342900" algn="l" rtl="0">
              <a:spcBef>
                <a:spcPts val="0"/>
              </a:spcBef>
              <a:spcAft>
                <a:spcPts val="0"/>
              </a:spcAft>
              <a:buSzPts val="1800"/>
              <a:buChar char="●"/>
            </a:pPr>
            <a:r>
              <a:rPr lang="en-US"/>
              <a:t>Bleeding under the skin</a:t>
            </a:r>
            <a:endParaRPr/>
          </a:p>
          <a:p>
            <a:pPr marL="457200" lvl="0" indent="-342900" algn="l" rtl="0">
              <a:spcBef>
                <a:spcPts val="0"/>
              </a:spcBef>
              <a:spcAft>
                <a:spcPts val="0"/>
              </a:spcAft>
              <a:buSzPts val="1800"/>
              <a:buChar char="●"/>
            </a:pPr>
            <a:r>
              <a:rPr lang="en-US"/>
              <a:t>Feet may turn dark purple or gray (Gangrene)</a:t>
            </a:r>
            <a:endParaRPr/>
          </a:p>
          <a:p>
            <a:pPr marL="274320" lvl="0" indent="-144510" algn="l" rtl="0">
              <a:spcBef>
                <a:spcPts val="580"/>
              </a:spcBef>
              <a:spcAft>
                <a:spcPts val="1600"/>
              </a:spcAft>
              <a:buSzPts val="2044"/>
              <a:buNone/>
            </a:pPr>
            <a:endParaRPr/>
          </a:p>
        </p:txBody>
      </p:sp>
      <p:pic>
        <p:nvPicPr>
          <p:cNvPr id="116" name="Google Shape;116;g790a49dad4_1_120" descr="See the source image"/>
          <p:cNvPicPr preferRelativeResize="0"/>
          <p:nvPr/>
        </p:nvPicPr>
        <p:blipFill>
          <a:blip r:embed="rId3">
            <a:alphaModFix/>
          </a:blip>
          <a:stretch>
            <a:fillRect/>
          </a:stretch>
        </p:blipFill>
        <p:spPr>
          <a:xfrm>
            <a:off x="5552775" y="1316938"/>
            <a:ext cx="2896424" cy="2189975"/>
          </a:xfrm>
          <a:prstGeom prst="rect">
            <a:avLst/>
          </a:prstGeom>
          <a:noFill/>
          <a:ln>
            <a:noFill/>
          </a:ln>
        </p:spPr>
      </p:pic>
      <p:sp>
        <p:nvSpPr>
          <p:cNvPr id="117" name="Google Shape;117;g790a49dad4_1_120"/>
          <p:cNvSpPr txBox="1"/>
          <p:nvPr/>
        </p:nvSpPr>
        <p:spPr>
          <a:xfrm>
            <a:off x="5798588" y="3391825"/>
            <a:ext cx="2404800" cy="52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rgbClr val="FFFFFF"/>
                </a:solidFill>
                <a:latin typeface="Times New Roman"/>
                <a:ea typeface="Times New Roman"/>
                <a:cs typeface="Times New Roman"/>
                <a:sym typeface="Times New Roman"/>
              </a:rPr>
              <a:t>Moderate Case of Trench Foot</a:t>
            </a:r>
            <a:endParaRPr sz="1200">
              <a:solidFill>
                <a:srgbClr val="FFFFFF"/>
              </a:solidFill>
              <a:latin typeface="Times New Roman"/>
              <a:ea typeface="Times New Roman"/>
              <a:cs typeface="Times New Roman"/>
              <a:sym typeface="Times New Roman"/>
            </a:endParaRPr>
          </a:p>
        </p:txBody>
      </p:sp>
      <p:sp>
        <p:nvSpPr>
          <p:cNvPr id="118" name="Google Shape;118;g790a49dad4_1_120"/>
          <p:cNvSpPr txBox="1"/>
          <p:nvPr/>
        </p:nvSpPr>
        <p:spPr>
          <a:xfrm>
            <a:off x="5612950" y="3684950"/>
            <a:ext cx="2836200" cy="30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600">
                <a:solidFill>
                  <a:srgbClr val="434343"/>
                </a:solidFill>
              </a:rPr>
              <a:t>Image retrieved from: </a:t>
            </a:r>
            <a:r>
              <a:rPr lang="en-US" sz="600" u="sng">
                <a:solidFill>
                  <a:srgbClr val="434343"/>
                </a:solidFill>
                <a:hlinkClick r:id="rId4"/>
              </a:rPr>
              <a:t>https://www.foot-pain-explored.com/trench-foot.html</a:t>
            </a:r>
            <a:endParaRPr sz="600">
              <a:solidFill>
                <a:srgbClr val="434343"/>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3660</Words>
  <Application>Microsoft Office PowerPoint</Application>
  <PresentationFormat>On-screen Show (16:9)</PresentationFormat>
  <Paragraphs>491</Paragraphs>
  <Slides>46</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Libre Franklin</vt:lpstr>
      <vt:lpstr>Arial</vt:lpstr>
      <vt:lpstr>Calibri</vt:lpstr>
      <vt:lpstr>Times New Roman</vt:lpstr>
      <vt:lpstr>Simple Light</vt:lpstr>
      <vt:lpstr>Cold Illness Prevention</vt:lpstr>
      <vt:lpstr>Objectives of Training </vt:lpstr>
      <vt:lpstr>Standards </vt:lpstr>
      <vt:lpstr>Common Cold-related Illnesses </vt:lpstr>
      <vt:lpstr>Symptoms - Hypothermia</vt:lpstr>
      <vt:lpstr>First Aid - Hypothermia</vt:lpstr>
      <vt:lpstr>Symptoms - Frostbite</vt:lpstr>
      <vt:lpstr>First Aid - Frostbite</vt:lpstr>
      <vt:lpstr> Symptoms - Trench Foot</vt:lpstr>
      <vt:lpstr>First Aid - Trench Foot</vt:lpstr>
      <vt:lpstr>Wind Chill</vt:lpstr>
      <vt:lpstr>Calculating Wind Chill</vt:lpstr>
      <vt:lpstr>Prevention - Education</vt:lpstr>
      <vt:lpstr>Prevention - Health Tips &amp; Practices</vt:lpstr>
      <vt:lpstr>Prevention - Control Measures</vt:lpstr>
      <vt:lpstr>Recommended PPE - How to Dress Warm</vt:lpstr>
      <vt:lpstr>Prevention - Control Measures</vt:lpstr>
      <vt:lpstr>PowerPoint Presentation</vt:lpstr>
      <vt:lpstr>References</vt:lpstr>
      <vt:lpstr>Heat Illness Prevention</vt:lpstr>
      <vt:lpstr>Objectives of Training</vt:lpstr>
      <vt:lpstr>What Does the Standard Require?</vt:lpstr>
      <vt:lpstr>OSHA Recommendations</vt:lpstr>
      <vt:lpstr>Humid Conditions</vt:lpstr>
      <vt:lpstr>Heat Index</vt:lpstr>
      <vt:lpstr>Using the Heat Index</vt:lpstr>
      <vt:lpstr>Common Types of Heat-related Illnesses</vt:lpstr>
      <vt:lpstr>Symptoms - Heat Rash </vt:lpstr>
      <vt:lpstr>First Aid - Heat Rash</vt:lpstr>
      <vt:lpstr>Symptoms - Heat Syncope </vt:lpstr>
      <vt:lpstr>First Aid - Heat Syncope</vt:lpstr>
      <vt:lpstr>Symptoms - Heat Cramps</vt:lpstr>
      <vt:lpstr>First Aid - Heat Cramps</vt:lpstr>
      <vt:lpstr>Symptoms - Heat Exhaustion </vt:lpstr>
      <vt:lpstr>First Aid - Heat Exhaustion </vt:lpstr>
      <vt:lpstr>Symptoms - Heat Stroke </vt:lpstr>
      <vt:lpstr>First Aid - Heat Stroke</vt:lpstr>
      <vt:lpstr>Prevention - Education</vt:lpstr>
      <vt:lpstr>Prevention - Heat Illness</vt:lpstr>
      <vt:lpstr>Prevention - Acclimation</vt:lpstr>
      <vt:lpstr>Prevention - Importance of Hydration</vt:lpstr>
      <vt:lpstr>Prevention - Hydration Log Example</vt:lpstr>
      <vt:lpstr>Prevention - Control Measures</vt:lpstr>
      <vt:lpstr>Prevention - Control Measures</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 Illness Prevention</dc:title>
  <dc:creator>Shoji Nakayama</dc:creator>
  <cp:lastModifiedBy>Shoji Nakayama</cp:lastModifiedBy>
  <cp:revision>4</cp:revision>
  <dcterms:modified xsi:type="dcterms:W3CDTF">2020-01-23T22:15:37Z</dcterms:modified>
</cp:coreProperties>
</file>