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xjZ/arTxEsu7ujeG12Tfc1R63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pinimg.com/736x/cf/5c/f7/cf5cf7e5a47f89268107204cb268ffa3.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link.ucsd.edu/safety/general/fall-protection/fall-protection-system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shatraining.com/osha-training-requirements-fall-protection-construction.ph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afetyandhealthmagazine.com/articles/print/16646-percent-of-construction-worker-deaths-involve-falls-new-database-show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allprotectionxs.com/wp-content/uploads/2017/08/Header-FP.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Trebuchet MS"/>
                <a:ea typeface="Trebuchet MS"/>
                <a:cs typeface="Trebuchet MS"/>
                <a:sym typeface="Trebuchet MS"/>
              </a:rPr>
              <a:t>(Props as well as demonstrations regarding PPE and other company utilities is highly recommended)</a:t>
            </a:r>
            <a:endParaRPr sz="11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a:highlight>
                <a:srgbClr val="000000"/>
              </a:highlight>
            </a:endParaRPr>
          </a:p>
        </p:txBody>
      </p:sp>
      <p:sp>
        <p:nvSpPr>
          <p:cNvPr id="145" name="Google Shape;1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Guard rails are excellent to prevent falls. They carry the whole body weight incase the person slips</a:t>
            </a:r>
            <a:endParaRPr/>
          </a:p>
          <a:p>
            <a:pPr marL="0" lvl="0" indent="0" algn="l" rtl="0">
              <a:spcBef>
                <a:spcPts val="0"/>
              </a:spcBef>
              <a:spcAft>
                <a:spcPts val="0"/>
              </a:spcAft>
              <a:buNone/>
            </a:pPr>
            <a:r>
              <a:rPr lang="en-US"/>
              <a:t>Toe boards give the perception of the fall. Thereby causing the worker to grip onto anything nearby. </a:t>
            </a:r>
            <a:endParaRPr/>
          </a:p>
          <a:p>
            <a:pPr marL="0" lvl="0" indent="0" algn="l" rtl="0">
              <a:spcBef>
                <a:spcPts val="0"/>
              </a:spcBef>
              <a:spcAft>
                <a:spcPts val="0"/>
              </a:spcAft>
              <a:buNone/>
            </a:pPr>
            <a:r>
              <a:rPr lang="en-US"/>
              <a:t>Lanyard length is the length of the string that connects the worker and the anchor point as shown in the figure. Source: OSHA.</a:t>
            </a:r>
            <a:endParaRPr/>
          </a:p>
          <a:p>
            <a:pPr marL="0" lvl="0" indent="0" algn="l" rtl="0">
              <a:spcBef>
                <a:spcPts val="0"/>
              </a:spcBef>
              <a:spcAft>
                <a:spcPts val="0"/>
              </a:spcAft>
              <a:buNone/>
            </a:pPr>
            <a:endParaRPr/>
          </a:p>
          <a:p>
            <a:pPr marL="0" lvl="0" indent="0" algn="l" rtl="0">
              <a:spcBef>
                <a:spcPts val="0"/>
              </a:spcBef>
              <a:spcAft>
                <a:spcPts val="0"/>
              </a:spcAft>
              <a:buNone/>
            </a:pPr>
            <a:r>
              <a:rPr lang="en-US"/>
              <a:t>OSHA recommends fall restraint systems that have capacity to withstand 3000 pounds of force or twice the maximum expected force needed to restrain the worker from exposure to the fall.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6" name="Google Shape;21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8e5acc60c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8e5acc60c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FIXED</a:t>
            </a:r>
            <a:endParaRPr/>
          </a:p>
        </p:txBody>
      </p:sp>
      <p:sp>
        <p:nvSpPr>
          <p:cNvPr id="226" name="Google Shape;226;g78e5acc60c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Anchorages can be temporary or permanent.</a:t>
            </a:r>
            <a:endParaRPr/>
          </a:p>
          <a:p>
            <a:pPr marL="0" lvl="0" indent="0" algn="l" rtl="0">
              <a:spcBef>
                <a:spcPts val="0"/>
              </a:spcBef>
              <a:spcAft>
                <a:spcPts val="0"/>
              </a:spcAft>
              <a:buNone/>
            </a:pPr>
            <a:r>
              <a:rPr lang="en-US"/>
              <a:t>Body harnesses are full body coverage harnesses. They should be properly sized for the worker and inspected before being used. When not in use, they should be maintained regularly. </a:t>
            </a:r>
            <a:endParaRPr/>
          </a:p>
          <a:p>
            <a:pPr marL="0" lvl="0" indent="0" algn="l" rtl="0">
              <a:spcBef>
                <a:spcPts val="0"/>
              </a:spcBef>
              <a:spcAft>
                <a:spcPts val="0"/>
              </a:spcAft>
              <a:buNone/>
            </a:pPr>
            <a:endParaRPr/>
          </a:p>
          <a:p>
            <a:pPr marL="0" lvl="0" indent="0" algn="l" rtl="0">
              <a:spcBef>
                <a:spcPts val="0"/>
              </a:spcBef>
              <a:spcAft>
                <a:spcPts val="0"/>
              </a:spcAft>
              <a:buNone/>
            </a:pPr>
            <a:r>
              <a:rPr lang="en-US"/>
              <a:t>What not to do: Anchorage is to another person</a:t>
            </a:r>
            <a:endParaRPr/>
          </a:p>
          <a:p>
            <a:pPr marL="0" lvl="0" indent="0" algn="l" rtl="0">
              <a:spcBef>
                <a:spcPts val="0"/>
              </a:spcBef>
              <a:spcAft>
                <a:spcPts val="0"/>
              </a:spcAft>
              <a:buClr>
                <a:schemeClr val="dk1"/>
              </a:buClr>
              <a:buFont typeface="Arial"/>
              <a:buNone/>
            </a:pPr>
            <a:r>
              <a:rPr lang="en-US" sz="1100" u="sng">
                <a:solidFill>
                  <a:schemeClr val="hlink"/>
                </a:solidFill>
                <a:hlinkClick r:id="rId3"/>
              </a:rPr>
              <a:t>https://i.pinimg.com/736x/cf/5c/f7/cf5cf7e5a47f89268107204cb268ffa3.jpg</a:t>
            </a:r>
            <a:endParaRPr/>
          </a:p>
        </p:txBody>
      </p:sp>
      <p:sp>
        <p:nvSpPr>
          <p:cNvPr id="233" name="Google Shape;23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Safety net systems consist of mesh net, panels and connecting components. They are used as fall protection for heights 25 feet or above. </a:t>
            </a:r>
            <a:endParaRPr/>
          </a:p>
          <a:p>
            <a:pPr marL="0" lvl="0" indent="0" algn="l" rtl="0">
              <a:spcBef>
                <a:spcPts val="0"/>
              </a:spcBef>
              <a:spcAft>
                <a:spcPts val="0"/>
              </a:spcAft>
              <a:buNone/>
            </a:pPr>
            <a:r>
              <a:rPr lang="en-US"/>
              <a:t>Source: OSHA</a:t>
            </a:r>
            <a:br>
              <a:rPr lang="en-US"/>
            </a:br>
            <a:endParaRPr/>
          </a:p>
          <a:p>
            <a:pPr marL="0" lvl="0" indent="0" algn="l" rtl="0">
              <a:spcBef>
                <a:spcPts val="0"/>
              </a:spcBef>
              <a:spcAft>
                <a:spcPts val="0"/>
              </a:spcAft>
              <a:buNone/>
            </a:pPr>
            <a:r>
              <a:rPr lang="en-US" u="sng">
                <a:solidFill>
                  <a:schemeClr val="hlink"/>
                </a:solidFill>
                <a:hlinkClick r:id="rId3"/>
              </a:rPr>
              <a:t>https://blink.ucsd.edu/safety/general/fall-protection/fall-protection-systems.html</a:t>
            </a:r>
            <a:r>
              <a:rPr lang="en-US"/>
              <a:t> </a:t>
            </a:r>
            <a:endParaRPr/>
          </a:p>
        </p:txBody>
      </p:sp>
      <p:sp>
        <p:nvSpPr>
          <p:cNvPr id="244" name="Google Shape;24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FIXED</a:t>
            </a:r>
            <a:endParaRPr/>
          </a:p>
        </p:txBody>
      </p:sp>
      <p:sp>
        <p:nvSpPr>
          <p:cNvPr id="253" name="Google Shape;2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8e5acc60c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8e5acc60c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ctr" rtl="0">
              <a:lnSpc>
                <a:spcPct val="115000"/>
              </a:lnSpc>
              <a:spcBef>
                <a:spcPts val="1200"/>
              </a:spcBef>
              <a:spcAft>
                <a:spcPts val="0"/>
              </a:spcAft>
              <a:buNone/>
            </a:pPr>
            <a:r>
              <a:rPr lang="en-US" u="sng">
                <a:solidFill>
                  <a:schemeClr val="hlink"/>
                </a:solidFill>
                <a:latin typeface="Arial"/>
                <a:ea typeface="Arial"/>
                <a:cs typeface="Arial"/>
                <a:sym typeface="Arial"/>
                <a:hlinkClick r:id="rId3"/>
              </a:rPr>
              <a:t>https://oshatraining.com/osha-training-requirements-fall-protection-construction.php</a:t>
            </a:r>
            <a:endParaRPr u="sng">
              <a:solidFill>
                <a:schemeClr val="hlink"/>
              </a:solidFill>
              <a:latin typeface="Arial"/>
              <a:ea typeface="Arial"/>
              <a:cs typeface="Arial"/>
              <a:sym typeface="Arial"/>
            </a:endParaRPr>
          </a:p>
          <a:p>
            <a:pPr marL="0" lvl="0" indent="0" algn="ctr" rtl="0">
              <a:lnSpc>
                <a:spcPct val="115000"/>
              </a:lnSpc>
              <a:spcBef>
                <a:spcPts val="1200"/>
              </a:spcBef>
              <a:spcAft>
                <a:spcPts val="0"/>
              </a:spcAft>
              <a:buNone/>
            </a:pPr>
            <a:r>
              <a:rPr lang="en-US">
                <a:latin typeface="Arial"/>
                <a:ea typeface="Arial"/>
                <a:cs typeface="Arial"/>
                <a:sym typeface="Arial"/>
              </a:rPr>
              <a:t>The focus of the program should </a:t>
            </a:r>
            <a:endParaRPr>
              <a:latin typeface="Arial"/>
              <a:ea typeface="Arial"/>
              <a:cs typeface="Arial"/>
              <a:sym typeface="Arial"/>
            </a:endParaRPr>
          </a:p>
          <a:p>
            <a:pPr marL="0" lvl="0" indent="0" algn="ctr" rtl="0">
              <a:lnSpc>
                <a:spcPct val="115000"/>
              </a:lnSpc>
              <a:spcBef>
                <a:spcPts val="1200"/>
              </a:spcBef>
              <a:spcAft>
                <a:spcPts val="0"/>
              </a:spcAft>
              <a:buNone/>
            </a:pPr>
            <a:r>
              <a:rPr lang="en-US" sz="900">
                <a:solidFill>
                  <a:srgbClr val="444444"/>
                </a:solidFill>
                <a:highlight>
                  <a:srgbClr val="F3F3F5"/>
                </a:highlight>
                <a:latin typeface="Arial"/>
                <a:ea typeface="Arial"/>
                <a:cs typeface="Arial"/>
                <a:sym typeface="Arial"/>
              </a:rPr>
              <a:t> The program shall enable each employee to recognize the hazards of falling and shall train each employee in the procedures to be followed in order to minimize these hazards.</a:t>
            </a:r>
            <a:endParaRPr u="sng">
              <a:solidFill>
                <a:schemeClr val="hlink"/>
              </a:solidFill>
              <a:latin typeface="Arial"/>
              <a:ea typeface="Arial"/>
              <a:cs typeface="Arial"/>
              <a:sym typeface="Arial"/>
            </a:endParaRPr>
          </a:p>
          <a:p>
            <a:pPr marL="0" lvl="0" indent="0" algn="ctr" rtl="0">
              <a:lnSpc>
                <a:spcPct val="115000"/>
              </a:lnSpc>
              <a:spcBef>
                <a:spcPts val="1200"/>
              </a:spcBef>
              <a:spcAft>
                <a:spcPts val="0"/>
              </a:spcAft>
              <a:buClr>
                <a:schemeClr val="dk1"/>
              </a:buClr>
              <a:buSzPts val="1100"/>
              <a:buFont typeface="Arial"/>
              <a:buNone/>
            </a:pPr>
            <a:endParaRPr u="sng">
              <a:solidFill>
                <a:schemeClr val="hlink"/>
              </a:solidFill>
              <a:latin typeface="Arial"/>
              <a:ea typeface="Arial"/>
              <a:cs typeface="Arial"/>
              <a:sym typeface="Arial"/>
            </a:endParaRPr>
          </a:p>
          <a:p>
            <a:pPr marL="0" lvl="0" indent="0" algn="l" rtl="0">
              <a:spcBef>
                <a:spcPts val="1200"/>
              </a:spcBef>
              <a:spcAft>
                <a:spcPts val="0"/>
              </a:spcAft>
              <a:buNone/>
            </a:pPr>
            <a:endParaRPr/>
          </a:p>
        </p:txBody>
      </p:sp>
      <p:sp>
        <p:nvSpPr>
          <p:cNvPr id="274" name="Google Shape;274;g78e5acc60c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93c4202a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793c4202a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Give note that OSHA Standards given are only the bare minimum requirement.</a:t>
            </a:r>
            <a:endParaRPr/>
          </a:p>
          <a:p>
            <a:pPr marL="0" lvl="0" indent="0" algn="l" rtl="0">
              <a:spcBef>
                <a:spcPts val="0"/>
              </a:spcBef>
              <a:spcAft>
                <a:spcPts val="0"/>
              </a:spcAft>
              <a:buNone/>
            </a:pPr>
            <a:endParaRPr/>
          </a:p>
          <a:p>
            <a:pPr marL="0" lvl="0" indent="0" algn="l" rtl="0">
              <a:spcBef>
                <a:spcPts val="0"/>
              </a:spcBef>
              <a:spcAft>
                <a:spcPts val="0"/>
              </a:spcAft>
              <a:buNone/>
            </a:pPr>
            <a:r>
              <a:rPr lang="en-US"/>
              <a:t>Make sure to give emphasis on how your company's policies may include different/more precise regulations then general construction industry.  </a:t>
            </a:r>
            <a:endParaRPr/>
          </a:p>
        </p:txBody>
      </p:sp>
      <p:sp>
        <p:nvSpPr>
          <p:cNvPr id="287" name="Google Shape;287;g793c4202a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152" name="Google Shape;1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b450928c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b450928c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Answer appears on click.</a:t>
            </a:r>
            <a:endParaRPr/>
          </a:p>
          <a:p>
            <a:pPr marL="0" lvl="0" indent="0" algn="l" rtl="0">
              <a:spcBef>
                <a:spcPts val="0"/>
              </a:spcBef>
              <a:spcAft>
                <a:spcPts val="0"/>
              </a:spcAft>
              <a:buNone/>
            </a:pPr>
            <a:endParaRPr/>
          </a:p>
        </p:txBody>
      </p:sp>
      <p:sp>
        <p:nvSpPr>
          <p:cNvPr id="294" name="Google Shape;294;g6b450928c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9337b1922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79337b1922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79337b1922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79337b1922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79337b1922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79337b1922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b450928c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6b450928c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6b450928c7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6b450928c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6b450928c7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FIXED</a:t>
            </a:r>
            <a:endParaRPr/>
          </a:p>
        </p:txBody>
      </p:sp>
      <p:sp>
        <p:nvSpPr>
          <p:cNvPr id="326" name="Google Shape;326;g6b450928c7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6b450928c7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6b450928c7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6b450928c7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8e5acc60c_2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8e5acc60c_2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78e5acc60c_2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9337b1922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79337b1922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79337b1922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79337b1922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79337b1922_2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79337b1922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6b86c24ae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6b86c24ae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g6b86c24ae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https://www.safetyandhealthmagazine.com/articles/print/16646-percent-of-construction-worker-deaths-involve-falls-new-database-shows</a:t>
            </a:r>
            <a:r>
              <a:rPr lang="en-US"/>
              <a:t> </a:t>
            </a:r>
            <a:endParaRPr/>
          </a:p>
        </p:txBody>
      </p:sp>
      <p:sp>
        <p:nvSpPr>
          <p:cNvPr id="161" name="Google Shape;16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792eecf290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792eecf290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g792eecf290_1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792eecf290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792eecf290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g792eecf290_1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7943c114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7943c114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Interact with the audience and ask them what they think the top 3 reasons workers do not wear fall protection then click the slide.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6" name="Google Shape;176;g47943c114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8e5acc60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8e5acc60c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78e5acc60c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400"/>
              </a:spcBef>
              <a:spcAft>
                <a:spcPts val="0"/>
              </a:spcAft>
              <a:buClr>
                <a:schemeClr val="dk1"/>
              </a:buClr>
              <a:buSzPts val="1100"/>
              <a:buFont typeface="Arial"/>
              <a:buNone/>
            </a:pPr>
            <a:r>
              <a:rPr lang="en-US" sz="1000">
                <a:latin typeface="Arial"/>
                <a:ea typeface="Arial"/>
                <a:cs typeface="Arial"/>
                <a:sym typeface="Arial"/>
              </a:rPr>
              <a:t>*Unprotected sides and edges: These are the sides and edges of walking and working surfaces that do not have walls, guardrail systems or other means of protection. "Guardrail system" means a vertical barrier, consisting of, but not limited to, top rails, mid rails, and posts, erected to prevent employees from falling off a scaffold platform or walkway to lower levels.</a:t>
            </a:r>
            <a:endParaRPr sz="1000">
              <a:latin typeface="Arial"/>
              <a:ea typeface="Arial"/>
              <a:cs typeface="Arial"/>
              <a:sym typeface="Arial"/>
            </a:endParaRPr>
          </a:p>
          <a:p>
            <a:pPr marL="0" lvl="0" indent="0" algn="l" rtl="0">
              <a:lnSpc>
                <a:spcPct val="80000"/>
              </a:lnSpc>
              <a:spcBef>
                <a:spcPts val="400"/>
              </a:spcBef>
              <a:spcAft>
                <a:spcPts val="0"/>
              </a:spcAft>
              <a:buClr>
                <a:schemeClr val="dk1"/>
              </a:buClr>
              <a:buSzPts val="1100"/>
              <a:buFont typeface="Arial"/>
              <a:buNone/>
            </a:pPr>
            <a:r>
              <a:rPr lang="en-US" sz="1000">
                <a:latin typeface="Arial"/>
                <a:ea typeface="Arial"/>
                <a:cs typeface="Arial"/>
                <a:sym typeface="Arial"/>
              </a:rPr>
              <a:t>*Leading edges: These are the edges of a floor, a roof, the formwork for a floor or other walking surface that changes locations as additional floor, roofing, decking, or formwork sections are placed. </a:t>
            </a:r>
            <a:endParaRPr sz="1000">
              <a:latin typeface="Arial"/>
              <a:ea typeface="Arial"/>
              <a:cs typeface="Arial"/>
              <a:sym typeface="Arial"/>
            </a:endParaRPr>
          </a:p>
          <a:p>
            <a:pPr marL="0" lvl="0" indent="0" algn="l" rtl="0">
              <a:lnSpc>
                <a:spcPct val="80000"/>
              </a:lnSpc>
              <a:spcBef>
                <a:spcPts val="400"/>
              </a:spcBef>
              <a:spcAft>
                <a:spcPts val="0"/>
              </a:spcAft>
              <a:buClr>
                <a:schemeClr val="dk1"/>
              </a:buClr>
              <a:buSzPts val="1100"/>
              <a:buFont typeface="Arial"/>
              <a:buNone/>
            </a:pPr>
            <a:r>
              <a:rPr lang="en-US" sz="1000">
                <a:latin typeface="Arial"/>
                <a:ea typeface="Arial"/>
                <a:cs typeface="Arial"/>
                <a:sym typeface="Arial"/>
              </a:rPr>
              <a:t>*Excavations: Excavations are any man-made cut, cavity, trench or depression in the surface of the earth. Excavations have their own hazards associated with them. </a:t>
            </a:r>
            <a:endParaRPr sz="1000">
              <a:latin typeface="Arial"/>
              <a:ea typeface="Arial"/>
              <a:cs typeface="Arial"/>
              <a:sym typeface="Arial"/>
            </a:endParaRPr>
          </a:p>
          <a:p>
            <a:pPr marL="0" lvl="0" indent="0" algn="l" rtl="0">
              <a:lnSpc>
                <a:spcPct val="80000"/>
              </a:lnSpc>
              <a:spcBef>
                <a:spcPts val="400"/>
              </a:spcBef>
              <a:spcAft>
                <a:spcPts val="0"/>
              </a:spcAft>
              <a:buClr>
                <a:schemeClr val="dk1"/>
              </a:buClr>
              <a:buSzPts val="1100"/>
              <a:buFont typeface="Arial"/>
              <a:buNone/>
            </a:pPr>
            <a:r>
              <a:rPr lang="en-US" sz="1000">
                <a:latin typeface="Arial"/>
                <a:ea typeface="Arial"/>
                <a:cs typeface="Arial"/>
                <a:sym typeface="Arial"/>
              </a:rPr>
              <a:t>*Walking/working surfaces: These are any surfaces, whether vertical or horizontal, where employees work. Depending on the heights of these surfaces, you may be exposed to falls.</a:t>
            </a:r>
            <a:endParaRPr sz="1000">
              <a:latin typeface="Arial"/>
              <a:ea typeface="Arial"/>
              <a:cs typeface="Arial"/>
              <a:sym typeface="Arial"/>
            </a:endParaRPr>
          </a:p>
          <a:p>
            <a:pPr marL="0" lvl="0" indent="0" algn="l" rtl="0">
              <a:lnSpc>
                <a:spcPct val="90000"/>
              </a:lnSpc>
              <a:spcBef>
                <a:spcPts val="400"/>
              </a:spcBef>
              <a:spcAft>
                <a:spcPts val="0"/>
              </a:spcAft>
              <a:buClr>
                <a:schemeClr val="dk1"/>
              </a:buClr>
              <a:buSzPts val="1100"/>
              <a:buFont typeface="Arial"/>
              <a:buNone/>
            </a:pPr>
            <a:r>
              <a:rPr lang="en-US" sz="1000">
                <a:latin typeface="Arial"/>
                <a:ea typeface="Arial"/>
                <a:cs typeface="Arial"/>
                <a:sym typeface="Arial"/>
              </a:rPr>
              <a:t>All of the conditions listed will increase your risk of falling. However, these are not the only areas where you may be exposed to falls. Regardless of height, fall protection must be used when working above:</a:t>
            </a:r>
            <a:endParaRPr sz="1000">
              <a:latin typeface="Arial"/>
              <a:ea typeface="Arial"/>
              <a:cs typeface="Arial"/>
              <a:sym typeface="Arial"/>
            </a:endParaRPr>
          </a:p>
          <a:p>
            <a:pPr marL="457200" lvl="0" indent="0" algn="l" rtl="0">
              <a:lnSpc>
                <a:spcPct val="80000"/>
              </a:lnSpc>
              <a:spcBef>
                <a:spcPts val="400"/>
              </a:spcBef>
              <a:spcAft>
                <a:spcPts val="0"/>
              </a:spcAft>
              <a:buClr>
                <a:schemeClr val="dk1"/>
              </a:buClr>
              <a:buSzPts val="1100"/>
              <a:buFont typeface="Arial"/>
              <a:buNone/>
            </a:pPr>
            <a:r>
              <a:rPr lang="en-US" sz="1000">
                <a:latin typeface="Arial"/>
                <a:ea typeface="Arial"/>
                <a:cs typeface="Arial"/>
                <a:sym typeface="Arial"/>
              </a:rPr>
              <a:t>* Dangerous equipment</a:t>
            </a:r>
            <a:endParaRPr sz="1000">
              <a:latin typeface="Arial"/>
              <a:ea typeface="Arial"/>
              <a:cs typeface="Arial"/>
              <a:sym typeface="Arial"/>
            </a:endParaRPr>
          </a:p>
          <a:p>
            <a:pPr marL="457200" lvl="0" indent="0" algn="l" rtl="0">
              <a:lnSpc>
                <a:spcPct val="80000"/>
              </a:lnSpc>
              <a:spcBef>
                <a:spcPts val="400"/>
              </a:spcBef>
              <a:spcAft>
                <a:spcPts val="0"/>
              </a:spcAft>
              <a:buClr>
                <a:schemeClr val="dk1"/>
              </a:buClr>
              <a:buSzPts val="1100"/>
              <a:buFont typeface="Arial"/>
              <a:buNone/>
            </a:pPr>
            <a:r>
              <a:rPr lang="en-US" sz="1000">
                <a:latin typeface="Arial"/>
                <a:ea typeface="Arial"/>
                <a:cs typeface="Arial"/>
                <a:sym typeface="Arial"/>
              </a:rPr>
              <a:t>* Sharp objects</a:t>
            </a:r>
            <a:endParaRPr sz="1000">
              <a:latin typeface="Arial"/>
              <a:ea typeface="Arial"/>
              <a:cs typeface="Arial"/>
              <a:sym typeface="Arial"/>
            </a:endParaRPr>
          </a:p>
          <a:p>
            <a:pPr marL="457200" lvl="0" indent="0" algn="l" rtl="0">
              <a:lnSpc>
                <a:spcPct val="80000"/>
              </a:lnSpc>
              <a:spcBef>
                <a:spcPts val="400"/>
              </a:spcBef>
              <a:spcAft>
                <a:spcPts val="0"/>
              </a:spcAft>
              <a:buClr>
                <a:schemeClr val="dk1"/>
              </a:buClr>
              <a:buSzPts val="1100"/>
              <a:buFont typeface="Arial"/>
              <a:buNone/>
            </a:pPr>
            <a:r>
              <a:rPr lang="en-US" sz="1000">
                <a:latin typeface="Arial"/>
                <a:ea typeface="Arial"/>
                <a:cs typeface="Arial"/>
                <a:sym typeface="Arial"/>
              </a:rPr>
              <a:t>* Piercing objects</a:t>
            </a:r>
            <a:endParaRPr sz="10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u="sng">
                <a:solidFill>
                  <a:schemeClr val="hlink"/>
                </a:solidFill>
                <a:latin typeface="Arial"/>
                <a:ea typeface="Arial"/>
                <a:cs typeface="Arial"/>
                <a:sym typeface="Arial"/>
                <a:hlinkClick r:id="rId3"/>
              </a:rPr>
              <a:t>https://fallprotectionxs.com/wp-content/uploads/2017/08/Header-FP.jpg</a:t>
            </a:r>
            <a:endParaRPr sz="1100" u="sng">
              <a:solidFill>
                <a:schemeClr val="hlink"/>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u="sng">
              <a:solidFill>
                <a:schemeClr val="hlink"/>
              </a:solidFill>
              <a:latin typeface="Arial"/>
              <a:ea typeface="Arial"/>
              <a:cs typeface="Arial"/>
              <a:sym typeface="Arial"/>
            </a:endParaRPr>
          </a:p>
          <a:p>
            <a:pPr marL="0" lvl="0" indent="0" algn="l" rtl="0">
              <a:spcBef>
                <a:spcPts val="1200"/>
              </a:spcBef>
              <a:spcAft>
                <a:spcPts val="0"/>
              </a:spcAft>
              <a:buNone/>
            </a:pPr>
            <a:endParaRPr/>
          </a:p>
        </p:txBody>
      </p:sp>
      <p:sp>
        <p:nvSpPr>
          <p:cNvPr id="193" name="Google Shape;19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If hazard is eliminated, then the rest 2 steps are not required.</a:t>
            </a:r>
            <a:endParaRPr/>
          </a:p>
          <a:p>
            <a:pPr marL="0" lvl="0" indent="0" algn="l" rtl="0">
              <a:spcBef>
                <a:spcPts val="0"/>
              </a:spcBef>
              <a:spcAft>
                <a:spcPts val="0"/>
              </a:spcAft>
              <a:buClr>
                <a:schemeClr val="dk1"/>
              </a:buClr>
              <a:buSzPts val="1200"/>
              <a:buFont typeface="Calibri"/>
              <a:buNone/>
            </a:pPr>
            <a:r>
              <a:rPr lang="en-US"/>
              <a:t>If it cannot be eliminated, then the fall has to be prevented or controlled. </a:t>
            </a:r>
            <a:endParaRPr/>
          </a:p>
          <a:p>
            <a:pPr marL="0" lvl="0" indent="0" algn="l" rtl="0">
              <a:spcBef>
                <a:spcPts val="0"/>
              </a:spcBef>
              <a:spcAft>
                <a:spcPts val="0"/>
              </a:spcAft>
              <a:buClr>
                <a:schemeClr val="dk1"/>
              </a:buClr>
              <a:buSzPts val="1200"/>
              <a:buFont typeface="Calibri"/>
              <a:buNone/>
            </a:pPr>
            <a:r>
              <a:rPr lang="en-US"/>
              <a:t>Eliminating the hazard would be: avoiding working where hazard is present</a:t>
            </a:r>
            <a:endParaRPr/>
          </a:p>
          <a:p>
            <a:pPr marL="0" lvl="0" indent="0" algn="l" rtl="0">
              <a:spcBef>
                <a:spcPts val="0"/>
              </a:spcBef>
              <a:spcAft>
                <a:spcPts val="0"/>
              </a:spcAft>
              <a:buClr>
                <a:schemeClr val="dk1"/>
              </a:buClr>
              <a:buSzPts val="1200"/>
              <a:buFont typeface="Calibri"/>
              <a:buNone/>
            </a:pPr>
            <a:r>
              <a:rPr lang="en-US"/>
              <a:t>Preventing the fall would be using Rails to prevent falls</a:t>
            </a:r>
            <a:endParaRPr/>
          </a:p>
          <a:p>
            <a:pPr marL="0" lvl="0" indent="0" algn="l" rtl="0">
              <a:spcBef>
                <a:spcPts val="0"/>
              </a:spcBef>
              <a:spcAft>
                <a:spcPts val="0"/>
              </a:spcAft>
              <a:buClr>
                <a:schemeClr val="dk1"/>
              </a:buClr>
              <a:buSzPts val="1200"/>
              <a:buFont typeface="Calibri"/>
              <a:buNone/>
            </a:pPr>
            <a:r>
              <a:rPr lang="en-US"/>
              <a:t>To control the fall would be using a harness or net to catch the worker if they would fall.</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02" name="Google Shape;20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Cover the floor openings with material or components that are capable of withstanding the maximum load that is transferred under full service. </a:t>
            </a:r>
            <a:endParaRPr/>
          </a:p>
          <a:p>
            <a:pPr marL="0" lvl="0" indent="0" algn="l" rtl="0">
              <a:spcBef>
                <a:spcPts val="0"/>
              </a:spcBef>
              <a:spcAft>
                <a:spcPts val="0"/>
              </a:spcAft>
              <a:buNone/>
            </a:pPr>
            <a:r>
              <a:rPr lang="en-US"/>
              <a:t>All floor opening coverings should be securely bolted or latched. They should be opened or removed with the permission and presence of an authorized person only.   </a:t>
            </a:r>
            <a:endParaRPr/>
          </a:p>
        </p:txBody>
      </p:sp>
      <p:sp>
        <p:nvSpPr>
          <p:cNvPr id="209" name="Google Shape;20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19"/>
          <p:cNvGrpSpPr/>
          <p:nvPr/>
        </p:nvGrpSpPr>
        <p:grpSpPr>
          <a:xfrm>
            <a:off x="0" y="-8467"/>
            <a:ext cx="12192000" cy="6866467"/>
            <a:chOff x="0" y="-8467"/>
            <a:chExt cx="12192000" cy="6866467"/>
          </a:xfrm>
        </p:grpSpPr>
        <p:cxnSp>
          <p:nvCxnSpPr>
            <p:cNvPr id="28" name="Google Shape;28;p19"/>
            <p:cNvCxnSpPr/>
            <p:nvPr/>
          </p:nvCxnSpPr>
          <p:spPr>
            <a:xfrm>
              <a:off x="9371012" y="0"/>
              <a:ext cx="1219200" cy="6858000"/>
            </a:xfrm>
            <a:prstGeom prst="straightConnector1">
              <a:avLst/>
            </a:prstGeom>
            <a:noFill/>
            <a:ln w="9525" cap="flat" cmpd="sng">
              <a:solidFill>
                <a:srgbClr val="262626"/>
              </a:solidFill>
              <a:prstDash val="solid"/>
              <a:round/>
              <a:headEnd type="none" w="sm" len="sm"/>
              <a:tailEnd type="none" w="sm" len="sm"/>
            </a:ln>
          </p:spPr>
        </p:cxnSp>
        <p:cxnSp>
          <p:nvCxnSpPr>
            <p:cNvPr id="29" name="Google Shape;29;p19"/>
            <p:cNvCxnSpPr/>
            <p:nvPr/>
          </p:nvCxnSpPr>
          <p:spPr>
            <a:xfrm flipH="1">
              <a:off x="7425267" y="3681413"/>
              <a:ext cx="4763558" cy="3176587"/>
            </a:xfrm>
            <a:prstGeom prst="straightConnector1">
              <a:avLst/>
            </a:prstGeom>
            <a:noFill/>
            <a:ln w="9525" cap="flat" cmpd="sng">
              <a:solidFill>
                <a:srgbClr val="262626"/>
              </a:solidFill>
              <a:prstDash val="solid"/>
              <a:round/>
              <a:headEnd type="none" w="sm" len="sm"/>
              <a:tailEnd type="none" w="sm" len="sm"/>
            </a:ln>
          </p:spPr>
        </p:cxnSp>
        <p:sp>
          <p:nvSpPr>
            <p:cNvPr id="30" name="Google Shape;30;p1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1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9"/>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1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1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1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9"/>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19"/>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FEFEFE"/>
                </a:solidFill>
              </a:defRPr>
            </a:lvl1pPr>
            <a:lvl2pPr lvl="1" algn="ctr">
              <a:spcBef>
                <a:spcPts val="1000"/>
              </a:spcBef>
              <a:spcAft>
                <a:spcPts val="0"/>
              </a:spcAft>
              <a:buSzPts val="1280"/>
              <a:buNone/>
              <a:defRPr>
                <a:solidFill>
                  <a:schemeClr val="lt1"/>
                </a:solidFill>
              </a:defRPr>
            </a:lvl2pPr>
            <a:lvl3pPr lvl="2" algn="ctr">
              <a:spcBef>
                <a:spcPts val="1000"/>
              </a:spcBef>
              <a:spcAft>
                <a:spcPts val="0"/>
              </a:spcAft>
              <a:buSzPts val="1120"/>
              <a:buNone/>
              <a:defRPr>
                <a:solidFill>
                  <a:schemeClr val="lt1"/>
                </a:solidFill>
              </a:defRPr>
            </a:lvl3pPr>
            <a:lvl4pPr lvl="3" algn="ctr">
              <a:spcBef>
                <a:spcPts val="1000"/>
              </a:spcBef>
              <a:spcAft>
                <a:spcPts val="0"/>
              </a:spcAft>
              <a:buSzPts val="960"/>
              <a:buNone/>
              <a:defRPr>
                <a:solidFill>
                  <a:schemeClr val="lt1"/>
                </a:solidFill>
              </a:defRPr>
            </a:lvl4pPr>
            <a:lvl5pPr lvl="4" algn="ctr">
              <a:spcBef>
                <a:spcPts val="1000"/>
              </a:spcBef>
              <a:spcAft>
                <a:spcPts val="0"/>
              </a:spcAft>
              <a:buSzPts val="960"/>
              <a:buNone/>
              <a:defRPr>
                <a:solidFill>
                  <a:schemeClr val="lt1"/>
                </a:solidFill>
              </a:defRPr>
            </a:lvl5pPr>
            <a:lvl6pPr lvl="5" algn="ctr">
              <a:spcBef>
                <a:spcPts val="1000"/>
              </a:spcBef>
              <a:spcAft>
                <a:spcPts val="0"/>
              </a:spcAft>
              <a:buSzPts val="960"/>
              <a:buNone/>
              <a:defRPr>
                <a:solidFill>
                  <a:schemeClr val="lt1"/>
                </a:solidFill>
              </a:defRPr>
            </a:lvl6pPr>
            <a:lvl7pPr lvl="6" algn="ctr">
              <a:spcBef>
                <a:spcPts val="1000"/>
              </a:spcBef>
              <a:spcAft>
                <a:spcPts val="0"/>
              </a:spcAft>
              <a:buSzPts val="960"/>
              <a:buNone/>
              <a:defRPr>
                <a:solidFill>
                  <a:schemeClr val="lt1"/>
                </a:solidFill>
              </a:defRPr>
            </a:lvl7pPr>
            <a:lvl8pPr lvl="7" algn="ctr">
              <a:spcBef>
                <a:spcPts val="1000"/>
              </a:spcBef>
              <a:spcAft>
                <a:spcPts val="0"/>
              </a:spcAft>
              <a:buSzPts val="960"/>
              <a:buNone/>
              <a:defRPr>
                <a:solidFill>
                  <a:schemeClr val="lt1"/>
                </a:solidFill>
              </a:defRPr>
            </a:lvl8pPr>
            <a:lvl9pPr lvl="8" algn="ctr">
              <a:spcBef>
                <a:spcPts val="1000"/>
              </a:spcBef>
              <a:spcAft>
                <a:spcPts val="0"/>
              </a:spcAft>
              <a:buSzPts val="960"/>
              <a:buNone/>
              <a:defRPr>
                <a:solidFill>
                  <a:schemeClr val="lt1"/>
                </a:solidFill>
              </a:defRPr>
            </a:lvl9pPr>
          </a:lstStyle>
          <a:p>
            <a:endParaRPr/>
          </a:p>
        </p:txBody>
      </p:sp>
      <p:sp>
        <p:nvSpPr>
          <p:cNvPr id="40" name="Google Shape;40;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28"/>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8"/>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97" name="Google Shape;97;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2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FEFEFE"/>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29"/>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04" name="Google Shape;104;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2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08" name="Google Shape;108;p2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12" name="Google Shape;112;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FEFEFE"/>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3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19" name="Google Shape;119;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3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23" name="Google Shape;123;p3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3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28" name="Google Shape;128;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3"/>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4"/>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52" name="Google Shape;52;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 name="Google Shape;58;p22"/>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5" name="Google Shape;65;p23"/>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 name="Google Shape;66;p23"/>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23"/>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26"/>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3" name="Google Shape;83;p26"/>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4" name="Google Shape;84;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7"/>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FEFEFE"/>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FEFEFE"/>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FEFEFE"/>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FEFEFE"/>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FEFEFE"/>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FEFEFE"/>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FEFEFE"/>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FEFEFE"/>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FEFEFE"/>
                </a:solidFill>
                <a:latin typeface="Trebuchet MS"/>
                <a:ea typeface="Trebuchet MS"/>
                <a:cs typeface="Trebuchet MS"/>
                <a:sym typeface="Trebuchet MS"/>
              </a:defRPr>
            </a:lvl9pPr>
          </a:lstStyle>
          <a:p>
            <a:endParaRPr/>
          </a:p>
        </p:txBody>
      </p:sp>
      <p:sp>
        <p:nvSpPr>
          <p:cNvPr id="90" name="Google Shape;90;p27"/>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grpSp>
        <p:nvGrpSpPr>
          <p:cNvPr id="10" name="Google Shape;10;p18"/>
          <p:cNvGrpSpPr/>
          <p:nvPr/>
        </p:nvGrpSpPr>
        <p:grpSpPr>
          <a:xfrm>
            <a:off x="0" y="-8467"/>
            <a:ext cx="12192000" cy="6866467"/>
            <a:chOff x="0" y="-8467"/>
            <a:chExt cx="12192000" cy="6866467"/>
          </a:xfrm>
        </p:grpSpPr>
        <p:cxnSp>
          <p:nvCxnSpPr>
            <p:cNvPr id="11" name="Google Shape;11;p18"/>
            <p:cNvCxnSpPr/>
            <p:nvPr/>
          </p:nvCxnSpPr>
          <p:spPr>
            <a:xfrm>
              <a:off x="9371012" y="0"/>
              <a:ext cx="1219200" cy="6858000"/>
            </a:xfrm>
            <a:prstGeom prst="straightConnector1">
              <a:avLst/>
            </a:prstGeom>
            <a:noFill/>
            <a:ln w="9525" cap="flat" cmpd="sng">
              <a:solidFill>
                <a:srgbClr val="262626"/>
              </a:solidFill>
              <a:prstDash val="solid"/>
              <a:round/>
              <a:headEnd type="none" w="sm" len="sm"/>
              <a:tailEnd type="none" w="sm" len="sm"/>
            </a:ln>
          </p:spPr>
        </p:cxnSp>
        <p:cxnSp>
          <p:nvCxnSpPr>
            <p:cNvPr id="12" name="Google Shape;12;p18"/>
            <p:cNvCxnSpPr/>
            <p:nvPr/>
          </p:nvCxnSpPr>
          <p:spPr>
            <a:xfrm flipH="1">
              <a:off x="7425267" y="3681413"/>
              <a:ext cx="4763558" cy="3176587"/>
            </a:xfrm>
            <a:prstGeom prst="straightConnector1">
              <a:avLst/>
            </a:prstGeom>
            <a:noFill/>
            <a:ln w="9525" cap="flat" cmpd="sng">
              <a:solidFill>
                <a:srgbClr val="262626"/>
              </a:solidFill>
              <a:prstDash val="solid"/>
              <a:round/>
              <a:headEnd type="none" w="sm" len="sm"/>
              <a:tailEnd type="none" w="sm" len="sm"/>
            </a:ln>
          </p:spPr>
        </p:cxnSp>
        <p:sp>
          <p:nvSpPr>
            <p:cNvPr id="13" name="Google Shape;13;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8"/>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8"/>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2" name="Google Shape;22;p1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FEFEFE"/>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FEFEFE"/>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FEFEFE"/>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9pPr>
          </a:lstStyle>
          <a:p>
            <a:endParaRPr/>
          </a:p>
        </p:txBody>
      </p:sp>
      <p:sp>
        <p:nvSpPr>
          <p:cNvPr id="23" name="Google Shape;23;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24" name="Google Shape;24;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25" name="Google Shape;25;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osha.gov/Publications/fallprotectionsafety-commercialfishing-factsheet.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osha.gov/Publications/fallprotectionsafety-commercialfishing-factsheet.html"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blink.ucsd.edu/safety/general/fall-protection/fall-protection-systems.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safetyandhealthmagazine.com/articles/16646-percent-of-construction-worker-deaths-involve-falls-new-database-show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oshatraining.com/osha-training-requirements-fall-protection-construction.ph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osha.gov/pls/oshaweb/owadisp.show_document?p_id=10757&amp;p_table=STANDARDS" TargetMode="External"/><Relationship Id="rId5" Type="http://schemas.openxmlformats.org/officeDocument/2006/relationships/hyperlink" Target="https://www.osha.gov/laws-regs/regulations/standardnumber/1926/1926.502" TargetMode="External"/><Relationship Id="rId4" Type="http://schemas.openxmlformats.org/officeDocument/2006/relationships/hyperlink" Target="https://www.safetyandhealthmagazine.com/articles/print/16646-percent-of-construction-worker-deaths-involve-falls-new-database-shows"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osha.gov/Publications/fallprotectionsafety-commercialfishing-factsheet.html" TargetMode="External"/><Relationship Id="rId3" Type="http://schemas.openxmlformats.org/officeDocument/2006/relationships/hyperlink" Target="https://nationalsafetyinc.org/2013/08/08/fall-protection-training-videos-by-capital-safety/" TargetMode="External"/><Relationship Id="rId7" Type="http://schemas.openxmlformats.org/officeDocument/2006/relationships/hyperlink" Target="https://www.istockphoto.com/photos/scaffolding?sort=best&amp;mediatype=photography&amp;phrase=Scaffoldi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3m.com/3M/en_US/worker-health-safety-us/solutions/fall-protection/" TargetMode="External"/><Relationship Id="rId5" Type="http://schemas.openxmlformats.org/officeDocument/2006/relationships/hyperlink" Target="https://www.safetyandhealthmagazine.com/articles/16646-percent-of-construction-worker-deaths-involve-falls-new-database-shows" TargetMode="External"/><Relationship Id="rId10" Type="http://schemas.openxmlformats.org/officeDocument/2006/relationships/hyperlink" Target="https://blink.ucsd.edu/safety/general/fall-protection/fall-protection-systems.html" TargetMode="External"/><Relationship Id="rId4" Type="http://schemas.openxmlformats.org/officeDocument/2006/relationships/hyperlink" Target="https://papundits.files.wordpress.com/2011/03/oshashowedup_2011-03-08-humor-history.jpg?w=594" TargetMode="External"/><Relationship Id="rId9" Type="http://schemas.openxmlformats.org/officeDocument/2006/relationships/hyperlink" Target="https://safety.honeywell.com/en-us/products/by-category/fall-protection/fall-protection-ki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afetyandhealthmagazine.com/articles/16646-percent-of-construction-worker-deaths-involve-falls-new-database-show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328485" y="1389093"/>
            <a:ext cx="5763491" cy="407981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100"/>
              <a:buFont typeface="Trebuchet MS"/>
              <a:buNone/>
            </a:pPr>
            <a:r>
              <a:rPr lang="en-US" sz="3100" b="1">
                <a:solidFill>
                  <a:schemeClr val="lt1"/>
                </a:solidFill>
              </a:rPr>
              <a:t>How to Mitigate Falls in the Work Establishment</a:t>
            </a:r>
            <a:r>
              <a:rPr lang="en-US" sz="2400">
                <a:solidFill>
                  <a:schemeClr val="lt1"/>
                </a:solidFill>
              </a:rPr>
              <a:t/>
            </a:r>
            <a:br>
              <a:rPr lang="en-US" sz="2400">
                <a:solidFill>
                  <a:schemeClr val="lt1"/>
                </a:solidFill>
              </a:rPr>
            </a:br>
            <a:r>
              <a:rPr lang="en-US" sz="1800">
                <a:solidFill>
                  <a:schemeClr val="lt1"/>
                </a:solidFill>
              </a:rPr>
              <a:t>by</a:t>
            </a:r>
            <a:r>
              <a:rPr lang="en-US" sz="2400">
                <a:solidFill>
                  <a:schemeClr val="lt1"/>
                </a:solidFill>
              </a:rPr>
              <a:t> </a:t>
            </a:r>
            <a:br>
              <a:rPr lang="en-US" sz="2400">
                <a:solidFill>
                  <a:schemeClr val="lt1"/>
                </a:solidFill>
              </a:rPr>
            </a:br>
            <a:r>
              <a:rPr lang="en-US" sz="2400">
                <a:solidFill>
                  <a:schemeClr val="lt1"/>
                </a:solidFill>
              </a:rPr>
              <a:t>Henry Crafer, Elijah Repke, Brian Long &amp; Hassan Almaskeen</a:t>
            </a:r>
            <a:br>
              <a:rPr lang="en-US" sz="2400">
                <a:solidFill>
                  <a:schemeClr val="lt1"/>
                </a:solidFill>
              </a:rPr>
            </a:br>
            <a:r>
              <a:rPr lang="en-US" sz="2000">
                <a:solidFill>
                  <a:schemeClr val="lt1"/>
                </a:solidFill>
              </a:rPr>
              <a:t>OLS 30000-001 </a:t>
            </a:r>
            <a:br>
              <a:rPr lang="en-US" sz="2000">
                <a:solidFill>
                  <a:schemeClr val="lt1"/>
                </a:solidFill>
              </a:rPr>
            </a:br>
            <a:r>
              <a:rPr lang="en-US" sz="2000">
                <a:solidFill>
                  <a:schemeClr val="lt1"/>
                </a:solidFill>
              </a:rPr>
              <a:t>Safety and Health for Engineering Technologies</a:t>
            </a:r>
            <a:br>
              <a:rPr lang="en-US" sz="2000">
                <a:solidFill>
                  <a:schemeClr val="lt1"/>
                </a:solidFill>
              </a:rPr>
            </a:br>
            <a:r>
              <a:rPr lang="en-US" sz="2000">
                <a:solidFill>
                  <a:schemeClr val="lt1"/>
                </a:solidFill>
              </a:rPr>
              <a:t>Purdue University Northwest</a:t>
            </a:r>
            <a:endParaRPr sz="2400">
              <a:solidFill>
                <a:schemeClr val="lt1"/>
              </a:solidFill>
            </a:endParaRPr>
          </a:p>
        </p:txBody>
      </p:sp>
      <p:pic>
        <p:nvPicPr>
          <p:cNvPr id="148" name="Google Shape;148;p1"/>
          <p:cNvPicPr preferRelativeResize="0"/>
          <p:nvPr/>
        </p:nvPicPr>
        <p:blipFill rotWithShape="1">
          <a:blip r:embed="rId3">
            <a:alphaModFix/>
          </a:blip>
          <a:srcRect/>
          <a:stretch/>
        </p:blipFill>
        <p:spPr>
          <a:xfrm>
            <a:off x="6091975" y="1020168"/>
            <a:ext cx="6096000" cy="4079813"/>
          </a:xfrm>
          <a:prstGeom prst="rect">
            <a:avLst/>
          </a:prstGeom>
          <a:noFill/>
          <a:ln>
            <a:noFill/>
          </a:ln>
        </p:spPr>
      </p:pic>
      <p:sp>
        <p:nvSpPr>
          <p:cNvPr id="149" name="Google Shape;149;p1"/>
          <p:cNvSpPr txBox="1"/>
          <p:nvPr/>
        </p:nvSpPr>
        <p:spPr>
          <a:xfrm>
            <a:off x="6111475" y="5099975"/>
            <a:ext cx="6057000" cy="4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i="1">
                <a:solidFill>
                  <a:srgbClr val="FFFFFF"/>
                </a:solidFill>
                <a:latin typeface="Trebuchet MS"/>
                <a:ea typeface="Trebuchet MS"/>
                <a:cs typeface="Trebuchet MS"/>
                <a:sym typeface="Trebuchet MS"/>
              </a:rPr>
              <a:t>(Figure 1.</a:t>
            </a:r>
            <a:r>
              <a:rPr lang="en-US" sz="1100">
                <a:solidFill>
                  <a:srgbClr val="FFFFFF"/>
                </a:solidFill>
                <a:latin typeface="Trebuchet MS"/>
                <a:ea typeface="Trebuchet MS"/>
                <a:cs typeface="Trebuchet MS"/>
                <a:sym typeface="Trebuchet MS"/>
              </a:rPr>
              <a:t> https://nationalsafetyinc.org)</a:t>
            </a:r>
            <a:endParaRPr sz="1100">
              <a:solidFill>
                <a:srgbClr val="FFFFFF"/>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Fall Hazard Control: Mitigate</a:t>
            </a:r>
            <a:endParaRPr/>
          </a:p>
        </p:txBody>
      </p:sp>
      <p:sp>
        <p:nvSpPr>
          <p:cNvPr id="219" name="Google Shape;219;p9"/>
          <p:cNvSpPr txBox="1">
            <a:spLocks noGrp="1"/>
          </p:cNvSpPr>
          <p:nvPr>
            <p:ph type="body" idx="1"/>
          </p:nvPr>
        </p:nvSpPr>
        <p:spPr>
          <a:xfrm>
            <a:off x="677334" y="2160590"/>
            <a:ext cx="6495900" cy="3307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t>Install guard rails</a:t>
            </a:r>
            <a:endParaRPr/>
          </a:p>
          <a:p>
            <a:pPr marL="342900" lvl="0" indent="-342900" algn="l" rtl="0">
              <a:spcBef>
                <a:spcPts val="1000"/>
              </a:spcBef>
              <a:spcAft>
                <a:spcPts val="0"/>
              </a:spcAft>
              <a:buSzPts val="1440"/>
              <a:buChar char="➢"/>
            </a:pPr>
            <a:r>
              <a:rPr lang="en-US"/>
              <a:t>Install toe boards</a:t>
            </a:r>
            <a:endParaRPr/>
          </a:p>
          <a:p>
            <a:pPr marL="342900" lvl="0" indent="-342900" algn="l" rtl="0">
              <a:spcBef>
                <a:spcPts val="1000"/>
              </a:spcBef>
              <a:spcAft>
                <a:spcPts val="0"/>
              </a:spcAft>
              <a:buSzPts val="1440"/>
              <a:buChar char="➢"/>
            </a:pPr>
            <a:r>
              <a:rPr lang="en-US"/>
              <a:t>Prevent unauthorized entry or exit</a:t>
            </a:r>
            <a:endParaRPr/>
          </a:p>
          <a:p>
            <a:pPr marL="342900" lvl="0" indent="-342900" algn="l" rtl="0">
              <a:spcBef>
                <a:spcPts val="1000"/>
              </a:spcBef>
              <a:spcAft>
                <a:spcPts val="0"/>
              </a:spcAft>
              <a:buSzPts val="1440"/>
              <a:buChar char="➢"/>
            </a:pPr>
            <a:r>
              <a:rPr lang="en-US"/>
              <a:t>Provide anchor points with fixed lanyard length (Personal Fall Arrest system).</a:t>
            </a:r>
            <a:endParaRPr/>
          </a:p>
        </p:txBody>
      </p:sp>
      <p:pic>
        <p:nvPicPr>
          <p:cNvPr id="220" name="Google Shape;220;p9"/>
          <p:cNvPicPr preferRelativeResize="0"/>
          <p:nvPr/>
        </p:nvPicPr>
        <p:blipFill rotWithShape="1">
          <a:blip r:embed="rId3">
            <a:alphaModFix/>
          </a:blip>
          <a:srcRect/>
          <a:stretch/>
        </p:blipFill>
        <p:spPr>
          <a:xfrm>
            <a:off x="7173375" y="2089410"/>
            <a:ext cx="3798415" cy="2858469"/>
          </a:xfrm>
          <a:prstGeom prst="rect">
            <a:avLst/>
          </a:prstGeom>
          <a:noFill/>
          <a:ln>
            <a:noFill/>
          </a:ln>
        </p:spPr>
      </p:pic>
      <p:sp>
        <p:nvSpPr>
          <p:cNvPr id="221" name="Google Shape;221;p9"/>
          <p:cNvSpPr txBox="1"/>
          <p:nvPr/>
        </p:nvSpPr>
        <p:spPr>
          <a:xfrm>
            <a:off x="7174350" y="4947875"/>
            <a:ext cx="3798300" cy="40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latin typeface="Trebuchet MS"/>
              <a:ea typeface="Trebuchet MS"/>
              <a:cs typeface="Trebuchet MS"/>
              <a:sym typeface="Trebuchet MS"/>
            </a:endParaRPr>
          </a:p>
        </p:txBody>
      </p:sp>
      <p:sp>
        <p:nvSpPr>
          <p:cNvPr id="222" name="Google Shape;222;p9"/>
          <p:cNvSpPr txBox="1"/>
          <p:nvPr/>
        </p:nvSpPr>
        <p:spPr>
          <a:xfrm>
            <a:off x="7175388" y="4947875"/>
            <a:ext cx="3794400" cy="28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i="1">
                <a:solidFill>
                  <a:srgbClr val="FFFFFF"/>
                </a:solidFill>
                <a:latin typeface="Trebuchet MS"/>
                <a:ea typeface="Trebuchet MS"/>
                <a:cs typeface="Trebuchet MS"/>
                <a:sym typeface="Trebuchet MS"/>
              </a:rPr>
              <a:t>(Figure 6.</a:t>
            </a:r>
            <a:r>
              <a:rPr lang="en-US" sz="1100">
                <a:solidFill>
                  <a:srgbClr val="FFFFFF"/>
                </a:solidFill>
                <a:latin typeface="Trebuchet MS"/>
                <a:ea typeface="Trebuchet MS"/>
                <a:cs typeface="Trebuchet MS"/>
                <a:sym typeface="Trebuchet MS"/>
              </a:rPr>
              <a:t> 11/22/2019 </a:t>
            </a:r>
            <a:r>
              <a:rPr lang="en-US" sz="1100" u="sng">
                <a:solidFill>
                  <a:srgbClr val="FFFFFF"/>
                </a:solidFill>
                <a:latin typeface="Calibri"/>
                <a:ea typeface="Calibri"/>
                <a:cs typeface="Calibri"/>
                <a:sym typeface="Calibri"/>
                <a:hlinkClick r:id="rId4"/>
              </a:rPr>
              <a:t>https://www.osha.</a:t>
            </a:r>
            <a:r>
              <a:rPr lang="en-US" sz="1100">
                <a:solidFill>
                  <a:srgbClr val="FFFFFF"/>
                </a:solidFill>
                <a:latin typeface="Calibri"/>
                <a:ea typeface="Calibri"/>
                <a:cs typeface="Calibri"/>
                <a:sym typeface="Calibri"/>
              </a:rPr>
              <a:t>gov) </a:t>
            </a:r>
            <a:endParaRPr sz="1100">
              <a:solidFill>
                <a:srgbClr val="FFFFFF"/>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solidFill>
                <a:srgbClr val="FFFFFF"/>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78e5acc60c_0_2"/>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Fall Hazard Control: Mitigate (Cont…)</a:t>
            </a:r>
            <a:endParaRPr/>
          </a:p>
          <a:p>
            <a:pPr marL="0" lvl="0" indent="0" algn="l" rtl="0">
              <a:spcBef>
                <a:spcPts val="0"/>
              </a:spcBef>
              <a:spcAft>
                <a:spcPts val="0"/>
              </a:spcAft>
              <a:buClr>
                <a:schemeClr val="accent1"/>
              </a:buClr>
              <a:buSzPts val="3600"/>
              <a:buFont typeface="Trebuchet MS"/>
              <a:buNone/>
            </a:pPr>
            <a:endParaRPr/>
          </a:p>
          <a:p>
            <a:pPr marL="0" lvl="0" indent="0" algn="l" rtl="0">
              <a:spcBef>
                <a:spcPts val="0"/>
              </a:spcBef>
              <a:spcAft>
                <a:spcPts val="0"/>
              </a:spcAft>
              <a:buNone/>
            </a:pPr>
            <a:endParaRPr/>
          </a:p>
        </p:txBody>
      </p:sp>
      <p:sp>
        <p:nvSpPr>
          <p:cNvPr id="229" name="Google Shape;229;g78e5acc60c_0_2"/>
          <p:cNvSpPr txBox="1">
            <a:spLocks noGrp="1"/>
          </p:cNvSpPr>
          <p:nvPr>
            <p:ph type="body" idx="1"/>
          </p:nvPr>
        </p:nvSpPr>
        <p:spPr>
          <a:xfrm>
            <a:off x="677324" y="1488604"/>
            <a:ext cx="9832800" cy="5229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t>1926.502(b) Guardrail systems and their use shall comply with the following provisions:</a:t>
            </a:r>
            <a:endParaRPr sz="2400"/>
          </a:p>
          <a:p>
            <a:pPr marL="457200" lvl="0" indent="-317500" algn="l" rtl="0">
              <a:spcBef>
                <a:spcPts val="1000"/>
              </a:spcBef>
              <a:spcAft>
                <a:spcPts val="0"/>
              </a:spcAft>
              <a:buSzPts val="1400"/>
              <a:buChar char="●"/>
            </a:pPr>
            <a:r>
              <a:rPr lang="en-US"/>
              <a:t>1926.502(b)(1) Top edge height of top rails, or equivalent guardrail system members, shall be 42 inches (1.1 m) plus or minus 3 inches (8 cm) above the walking/working level. When conditions warrant, the height of the top edge may exceed the 45-inch height, provided the guardrail system meets all other criteria of this paragraph.</a:t>
            </a:r>
            <a:endParaRPr/>
          </a:p>
          <a:p>
            <a:pPr marL="457200" lvl="0" indent="-317500" algn="l" rtl="0">
              <a:spcBef>
                <a:spcPts val="0"/>
              </a:spcBef>
              <a:spcAft>
                <a:spcPts val="0"/>
              </a:spcAft>
              <a:buSzPts val="1400"/>
              <a:buChar char="●"/>
            </a:pPr>
            <a:r>
              <a:rPr lang="en-US"/>
              <a:t>1926.502(b)(4) When the 200 pound (890 N) test load specified in paragraph (b)(3) of this section is applied in a downward direction, the top edge of the guardrail shall not deflect to a height less than 39 inches (1.0 m) above the walking/working level. Guardrail system components selected and constructed in accordance with the Appendix B to subpart M of this part will be deemed to meet this requirement.</a:t>
            </a:r>
            <a:endParaRPr/>
          </a:p>
          <a:p>
            <a:pPr marL="457200" lvl="0" indent="-317500" algn="l" rtl="0">
              <a:spcBef>
                <a:spcPts val="0"/>
              </a:spcBef>
              <a:spcAft>
                <a:spcPts val="0"/>
              </a:spcAft>
              <a:buSzPts val="1400"/>
              <a:buChar char="●"/>
            </a:pPr>
            <a:r>
              <a:rPr lang="en-US"/>
              <a:t>1926.502(b)(3) Guardrail systems shall be capable of withstanding, without failure, a force of at least 200 pounds (890 N) applied within 2 inches (5.1 cm) of the top edge, in any outward or downward direction, at any point along the top edge.</a:t>
            </a:r>
            <a:endParaRPr/>
          </a:p>
          <a:p>
            <a:pPr marL="0" lvl="0" indent="0" algn="l" rtl="0">
              <a:spcBef>
                <a:spcPts val="1000"/>
              </a:spcBef>
              <a:spcAft>
                <a:spcPts val="0"/>
              </a:spcAft>
              <a:buNone/>
            </a:pPr>
            <a:endParaRPr sz="2400"/>
          </a:p>
          <a:p>
            <a:pPr marL="0" lvl="0" indent="0" algn="l" rtl="0">
              <a:spcBef>
                <a:spcPts val="1000"/>
              </a:spcBef>
              <a:spcAft>
                <a:spcPts val="0"/>
              </a:spcAft>
              <a:buNone/>
            </a:pPr>
            <a:r>
              <a:rPr lang="en-US"/>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0"/>
          <p:cNvSpPr txBox="1">
            <a:spLocks noGrp="1"/>
          </p:cNvSpPr>
          <p:nvPr>
            <p:ph type="title"/>
          </p:nvPr>
        </p:nvSpPr>
        <p:spPr>
          <a:xfrm>
            <a:off x="677334" y="609600"/>
            <a:ext cx="8596668" cy="20618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Personal Fall Arrest System (PFAS)</a:t>
            </a:r>
            <a:br>
              <a:rPr lang="en-US"/>
            </a:br>
            <a:r>
              <a:rPr lang="en-US"/>
              <a:t/>
            </a:r>
            <a:br>
              <a:rPr lang="en-US"/>
            </a:br>
            <a:r>
              <a:rPr lang="en-US"/>
              <a:t>A,B,C of PFAS</a:t>
            </a:r>
            <a:endParaRPr/>
          </a:p>
        </p:txBody>
      </p:sp>
      <p:pic>
        <p:nvPicPr>
          <p:cNvPr id="236" name="Google Shape;236;p10"/>
          <p:cNvPicPr preferRelativeResize="0">
            <a:picLocks noGrp="1"/>
          </p:cNvPicPr>
          <p:nvPr>
            <p:ph type="body" idx="1"/>
          </p:nvPr>
        </p:nvPicPr>
        <p:blipFill rotWithShape="1">
          <a:blip r:embed="rId3">
            <a:alphaModFix/>
          </a:blip>
          <a:srcRect/>
          <a:stretch/>
        </p:blipFill>
        <p:spPr>
          <a:xfrm>
            <a:off x="8172347" y="413500"/>
            <a:ext cx="2855400" cy="3303600"/>
          </a:xfrm>
          <a:prstGeom prst="rect">
            <a:avLst/>
          </a:prstGeom>
          <a:noFill/>
          <a:ln>
            <a:noFill/>
          </a:ln>
        </p:spPr>
      </p:pic>
      <p:sp>
        <p:nvSpPr>
          <p:cNvPr id="237" name="Google Shape;237;p10"/>
          <p:cNvSpPr txBox="1"/>
          <p:nvPr/>
        </p:nvSpPr>
        <p:spPr>
          <a:xfrm>
            <a:off x="677334" y="2160589"/>
            <a:ext cx="6818727" cy="3254093"/>
          </a:xfrm>
          <a:prstGeom prst="rect">
            <a:avLst/>
          </a:prstGeom>
          <a:noFill/>
          <a:ln>
            <a:noFill/>
          </a:ln>
        </p:spPr>
        <p:txBody>
          <a:bodyPr spcFirstLastPara="1" wrap="square" lIns="91425" tIns="45700" rIns="91425" bIns="45700" anchor="t" anchorCtr="0">
            <a:normAutofit/>
          </a:bodyPr>
          <a:lstStyle/>
          <a:p>
            <a:pPr marL="342900" marR="0" lvl="0" indent="-251459" algn="l" rtl="0">
              <a:spcBef>
                <a:spcPts val="0"/>
              </a:spcBef>
              <a:spcAft>
                <a:spcPts val="0"/>
              </a:spcAft>
              <a:buClr>
                <a:schemeClr val="accent1"/>
              </a:buClr>
              <a:buSzPts val="1440"/>
              <a:buFont typeface="Noto Sans Symbols"/>
              <a:buNone/>
            </a:pPr>
            <a:endParaRPr sz="1800" b="0" i="0" u="none" strike="noStrike" cap="none">
              <a:solidFill>
                <a:srgbClr val="FEFEFE"/>
              </a:solidFill>
              <a:latin typeface="Trebuchet MS"/>
              <a:ea typeface="Trebuchet MS"/>
              <a:cs typeface="Trebuchet MS"/>
              <a:sym typeface="Trebuchet MS"/>
            </a:endParaRPr>
          </a:p>
        </p:txBody>
      </p:sp>
      <p:sp>
        <p:nvSpPr>
          <p:cNvPr id="238" name="Google Shape;238;p10"/>
          <p:cNvSpPr txBox="1"/>
          <p:nvPr/>
        </p:nvSpPr>
        <p:spPr>
          <a:xfrm>
            <a:off x="677334" y="2671482"/>
            <a:ext cx="6496041" cy="2563907"/>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accent1"/>
              </a:buClr>
              <a:buSzPts val="1440"/>
              <a:buFont typeface="Noto Sans Symbols"/>
              <a:buChar char="➢"/>
            </a:pPr>
            <a:r>
              <a:rPr lang="en-US" sz="1800" b="1" i="0" u="none" strike="noStrike" cap="none">
                <a:solidFill>
                  <a:srgbClr val="FEFEFE"/>
                </a:solidFill>
                <a:latin typeface="Trebuchet MS"/>
                <a:ea typeface="Trebuchet MS"/>
                <a:cs typeface="Trebuchet MS"/>
                <a:sym typeface="Trebuchet MS"/>
              </a:rPr>
              <a:t>A- </a:t>
            </a:r>
            <a:r>
              <a:rPr lang="en-US" sz="1800" b="0" i="0" u="none" strike="noStrike" cap="none">
                <a:solidFill>
                  <a:srgbClr val="FEFEFE"/>
                </a:solidFill>
                <a:latin typeface="Trebuchet MS"/>
                <a:ea typeface="Trebuchet MS"/>
                <a:cs typeface="Trebuchet MS"/>
                <a:sym typeface="Trebuchet MS"/>
              </a:rPr>
              <a:t>Anchorage</a:t>
            </a:r>
            <a:endParaRPr/>
          </a:p>
          <a:p>
            <a:pPr marL="342900" marR="0" lvl="0" indent="-342900" algn="l" rtl="0">
              <a:spcBef>
                <a:spcPts val="1000"/>
              </a:spcBef>
              <a:spcAft>
                <a:spcPts val="0"/>
              </a:spcAft>
              <a:buClr>
                <a:schemeClr val="accent1"/>
              </a:buClr>
              <a:buSzPts val="1440"/>
              <a:buFont typeface="Noto Sans Symbols"/>
              <a:buChar char="➢"/>
            </a:pPr>
            <a:r>
              <a:rPr lang="en-US" sz="1800" b="1" i="0" u="none" strike="noStrike" cap="none">
                <a:solidFill>
                  <a:srgbClr val="FEFEFE"/>
                </a:solidFill>
                <a:latin typeface="Trebuchet MS"/>
                <a:ea typeface="Trebuchet MS"/>
                <a:cs typeface="Trebuchet MS"/>
                <a:sym typeface="Trebuchet MS"/>
              </a:rPr>
              <a:t>B- </a:t>
            </a:r>
            <a:r>
              <a:rPr lang="en-US" sz="1800" b="0" i="0" u="none" strike="noStrike" cap="none">
                <a:solidFill>
                  <a:srgbClr val="FEFEFE"/>
                </a:solidFill>
                <a:latin typeface="Trebuchet MS"/>
                <a:ea typeface="Trebuchet MS"/>
                <a:cs typeface="Trebuchet MS"/>
                <a:sym typeface="Trebuchet MS"/>
              </a:rPr>
              <a:t>Body harness</a:t>
            </a:r>
            <a:endParaRPr/>
          </a:p>
          <a:p>
            <a:pPr marL="342900" marR="0" lvl="0" indent="-342900" algn="l" rtl="0">
              <a:spcBef>
                <a:spcPts val="1000"/>
              </a:spcBef>
              <a:spcAft>
                <a:spcPts val="0"/>
              </a:spcAft>
              <a:buClr>
                <a:schemeClr val="accent1"/>
              </a:buClr>
              <a:buSzPts val="1440"/>
              <a:buFont typeface="Noto Sans Symbols"/>
              <a:buChar char="➢"/>
            </a:pPr>
            <a:r>
              <a:rPr lang="en-US" sz="1800" b="1" i="0" u="none" strike="noStrike" cap="none">
                <a:solidFill>
                  <a:srgbClr val="FEFEFE"/>
                </a:solidFill>
                <a:latin typeface="Trebuchet MS"/>
                <a:ea typeface="Trebuchet MS"/>
                <a:cs typeface="Trebuchet MS"/>
                <a:sym typeface="Trebuchet MS"/>
              </a:rPr>
              <a:t>C- </a:t>
            </a:r>
            <a:r>
              <a:rPr lang="en-US" sz="1800" b="0" i="0" u="none" strike="noStrike" cap="none">
                <a:solidFill>
                  <a:srgbClr val="FEFEFE"/>
                </a:solidFill>
                <a:latin typeface="Trebuchet MS"/>
                <a:ea typeface="Trebuchet MS"/>
                <a:cs typeface="Trebuchet MS"/>
                <a:sym typeface="Trebuchet MS"/>
              </a:rPr>
              <a:t>Components (hooks, dee-rings, connection points, lanyards, deceleration devices etc.,)</a:t>
            </a:r>
            <a:endParaRPr/>
          </a:p>
        </p:txBody>
      </p:sp>
      <p:pic>
        <p:nvPicPr>
          <p:cNvPr id="239" name="Google Shape;239;p10"/>
          <p:cNvPicPr preferRelativeResize="0"/>
          <p:nvPr/>
        </p:nvPicPr>
        <p:blipFill>
          <a:blip r:embed="rId4">
            <a:alphaModFix/>
          </a:blip>
          <a:stretch>
            <a:fillRect/>
          </a:stretch>
        </p:blipFill>
        <p:spPr>
          <a:xfrm>
            <a:off x="8172350" y="3717100"/>
            <a:ext cx="2855400" cy="2626101"/>
          </a:xfrm>
          <a:prstGeom prst="rect">
            <a:avLst/>
          </a:prstGeom>
          <a:noFill/>
          <a:ln>
            <a:noFill/>
          </a:ln>
        </p:spPr>
      </p:pic>
      <p:sp>
        <p:nvSpPr>
          <p:cNvPr id="240" name="Google Shape;240;p10"/>
          <p:cNvSpPr txBox="1"/>
          <p:nvPr/>
        </p:nvSpPr>
        <p:spPr>
          <a:xfrm>
            <a:off x="8179550" y="6353200"/>
            <a:ext cx="2855400" cy="3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i="1">
                <a:solidFill>
                  <a:srgbClr val="FFFFFF"/>
                </a:solidFill>
                <a:latin typeface="Trebuchet MS"/>
                <a:ea typeface="Trebuchet MS"/>
                <a:cs typeface="Trebuchet MS"/>
                <a:sym typeface="Trebuchet MS"/>
              </a:rPr>
              <a:t>(Figure 7.</a:t>
            </a:r>
            <a:r>
              <a:rPr lang="en-US" sz="1100">
                <a:solidFill>
                  <a:srgbClr val="FFFFFF"/>
                </a:solidFill>
                <a:latin typeface="Trebuchet MS"/>
                <a:ea typeface="Trebuchet MS"/>
                <a:cs typeface="Trebuchet MS"/>
                <a:sym typeface="Trebuchet MS"/>
              </a:rPr>
              <a:t> 11/22/2019 </a:t>
            </a:r>
            <a:r>
              <a:rPr lang="en-US" sz="1100" u="sng">
                <a:solidFill>
                  <a:srgbClr val="FFFFFF"/>
                </a:solidFill>
                <a:latin typeface="Calibri"/>
                <a:ea typeface="Calibri"/>
                <a:cs typeface="Calibri"/>
                <a:sym typeface="Calibri"/>
                <a:hlinkClick r:id="rId5"/>
              </a:rPr>
              <a:t>https://www.osha.</a:t>
            </a:r>
            <a:r>
              <a:rPr lang="en-US" sz="1100">
                <a:solidFill>
                  <a:srgbClr val="FFFFFF"/>
                </a:solidFill>
                <a:latin typeface="Calibri"/>
                <a:ea typeface="Calibri"/>
                <a:cs typeface="Calibri"/>
                <a:sym typeface="Calibri"/>
              </a:rPr>
              <a:t>gov) </a:t>
            </a:r>
            <a:endParaRPr>
              <a:solidFill>
                <a:srgbClr val="FFFFFF"/>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Fall Hazard Control Measures</a:t>
            </a:r>
            <a:endParaRPr/>
          </a:p>
        </p:txBody>
      </p:sp>
      <p:sp>
        <p:nvSpPr>
          <p:cNvPr id="247" name="Google Shape;247;p1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t>Consists of a personal fall arrest system that straps the worker</a:t>
            </a:r>
            <a:endParaRPr/>
          </a:p>
          <a:p>
            <a:pPr marL="342900" lvl="0" indent="-251459" algn="l" rtl="0">
              <a:spcBef>
                <a:spcPts val="1000"/>
              </a:spcBef>
              <a:spcAft>
                <a:spcPts val="0"/>
              </a:spcAft>
              <a:buSzPts val="1440"/>
              <a:buNone/>
            </a:pPr>
            <a:endParaRPr/>
          </a:p>
          <a:p>
            <a:pPr marL="342900" lvl="0" indent="-342900" algn="l" rtl="0">
              <a:spcBef>
                <a:spcPts val="1000"/>
              </a:spcBef>
              <a:spcAft>
                <a:spcPts val="0"/>
              </a:spcAft>
              <a:buSzPts val="1440"/>
              <a:buChar char="➢"/>
            </a:pPr>
            <a:r>
              <a:rPr lang="en-US"/>
              <a:t>Keeps workers from falling and decelerates slowly once released.</a:t>
            </a:r>
            <a:endParaRPr/>
          </a:p>
          <a:p>
            <a:pPr marL="342900" lvl="0" indent="-251459" algn="l" rtl="0">
              <a:spcBef>
                <a:spcPts val="1000"/>
              </a:spcBef>
              <a:spcAft>
                <a:spcPts val="0"/>
              </a:spcAft>
              <a:buSzPts val="1440"/>
              <a:buNone/>
            </a:pPr>
            <a:endParaRPr/>
          </a:p>
          <a:p>
            <a:pPr marL="342900" lvl="0" indent="-342900" algn="l" rtl="0">
              <a:spcBef>
                <a:spcPts val="1000"/>
              </a:spcBef>
              <a:spcAft>
                <a:spcPts val="0"/>
              </a:spcAft>
              <a:buSzPts val="1440"/>
              <a:buChar char="➢"/>
            </a:pPr>
            <a:r>
              <a:rPr lang="en-US"/>
              <a:t>Safety nets can be used to catch a falling worker.</a:t>
            </a:r>
            <a:endParaRPr/>
          </a:p>
          <a:p>
            <a:pPr marL="342900" lvl="0" indent="-251459" algn="l" rtl="0">
              <a:spcBef>
                <a:spcPts val="1000"/>
              </a:spcBef>
              <a:spcAft>
                <a:spcPts val="0"/>
              </a:spcAft>
              <a:buSzPts val="1440"/>
              <a:buNone/>
            </a:pPr>
            <a:endParaRPr/>
          </a:p>
          <a:p>
            <a:pPr marL="342900" lvl="0" indent="-342900" algn="l" rtl="0">
              <a:spcBef>
                <a:spcPts val="1000"/>
              </a:spcBef>
              <a:spcAft>
                <a:spcPts val="0"/>
              </a:spcAft>
              <a:buSzPts val="1440"/>
              <a:buChar char="➢"/>
            </a:pPr>
            <a:r>
              <a:rPr lang="en-US"/>
              <a:t>Must be designed, installed and maintained properly. </a:t>
            </a:r>
            <a:endParaRPr/>
          </a:p>
        </p:txBody>
      </p:sp>
      <p:pic>
        <p:nvPicPr>
          <p:cNvPr id="248" name="Google Shape;248;p11"/>
          <p:cNvPicPr preferRelativeResize="0"/>
          <p:nvPr/>
        </p:nvPicPr>
        <p:blipFill rotWithShape="1">
          <a:blip r:embed="rId3">
            <a:alphaModFix/>
          </a:blip>
          <a:srcRect/>
          <a:stretch/>
        </p:blipFill>
        <p:spPr>
          <a:xfrm>
            <a:off x="9023702" y="2160130"/>
            <a:ext cx="2598156" cy="2537734"/>
          </a:xfrm>
          <a:prstGeom prst="rect">
            <a:avLst/>
          </a:prstGeom>
          <a:noFill/>
          <a:ln>
            <a:noFill/>
          </a:ln>
        </p:spPr>
      </p:pic>
      <p:sp>
        <p:nvSpPr>
          <p:cNvPr id="249" name="Google Shape;249;p11"/>
          <p:cNvSpPr txBox="1"/>
          <p:nvPr/>
        </p:nvSpPr>
        <p:spPr>
          <a:xfrm>
            <a:off x="9030525" y="4695475"/>
            <a:ext cx="25983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Trebuchet MS"/>
                <a:ea typeface="Trebuchet MS"/>
                <a:cs typeface="Trebuchet MS"/>
                <a:sym typeface="Trebuchet MS"/>
              </a:rPr>
              <a:t>(</a:t>
            </a:r>
            <a:r>
              <a:rPr lang="en-US" sz="1100">
                <a:solidFill>
                  <a:srgbClr val="FFFFFF"/>
                </a:solidFill>
                <a:latin typeface="Trebuchet MS"/>
                <a:ea typeface="Trebuchet MS"/>
                <a:cs typeface="Trebuchet MS"/>
                <a:sym typeface="Trebuchet MS"/>
              </a:rPr>
              <a:t>Figure 8. 11/22/2019 </a:t>
            </a:r>
            <a:r>
              <a:rPr lang="en-US" sz="1100" u="sng">
                <a:solidFill>
                  <a:srgbClr val="FFFFFF"/>
                </a:solidFill>
                <a:latin typeface="Calibri"/>
                <a:ea typeface="Calibri"/>
                <a:cs typeface="Calibri"/>
                <a:sym typeface="Calibri"/>
                <a:hlinkClick r:id="rId4"/>
              </a:rPr>
              <a:t>https://blink.ucsd.edu</a:t>
            </a:r>
            <a:r>
              <a:rPr lang="en-US" sz="1100">
                <a:solidFill>
                  <a:srgbClr val="FFFFFF"/>
                </a:solidFill>
                <a:latin typeface="Trebuchet MS"/>
                <a:ea typeface="Trebuchet MS"/>
                <a:cs typeface="Trebuchet MS"/>
                <a:sym typeface="Trebuchet MS"/>
              </a:rPr>
              <a:t>)</a:t>
            </a:r>
            <a:endParaRPr sz="1100">
              <a:solidFill>
                <a:srgbClr val="FFFFFF"/>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OSHA Standard 1926.501</a:t>
            </a:r>
            <a:endParaRPr/>
          </a:p>
        </p:txBody>
      </p:sp>
      <p:sp>
        <p:nvSpPr>
          <p:cNvPr id="256" name="Google Shape;256;p1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SzPts val="1440"/>
              <a:buChar char="●"/>
            </a:pPr>
            <a:r>
              <a:rPr lang="en-US"/>
              <a:t>1926.501(a)(1) This section sets forth requirements for employers to provide fall protection systems. All fall protection required by this section shall conform to the criteria set forth in 1926.502 of this subpart.</a:t>
            </a:r>
            <a:endParaRPr/>
          </a:p>
          <a:p>
            <a:pPr marL="342900" lvl="0" indent="-342900" algn="l" rtl="0">
              <a:lnSpc>
                <a:spcPct val="90000"/>
              </a:lnSpc>
              <a:spcBef>
                <a:spcPts val="1000"/>
              </a:spcBef>
              <a:spcAft>
                <a:spcPts val="0"/>
              </a:spcAft>
              <a:buSzPts val="1440"/>
              <a:buChar char="●"/>
            </a:pPr>
            <a:r>
              <a:rPr lang="en-US"/>
              <a:t>1926.501(b)(2)</a:t>
            </a:r>
            <a:r>
              <a:rPr lang="en-US" i="1"/>
              <a:t> </a:t>
            </a:r>
            <a:r>
              <a:rPr lang="en-US"/>
              <a:t>The employer must ensure:</a:t>
            </a:r>
            <a:endParaRPr/>
          </a:p>
          <a:p>
            <a:pPr marL="342900" lvl="0" indent="-342900" algn="l" rtl="0">
              <a:lnSpc>
                <a:spcPct val="90000"/>
              </a:lnSpc>
              <a:spcBef>
                <a:spcPts val="1000"/>
              </a:spcBef>
              <a:spcAft>
                <a:spcPts val="0"/>
              </a:spcAft>
              <a:buSzPts val="1440"/>
              <a:buChar char="●"/>
            </a:pPr>
            <a:r>
              <a:rPr lang="en-US"/>
              <a:t>Each employee in a hoist area is protected from falling 6 feet or more to a lower level by:</a:t>
            </a:r>
            <a:endParaRPr/>
          </a:p>
          <a:p>
            <a:pPr marL="742950" lvl="1" indent="-285750" algn="l" rtl="0">
              <a:lnSpc>
                <a:spcPct val="90000"/>
              </a:lnSpc>
              <a:spcBef>
                <a:spcPts val="1000"/>
              </a:spcBef>
              <a:spcAft>
                <a:spcPts val="0"/>
              </a:spcAft>
              <a:buSzPts val="1280"/>
              <a:buChar char="○"/>
            </a:pPr>
            <a:r>
              <a:rPr lang="en-US"/>
              <a:t>A guardrail system;</a:t>
            </a:r>
            <a:endParaRPr/>
          </a:p>
          <a:p>
            <a:pPr marL="742950" lvl="1" indent="-285750" algn="l" rtl="0">
              <a:lnSpc>
                <a:spcPct val="90000"/>
              </a:lnSpc>
              <a:spcBef>
                <a:spcPts val="1000"/>
              </a:spcBef>
              <a:spcAft>
                <a:spcPts val="0"/>
              </a:spcAft>
              <a:buSzPts val="1280"/>
              <a:buChar char="○"/>
            </a:pPr>
            <a:r>
              <a:rPr lang="en-US"/>
              <a:t>A personal fall arrest system; or</a:t>
            </a:r>
            <a:endParaRPr/>
          </a:p>
          <a:p>
            <a:pPr marL="742950" lvl="1" indent="-285750" algn="l" rtl="0">
              <a:lnSpc>
                <a:spcPct val="90000"/>
              </a:lnSpc>
              <a:spcBef>
                <a:spcPts val="1000"/>
              </a:spcBef>
              <a:spcAft>
                <a:spcPts val="0"/>
              </a:spcAft>
              <a:buSzPts val="1280"/>
              <a:buChar char="○"/>
            </a:pPr>
            <a:r>
              <a:rPr lang="en-US"/>
              <a:t>A travel restraint system.</a:t>
            </a:r>
            <a:endParaRPr/>
          </a:p>
          <a:p>
            <a:pPr marL="342900" lvl="0" indent="-342900" algn="l" rtl="0">
              <a:lnSpc>
                <a:spcPct val="90000"/>
              </a:lnSpc>
              <a:spcBef>
                <a:spcPts val="1000"/>
              </a:spcBef>
              <a:spcAft>
                <a:spcPts val="0"/>
              </a:spcAft>
              <a:buSzPts val="1440"/>
              <a:buChar char="●"/>
            </a:pPr>
            <a:r>
              <a:rPr lang="en-US"/>
              <a:t>1926.501(b)(2)(ii) Each employee less than 6 feet above dangerous equipment is protected from falling into or onto the dangerous equipment by a guardrail system or a travel restraint system, unless the equipment is covered or guarded to eliminate the hazard.</a:t>
            </a:r>
            <a:endParaRPr/>
          </a:p>
          <a:p>
            <a:pPr marL="342900" lvl="0" indent="-251459" algn="l" rtl="0">
              <a:lnSpc>
                <a:spcPct val="90000"/>
              </a:lnSpc>
              <a:spcBef>
                <a:spcPts val="1000"/>
              </a:spcBef>
              <a:spcAft>
                <a:spcPts val="0"/>
              </a:spcAft>
              <a:buSzPts val="144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OSHA Standard 1926.502</a:t>
            </a:r>
            <a:endParaRPr/>
          </a:p>
        </p:txBody>
      </p:sp>
      <p:sp>
        <p:nvSpPr>
          <p:cNvPr id="263" name="Google Shape;263;p1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t>1926.502(a)</a:t>
            </a:r>
            <a:r>
              <a:rPr lang="en-US" i="1"/>
              <a:t>General requirements</a:t>
            </a:r>
            <a:r>
              <a:rPr lang="en-US"/>
              <a:t>. The employer must: Provide and install all fall protection systems and falling object protection this subpart requires, and comply with the other requirements in this subpart before any employee begins work that necessitates fall or falling object protection.</a:t>
            </a:r>
            <a:endParaRPr/>
          </a:p>
          <a:p>
            <a:pPr marL="342900" lvl="0" indent="-342900" algn="l" rtl="0">
              <a:spcBef>
                <a:spcPts val="1000"/>
              </a:spcBef>
              <a:spcAft>
                <a:spcPts val="0"/>
              </a:spcAft>
              <a:buSzPts val="1440"/>
              <a:buChar char="●"/>
            </a:pPr>
            <a:r>
              <a:rPr lang="en-US"/>
              <a:t>The employer must ensure guardrail systems meet the following requirements: The top edge height of top rails, or equivalent guardrail system members, are 42 inches (107 cm), plus or minus 3 inches (8 cm), above the walking-working surface.</a:t>
            </a:r>
            <a:endParaRPr/>
          </a:p>
          <a:p>
            <a:pPr marL="342900" lvl="0" indent="-342900" algn="l" rtl="0">
              <a:spcBef>
                <a:spcPts val="1000"/>
              </a:spcBef>
              <a:spcAft>
                <a:spcPts val="0"/>
              </a:spcAft>
              <a:buSzPts val="1440"/>
              <a:buChar char="●"/>
            </a:pPr>
            <a:r>
              <a:rPr lang="en-US"/>
              <a:t>When the employer uses a designated area, the employer must ensure: Employees remain within the designated area while work operations are underway; and the perimeter of the designated area is delineated with a warning line consisting of a rope, wire, tape, or chain.</a:t>
            </a: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4"/>
          <p:cNvSpPr txBox="1">
            <a:spLocks noGrp="1"/>
          </p:cNvSpPr>
          <p:nvPr>
            <p:ph type="title"/>
          </p:nvPr>
        </p:nvSpPr>
        <p:spPr>
          <a:xfrm>
            <a:off x="677334" y="361725"/>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OSHA Standard 1926.502</a:t>
            </a:r>
            <a:endParaRPr/>
          </a:p>
        </p:txBody>
      </p:sp>
      <p:sp>
        <p:nvSpPr>
          <p:cNvPr id="270" name="Google Shape;270;p14"/>
          <p:cNvSpPr txBox="1">
            <a:spLocks noGrp="1"/>
          </p:cNvSpPr>
          <p:nvPr>
            <p:ph type="body" idx="1"/>
          </p:nvPr>
        </p:nvSpPr>
        <p:spPr>
          <a:xfrm>
            <a:off x="759950" y="1202154"/>
            <a:ext cx="8940300" cy="5450400"/>
          </a:xfrm>
          <a:prstGeom prst="rect">
            <a:avLst/>
          </a:prstGeom>
          <a:noFill/>
          <a:ln>
            <a:noFill/>
          </a:ln>
        </p:spPr>
        <p:txBody>
          <a:bodyPr spcFirstLastPara="1" wrap="square" lIns="91425" tIns="45700" rIns="91425" bIns="45700" anchor="t" anchorCtr="0">
            <a:normAutofit/>
          </a:bodyPr>
          <a:lstStyle/>
          <a:p>
            <a:pPr marL="342900" lvl="0" indent="-386334" algn="l" rtl="0">
              <a:lnSpc>
                <a:spcPct val="80000"/>
              </a:lnSpc>
              <a:spcBef>
                <a:spcPts val="0"/>
              </a:spcBef>
              <a:spcAft>
                <a:spcPts val="0"/>
              </a:spcAft>
              <a:buSzPts val="1800"/>
              <a:buChar char="●"/>
            </a:pPr>
            <a:r>
              <a:rPr lang="en-US" u="sng"/>
              <a:t>1926.502(a)(2) </a:t>
            </a:r>
            <a:r>
              <a:rPr lang="en-US"/>
              <a:t>The employer must ensure that personal fall protection systems meet the following requirements. </a:t>
            </a:r>
            <a:endParaRPr/>
          </a:p>
          <a:p>
            <a:pPr marL="342900" lvl="0" indent="-386334" algn="l" rtl="0">
              <a:lnSpc>
                <a:spcPct val="80000"/>
              </a:lnSpc>
              <a:spcBef>
                <a:spcPts val="1000"/>
              </a:spcBef>
              <a:spcAft>
                <a:spcPts val="0"/>
              </a:spcAft>
              <a:buSzPts val="1800"/>
              <a:buChar char="●"/>
            </a:pPr>
            <a:r>
              <a:rPr lang="en-US"/>
              <a:t>Connectors must be drop forged, pressed or formed steel, or made of equivalent materials.</a:t>
            </a:r>
            <a:endParaRPr/>
          </a:p>
          <a:p>
            <a:pPr marL="342900" lvl="0" indent="-386334" algn="l" rtl="0">
              <a:lnSpc>
                <a:spcPct val="80000"/>
              </a:lnSpc>
              <a:spcBef>
                <a:spcPts val="1000"/>
              </a:spcBef>
              <a:spcAft>
                <a:spcPts val="0"/>
              </a:spcAft>
              <a:buSzPts val="1800"/>
              <a:buChar char="●"/>
            </a:pPr>
            <a:r>
              <a:rPr lang="en-US"/>
              <a:t>Connectors must have a corrosion resistant finish, and all surfaces and edges must be smooth to prevent damage to interfacing parts of the system.</a:t>
            </a:r>
            <a:endParaRPr/>
          </a:p>
          <a:p>
            <a:pPr marL="342900" lvl="0" indent="-386334" algn="l" rtl="0">
              <a:lnSpc>
                <a:spcPct val="80000"/>
              </a:lnSpc>
              <a:spcBef>
                <a:spcPts val="1000"/>
              </a:spcBef>
              <a:spcAft>
                <a:spcPts val="0"/>
              </a:spcAft>
              <a:buSzPts val="1800"/>
              <a:buChar char="●"/>
            </a:pPr>
            <a:r>
              <a:rPr lang="en-US"/>
              <a:t>When vertical lifelines are used, each employee must be attached to a separate lifeline.</a:t>
            </a:r>
            <a:endParaRPr/>
          </a:p>
          <a:p>
            <a:pPr marL="342900" lvl="0" indent="-386334" algn="l" rtl="0">
              <a:lnSpc>
                <a:spcPct val="80000"/>
              </a:lnSpc>
              <a:spcBef>
                <a:spcPts val="1000"/>
              </a:spcBef>
              <a:spcAft>
                <a:spcPts val="0"/>
              </a:spcAft>
              <a:buSzPts val="1800"/>
              <a:buChar char="●"/>
            </a:pPr>
            <a:r>
              <a:rPr lang="en-US"/>
              <a:t>Lanyards and vertical lifelines must have a minimum breaking strength of 5,000 pounds (22.2 kN).</a:t>
            </a:r>
            <a:endParaRPr/>
          </a:p>
          <a:p>
            <a:pPr marL="342900" lvl="0" indent="-386334" algn="l" rtl="0">
              <a:lnSpc>
                <a:spcPct val="80000"/>
              </a:lnSpc>
              <a:spcBef>
                <a:spcPts val="1000"/>
              </a:spcBef>
              <a:spcAft>
                <a:spcPts val="0"/>
              </a:spcAft>
              <a:buSzPts val="1800"/>
              <a:buChar char="●"/>
            </a:pPr>
            <a:r>
              <a:rPr lang="en-US"/>
              <a:t>Self-retracting lifelines and lanyards that automatically limit free fall distance to 2 feet (0.61 m) or less must have components capable of sustaining a minimum tensile load of 3,600 pounds (16 kN) applied to the device with the lifeline or lanyard in the fully extended position.</a:t>
            </a:r>
            <a:endParaRPr/>
          </a:p>
          <a:p>
            <a:pPr marL="342900" lvl="0" indent="-386334" algn="l" rtl="0">
              <a:lnSpc>
                <a:spcPct val="80000"/>
              </a:lnSpc>
              <a:spcBef>
                <a:spcPts val="1000"/>
              </a:spcBef>
              <a:spcAft>
                <a:spcPts val="0"/>
              </a:spcAft>
              <a:buSzPts val="1800"/>
              <a:buChar char="●"/>
            </a:pPr>
            <a:r>
              <a:rPr lang="en-US"/>
              <a:t>A competent person or qualified person must inspect each knot in a lanyard or vertical lifeline to ensure that it meets the requirements. Snap-hooks and carabiners must be the automatic locking type that require at least two separate, consecutive movements to open.</a:t>
            </a:r>
            <a:endParaRPr/>
          </a:p>
          <a:p>
            <a:pPr marL="342900" lvl="0" indent="-386334" algn="l" rtl="0">
              <a:lnSpc>
                <a:spcPct val="80000"/>
              </a:lnSpc>
              <a:spcBef>
                <a:spcPts val="1000"/>
              </a:spcBef>
              <a:spcAft>
                <a:spcPts val="0"/>
              </a:spcAft>
              <a:buSzPts val="1800"/>
              <a:buChar char="●"/>
            </a:pPr>
            <a:r>
              <a:rPr lang="en-US"/>
              <a:t>Snap-hooks and carabiners must not be connected to any of the following unless they are designed for such connections</a:t>
            </a:r>
            <a:endParaRPr/>
          </a:p>
          <a:p>
            <a:pPr marL="342900" lvl="0" indent="-272034" algn="l" rtl="0">
              <a:lnSpc>
                <a:spcPct val="80000"/>
              </a:lnSpc>
              <a:spcBef>
                <a:spcPts val="1000"/>
              </a:spcBef>
              <a:spcAft>
                <a:spcPts val="0"/>
              </a:spcAft>
              <a:buSzPts val="1116"/>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78e5acc60c_2_0"/>
          <p:cNvSpPr txBox="1">
            <a:spLocks noGrp="1"/>
          </p:cNvSpPr>
          <p:nvPr>
            <p:ph type="title"/>
          </p:nvPr>
        </p:nvSpPr>
        <p:spPr>
          <a:xfrm>
            <a:off x="677322" y="97325"/>
            <a:ext cx="11514600" cy="13209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a:solidFill>
                  <a:srgbClr val="90C226"/>
                </a:solidFill>
                <a:latin typeface="Times New Roman"/>
                <a:ea typeface="Times New Roman"/>
                <a:cs typeface="Times New Roman"/>
                <a:sym typeface="Times New Roman"/>
              </a:rPr>
              <a:t>Employer Requirements: Training and Certification</a:t>
            </a:r>
            <a:endParaRPr>
              <a:solidFill>
                <a:srgbClr val="90C226"/>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277" name="Google Shape;277;g78e5acc60c_2_0"/>
          <p:cNvSpPr txBox="1"/>
          <p:nvPr/>
        </p:nvSpPr>
        <p:spPr>
          <a:xfrm>
            <a:off x="677325" y="907350"/>
            <a:ext cx="8824800" cy="5439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90C226"/>
              </a:buClr>
              <a:buSzPts val="1800"/>
              <a:buFont typeface="Times New Roman"/>
              <a:buAutoNum type="arabicPeriod"/>
            </a:pPr>
            <a:r>
              <a:rPr lang="en-US" sz="1800">
                <a:solidFill>
                  <a:srgbClr val="FEFEFE"/>
                </a:solidFill>
                <a:latin typeface="Times New Roman"/>
                <a:ea typeface="Times New Roman"/>
                <a:cs typeface="Times New Roman"/>
                <a:sym typeface="Times New Roman"/>
              </a:rPr>
              <a:t>Training Program</a:t>
            </a:r>
            <a:endParaRPr sz="1800">
              <a:solidFill>
                <a:srgbClr val="FEFEFE"/>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FFFFFF"/>
              </a:buClr>
              <a:buSzPts val="1800"/>
              <a:buFont typeface="Times New Roman"/>
              <a:buAutoNum type="alphaLcPeriod"/>
            </a:pPr>
            <a:r>
              <a:rPr lang="en-US" sz="1800">
                <a:solidFill>
                  <a:srgbClr val="FEFEFE"/>
                </a:solidFill>
                <a:latin typeface="Times New Roman"/>
                <a:ea typeface="Times New Roman"/>
                <a:cs typeface="Times New Roman"/>
                <a:sym typeface="Times New Roman"/>
              </a:rPr>
              <a:t>Providing necessary training to all employees</a:t>
            </a:r>
            <a:endParaRPr sz="1800">
              <a:solidFill>
                <a:srgbClr val="FEFEFE"/>
              </a:solidFill>
              <a:latin typeface="Times New Roman"/>
              <a:ea typeface="Times New Roman"/>
              <a:cs typeface="Times New Roman"/>
              <a:sym typeface="Times New Roman"/>
            </a:endParaRPr>
          </a:p>
          <a:p>
            <a:pPr marL="1371600" lvl="2" indent="-342900" algn="l" rtl="0">
              <a:lnSpc>
                <a:spcPct val="115000"/>
              </a:lnSpc>
              <a:spcBef>
                <a:spcPts val="0"/>
              </a:spcBef>
              <a:spcAft>
                <a:spcPts val="0"/>
              </a:spcAft>
              <a:buClr>
                <a:srgbClr val="FFFFFF"/>
              </a:buClr>
              <a:buSzPts val="1800"/>
              <a:buFont typeface="Times New Roman"/>
              <a:buAutoNum type="romanLcPeriod"/>
            </a:pPr>
            <a:r>
              <a:rPr lang="en-US" sz="1800">
                <a:solidFill>
                  <a:srgbClr val="FEFEFE"/>
                </a:solidFill>
                <a:latin typeface="Times New Roman"/>
                <a:ea typeface="Times New Roman"/>
                <a:cs typeface="Times New Roman"/>
                <a:sym typeface="Times New Roman"/>
              </a:rPr>
              <a:t>Educate employees on fall hazards I.E. recognizing them</a:t>
            </a:r>
            <a:endParaRPr sz="1800">
              <a:solidFill>
                <a:srgbClr val="FEFEFE"/>
              </a:solidFill>
              <a:latin typeface="Times New Roman"/>
              <a:ea typeface="Times New Roman"/>
              <a:cs typeface="Times New Roman"/>
              <a:sym typeface="Times New Roman"/>
            </a:endParaRPr>
          </a:p>
          <a:p>
            <a:pPr marL="1371600" lvl="2" indent="-342900" algn="l" rtl="0">
              <a:lnSpc>
                <a:spcPct val="115000"/>
              </a:lnSpc>
              <a:spcBef>
                <a:spcPts val="0"/>
              </a:spcBef>
              <a:spcAft>
                <a:spcPts val="0"/>
              </a:spcAft>
              <a:buClr>
                <a:srgbClr val="FFFFFF"/>
              </a:buClr>
              <a:buSzPts val="1800"/>
              <a:buFont typeface="Times New Roman"/>
              <a:buAutoNum type="romanLcPeriod"/>
            </a:pPr>
            <a:r>
              <a:rPr lang="en-US" sz="1800">
                <a:solidFill>
                  <a:srgbClr val="FEFEFE"/>
                </a:solidFill>
                <a:latin typeface="Times New Roman"/>
                <a:ea typeface="Times New Roman"/>
                <a:cs typeface="Times New Roman"/>
                <a:sym typeface="Times New Roman"/>
              </a:rPr>
              <a:t>Utilizing work accessories that allow user to prevent Risk</a:t>
            </a:r>
            <a:endParaRPr sz="1800">
              <a:solidFill>
                <a:srgbClr val="FEFEFE"/>
              </a:solidFill>
              <a:latin typeface="Times New Roman"/>
              <a:ea typeface="Times New Roman"/>
              <a:cs typeface="Times New Roman"/>
              <a:sym typeface="Times New Roman"/>
            </a:endParaRPr>
          </a:p>
          <a:p>
            <a:pPr marL="914400" lvl="1" indent="-342900" algn="l" rtl="0">
              <a:spcBef>
                <a:spcPts val="1000"/>
              </a:spcBef>
              <a:spcAft>
                <a:spcPts val="0"/>
              </a:spcAft>
              <a:buClr>
                <a:srgbClr val="FFFFFF"/>
              </a:buClr>
              <a:buSzPts val="1800"/>
              <a:buFont typeface="Times New Roman"/>
              <a:buAutoNum type="alphaLcPeriod"/>
            </a:pPr>
            <a:r>
              <a:rPr lang="en-US" sz="1800">
                <a:solidFill>
                  <a:srgbClr val="FEFEFE"/>
                </a:solidFill>
                <a:latin typeface="Times New Roman"/>
                <a:ea typeface="Times New Roman"/>
                <a:cs typeface="Times New Roman"/>
                <a:sym typeface="Times New Roman"/>
              </a:rPr>
              <a:t>Proper use of personal fall arrest, restraint systems, and platforms</a:t>
            </a:r>
            <a:endParaRPr sz="1800">
              <a:solidFill>
                <a:srgbClr val="FEFEFE"/>
              </a:solidFill>
              <a:latin typeface="Times New Roman"/>
              <a:ea typeface="Times New Roman"/>
              <a:cs typeface="Times New Roman"/>
              <a:sym typeface="Times New Roman"/>
            </a:endParaRPr>
          </a:p>
          <a:p>
            <a:pPr marL="1371600" lvl="2" indent="-342900" algn="l" rtl="0">
              <a:spcBef>
                <a:spcPts val="1000"/>
              </a:spcBef>
              <a:spcAft>
                <a:spcPts val="0"/>
              </a:spcAft>
              <a:buClr>
                <a:srgbClr val="FFFFFF"/>
              </a:buClr>
              <a:buSzPts val="1800"/>
              <a:buFont typeface="Times New Roman"/>
              <a:buAutoNum type="romanLcPeriod"/>
            </a:pPr>
            <a:r>
              <a:rPr lang="en-US" sz="1800">
                <a:solidFill>
                  <a:srgbClr val="FEFEFE"/>
                </a:solidFill>
                <a:latin typeface="Times New Roman"/>
                <a:ea typeface="Times New Roman"/>
                <a:cs typeface="Times New Roman"/>
                <a:sym typeface="Times New Roman"/>
              </a:rPr>
              <a:t>Additional specified training may be required by customer</a:t>
            </a:r>
            <a:endParaRPr sz="1800">
              <a:solidFill>
                <a:srgbClr val="FEFEFE"/>
              </a:solidFill>
              <a:latin typeface="Times New Roman"/>
              <a:ea typeface="Times New Roman"/>
              <a:cs typeface="Times New Roman"/>
              <a:sym typeface="Times New Roman"/>
            </a:endParaRPr>
          </a:p>
          <a:p>
            <a:pPr marL="914400" lvl="1" indent="-342900" algn="l" rtl="0">
              <a:spcBef>
                <a:spcPts val="1000"/>
              </a:spcBef>
              <a:spcAft>
                <a:spcPts val="0"/>
              </a:spcAft>
              <a:buClr>
                <a:srgbClr val="FFFFFF"/>
              </a:buClr>
              <a:buSzPts val="1800"/>
              <a:buFont typeface="Times New Roman"/>
              <a:buAutoNum type="alphaLcPeriod"/>
            </a:pPr>
            <a:r>
              <a:rPr lang="en-US" sz="1800">
                <a:solidFill>
                  <a:srgbClr val="FEFEFE"/>
                </a:solidFill>
                <a:latin typeface="Times New Roman"/>
                <a:ea typeface="Times New Roman"/>
                <a:cs typeface="Times New Roman"/>
                <a:sym typeface="Times New Roman"/>
              </a:rPr>
              <a:t>OSHA standards</a:t>
            </a:r>
            <a:endParaRPr sz="1800">
              <a:solidFill>
                <a:srgbClr val="FEFEFE"/>
              </a:solidFill>
              <a:latin typeface="Times New Roman"/>
              <a:ea typeface="Times New Roman"/>
              <a:cs typeface="Times New Roman"/>
              <a:sym typeface="Times New Roman"/>
            </a:endParaRPr>
          </a:p>
          <a:p>
            <a:pPr marL="914400" lvl="1" indent="-342900" algn="l" rtl="0">
              <a:spcBef>
                <a:spcPts val="1000"/>
              </a:spcBef>
              <a:spcAft>
                <a:spcPts val="0"/>
              </a:spcAft>
              <a:buClr>
                <a:srgbClr val="FFFFFF"/>
              </a:buClr>
              <a:buSzPts val="1800"/>
              <a:buFont typeface="Times New Roman"/>
              <a:buAutoNum type="alphaLcPeriod"/>
            </a:pPr>
            <a:r>
              <a:rPr lang="en-US" sz="1800">
                <a:solidFill>
                  <a:srgbClr val="FEFEFE"/>
                </a:solidFill>
                <a:latin typeface="Times New Roman"/>
                <a:ea typeface="Times New Roman"/>
                <a:cs typeface="Times New Roman"/>
                <a:sym typeface="Times New Roman"/>
              </a:rPr>
              <a:t>Rescue program</a:t>
            </a:r>
            <a:endParaRPr sz="1800">
              <a:solidFill>
                <a:srgbClr val="FEFEFE"/>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90C226"/>
              </a:buClr>
              <a:buSzPts val="1800"/>
              <a:buFont typeface="Times New Roman"/>
              <a:buAutoNum type="arabicPeriod"/>
            </a:pPr>
            <a:r>
              <a:rPr lang="en-US" sz="1800">
                <a:solidFill>
                  <a:srgbClr val="FEFEFE"/>
                </a:solidFill>
                <a:latin typeface="Times New Roman"/>
                <a:ea typeface="Times New Roman"/>
                <a:cs typeface="Times New Roman"/>
                <a:sym typeface="Times New Roman"/>
              </a:rPr>
              <a:t>Certification</a:t>
            </a:r>
            <a:endParaRPr sz="1800">
              <a:solidFill>
                <a:srgbClr val="FEFEFE"/>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FFFFFF"/>
              </a:buClr>
              <a:buSzPts val="1800"/>
              <a:buFont typeface="Times New Roman"/>
              <a:buAutoNum type="alphaLcPeriod"/>
            </a:pPr>
            <a:r>
              <a:rPr lang="en-US" sz="1800">
                <a:solidFill>
                  <a:srgbClr val="FEFEFE"/>
                </a:solidFill>
                <a:latin typeface="Times New Roman"/>
                <a:ea typeface="Times New Roman"/>
                <a:cs typeface="Times New Roman"/>
                <a:sym typeface="Times New Roman"/>
              </a:rPr>
              <a:t>Written certification forms </a:t>
            </a:r>
            <a:endParaRPr sz="1800">
              <a:solidFill>
                <a:srgbClr val="FEFEFE"/>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FFFFFF"/>
              </a:buClr>
              <a:buSzPts val="1800"/>
              <a:buFont typeface="Times New Roman"/>
              <a:buAutoNum type="alphaLcPeriod"/>
            </a:pPr>
            <a:r>
              <a:rPr lang="en-US" sz="1800">
                <a:solidFill>
                  <a:srgbClr val="FEFEFE"/>
                </a:solidFill>
                <a:latin typeface="Times New Roman"/>
                <a:ea typeface="Times New Roman"/>
                <a:cs typeface="Times New Roman"/>
                <a:sym typeface="Times New Roman"/>
              </a:rPr>
              <a:t>competency test </a:t>
            </a:r>
            <a:endParaRPr sz="1800">
              <a:solidFill>
                <a:srgbClr val="FEFEFE"/>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90C226"/>
              </a:buClr>
              <a:buSzPts val="1800"/>
              <a:buFont typeface="Times New Roman"/>
              <a:buAutoNum type="arabicPeriod"/>
            </a:pPr>
            <a:r>
              <a:rPr lang="en-US" sz="1800">
                <a:solidFill>
                  <a:srgbClr val="FEFEFE"/>
                </a:solidFill>
                <a:latin typeface="Times New Roman"/>
                <a:ea typeface="Times New Roman"/>
                <a:cs typeface="Times New Roman"/>
                <a:sym typeface="Times New Roman"/>
              </a:rPr>
              <a:t>Retraining</a:t>
            </a:r>
            <a:endParaRPr sz="1800">
              <a:solidFill>
                <a:srgbClr val="FEFEFE"/>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FFFFFF"/>
              </a:buClr>
              <a:buSzPts val="1800"/>
              <a:buFont typeface="Times New Roman"/>
              <a:buAutoNum type="alphaLcPeriod"/>
            </a:pPr>
            <a:r>
              <a:rPr lang="en-US" sz="1800">
                <a:solidFill>
                  <a:srgbClr val="FEFEFE"/>
                </a:solidFill>
                <a:latin typeface="Times New Roman"/>
                <a:ea typeface="Times New Roman"/>
                <a:cs typeface="Times New Roman"/>
                <a:sym typeface="Times New Roman"/>
              </a:rPr>
              <a:t>To keep vigilance in the work environment</a:t>
            </a:r>
            <a:endParaRPr sz="1800">
              <a:solidFill>
                <a:srgbClr val="FEFEFE"/>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FFFFFF"/>
              </a:buClr>
              <a:buSzPts val="1800"/>
              <a:buFont typeface="Times New Roman"/>
              <a:buAutoNum type="alphaLcPeriod"/>
            </a:pPr>
            <a:r>
              <a:rPr lang="en-US" sz="1800">
                <a:solidFill>
                  <a:srgbClr val="FEFEFE"/>
                </a:solidFill>
                <a:latin typeface="Times New Roman"/>
                <a:ea typeface="Times New Roman"/>
                <a:cs typeface="Times New Roman"/>
                <a:sym typeface="Times New Roman"/>
              </a:rPr>
              <a:t>For those who need continual training</a:t>
            </a:r>
            <a:endParaRPr sz="1800">
              <a:solidFill>
                <a:srgbClr val="FEFEFE"/>
              </a:solidFill>
              <a:latin typeface="Times New Roman"/>
              <a:ea typeface="Times New Roman"/>
              <a:cs typeface="Times New Roman"/>
              <a:sym typeface="Times New Roman"/>
            </a:endParaRPr>
          </a:p>
          <a:p>
            <a:pPr marL="1371600" lvl="2" indent="-342900" algn="l" rtl="0">
              <a:lnSpc>
                <a:spcPct val="115000"/>
              </a:lnSpc>
              <a:spcBef>
                <a:spcPts val="0"/>
              </a:spcBef>
              <a:spcAft>
                <a:spcPts val="0"/>
              </a:spcAft>
              <a:buClr>
                <a:srgbClr val="FFFFFF"/>
              </a:buClr>
              <a:buSzPts val="1800"/>
              <a:buFont typeface="Times New Roman"/>
              <a:buAutoNum type="romanLcPeriod"/>
            </a:pPr>
            <a:r>
              <a:rPr lang="en-US" sz="1800">
                <a:solidFill>
                  <a:srgbClr val="FEFEFE"/>
                </a:solidFill>
                <a:latin typeface="Times New Roman"/>
                <a:ea typeface="Times New Roman"/>
                <a:cs typeface="Times New Roman"/>
                <a:sym typeface="Times New Roman"/>
              </a:rPr>
              <a:t>out of date training</a:t>
            </a:r>
            <a:endParaRPr sz="1800">
              <a:solidFill>
                <a:srgbClr val="FEFEFE"/>
              </a:solidFill>
              <a:latin typeface="Times New Roman"/>
              <a:ea typeface="Times New Roman"/>
              <a:cs typeface="Times New Roman"/>
              <a:sym typeface="Times New Roman"/>
            </a:endParaRPr>
          </a:p>
          <a:p>
            <a:pPr marL="1371600" lvl="2" indent="-342900" algn="l" rtl="0">
              <a:lnSpc>
                <a:spcPct val="115000"/>
              </a:lnSpc>
              <a:spcBef>
                <a:spcPts val="0"/>
              </a:spcBef>
              <a:spcAft>
                <a:spcPts val="0"/>
              </a:spcAft>
              <a:buClr>
                <a:srgbClr val="FFFFFF"/>
              </a:buClr>
              <a:buSzPts val="1800"/>
              <a:buFont typeface="Times New Roman"/>
              <a:buAutoNum type="romanLcPeriod"/>
            </a:pPr>
            <a:r>
              <a:rPr lang="en-US" sz="1800">
                <a:solidFill>
                  <a:srgbClr val="FEFEFE"/>
                </a:solidFill>
                <a:latin typeface="Times New Roman"/>
                <a:ea typeface="Times New Roman"/>
                <a:cs typeface="Times New Roman"/>
                <a:sym typeface="Times New Roman"/>
              </a:rPr>
              <a:t>lack of understanding or skill</a:t>
            </a:r>
            <a:endParaRPr sz="1800">
              <a:solidFill>
                <a:srgbClr val="FEFEFE"/>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Employer requirements: Inspection</a:t>
            </a:r>
            <a:endParaRPr/>
          </a:p>
        </p:txBody>
      </p:sp>
      <p:sp>
        <p:nvSpPr>
          <p:cNvPr id="283" name="Google Shape;283;p1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a:t>Employer area inspection</a:t>
            </a:r>
            <a:endParaRPr/>
          </a:p>
          <a:p>
            <a:pPr marL="342900" lvl="0" indent="-342900" algn="l" rtl="0">
              <a:spcBef>
                <a:spcPts val="1000"/>
              </a:spcBef>
              <a:spcAft>
                <a:spcPts val="0"/>
              </a:spcAft>
              <a:buSzPts val="1440"/>
              <a:buChar char="➢"/>
            </a:pPr>
            <a:r>
              <a:rPr lang="en-US"/>
              <a:t>Mandatory regular grounds check for potential hazards</a:t>
            </a:r>
            <a:endParaRPr/>
          </a:p>
          <a:p>
            <a:pPr marL="342900" lvl="0" indent="-342900" algn="l" rtl="0">
              <a:spcBef>
                <a:spcPts val="1000"/>
              </a:spcBef>
              <a:spcAft>
                <a:spcPts val="0"/>
              </a:spcAft>
              <a:buSzPts val="1440"/>
              <a:buChar char="➢"/>
            </a:pPr>
            <a:r>
              <a:rPr lang="en-US"/>
              <a:t>Fall hazard control systems: guard rails, personal fall arrest systems etc.</a:t>
            </a:r>
            <a:endParaRPr/>
          </a:p>
          <a:p>
            <a:pPr marL="342900" lvl="0" indent="-251459" algn="l" rtl="0">
              <a:spcBef>
                <a:spcPts val="1000"/>
              </a:spcBef>
              <a:spcAft>
                <a:spcPts val="0"/>
              </a:spcAft>
              <a:buSzPts val="1440"/>
              <a:buNone/>
            </a:pPr>
            <a:endParaRPr/>
          </a:p>
          <a:p>
            <a:pPr marL="0" lvl="0" indent="0" algn="l" rtl="0">
              <a:spcBef>
                <a:spcPts val="1000"/>
              </a:spcBef>
              <a:spcAft>
                <a:spcPts val="0"/>
              </a:spcAft>
              <a:buSzPts val="1440"/>
              <a:buNone/>
            </a:pPr>
            <a:r>
              <a:rPr lang="en-US"/>
              <a:t>Employee must inspect</a:t>
            </a:r>
            <a:endParaRPr/>
          </a:p>
          <a:p>
            <a:pPr marL="342900" lvl="0" indent="-342900" algn="l" rtl="0">
              <a:spcBef>
                <a:spcPts val="1000"/>
              </a:spcBef>
              <a:spcAft>
                <a:spcPts val="0"/>
              </a:spcAft>
              <a:buSzPts val="1440"/>
              <a:buChar char="➢"/>
            </a:pPr>
            <a:r>
              <a:rPr lang="en-US"/>
              <a:t>Personal fall arrest system/restraint systems ensuring they are up to standards and function properly.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793c4202a8_0_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Review Key Components</a:t>
            </a:r>
            <a:endParaRPr/>
          </a:p>
        </p:txBody>
      </p:sp>
      <p:sp>
        <p:nvSpPr>
          <p:cNvPr id="290" name="Google Shape;290;g793c4202a8_0_0"/>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457200" lvl="0" indent="-320040" algn="l" rtl="0">
              <a:lnSpc>
                <a:spcPct val="150000"/>
              </a:lnSpc>
              <a:spcBef>
                <a:spcPts val="1000"/>
              </a:spcBef>
              <a:spcAft>
                <a:spcPts val="0"/>
              </a:spcAft>
              <a:buSzPts val="1440"/>
              <a:buChar char="★"/>
            </a:pPr>
            <a:r>
              <a:rPr lang="en-US"/>
              <a:t>Identifying Hazards</a:t>
            </a:r>
            <a:endParaRPr/>
          </a:p>
          <a:p>
            <a:pPr marL="457200" lvl="0" indent="-320040" algn="l" rtl="0">
              <a:lnSpc>
                <a:spcPct val="150000"/>
              </a:lnSpc>
              <a:spcBef>
                <a:spcPts val="0"/>
              </a:spcBef>
              <a:spcAft>
                <a:spcPts val="0"/>
              </a:spcAft>
              <a:buSzPts val="1440"/>
              <a:buChar char="★"/>
            </a:pPr>
            <a:r>
              <a:rPr lang="en-US"/>
              <a:t>Know when/how to use PPE</a:t>
            </a:r>
            <a:endParaRPr/>
          </a:p>
          <a:p>
            <a:pPr marL="457200" lvl="0" indent="-320040" algn="l" rtl="0">
              <a:lnSpc>
                <a:spcPct val="150000"/>
              </a:lnSpc>
              <a:spcBef>
                <a:spcPts val="0"/>
              </a:spcBef>
              <a:spcAft>
                <a:spcPts val="0"/>
              </a:spcAft>
              <a:buSzPts val="1440"/>
              <a:buChar char="★"/>
            </a:pPr>
            <a:r>
              <a:rPr lang="en-US"/>
              <a:t>Understand Company laws/regulations concerning Fall protection</a:t>
            </a:r>
            <a:endParaRPr/>
          </a:p>
          <a:p>
            <a:pPr marL="457200" lvl="0" indent="-320040" algn="l" rtl="0">
              <a:lnSpc>
                <a:spcPct val="150000"/>
              </a:lnSpc>
              <a:spcBef>
                <a:spcPts val="0"/>
              </a:spcBef>
              <a:spcAft>
                <a:spcPts val="0"/>
              </a:spcAft>
              <a:buSzPts val="1440"/>
              <a:buChar char="★"/>
            </a:pPr>
            <a:r>
              <a:rPr lang="en-US"/>
              <a:t>Become proficient in the Control Measures for the job</a:t>
            </a:r>
            <a:endParaRPr/>
          </a:p>
          <a:p>
            <a:pPr marL="457200" lvl="0" indent="-320040" algn="l" rtl="0">
              <a:lnSpc>
                <a:spcPct val="150000"/>
              </a:lnSpc>
              <a:spcBef>
                <a:spcPts val="0"/>
              </a:spcBef>
              <a:spcAft>
                <a:spcPts val="0"/>
              </a:spcAft>
              <a:buSzPts val="1440"/>
              <a:buChar char="★"/>
            </a:pPr>
            <a:r>
              <a:rPr lang="en-US"/>
              <a:t>Familiarize yourself with OSHA Standards pertaining to Fall Hazards in construction</a:t>
            </a:r>
            <a:endParaRPr/>
          </a:p>
          <a:p>
            <a:pPr marL="457200" lvl="0" indent="-320040" algn="l" rtl="0">
              <a:lnSpc>
                <a:spcPct val="150000"/>
              </a:lnSpc>
              <a:spcBef>
                <a:spcPts val="0"/>
              </a:spcBef>
              <a:spcAft>
                <a:spcPts val="0"/>
              </a:spcAft>
              <a:buSzPts val="1440"/>
              <a:buChar char="★"/>
            </a:pPr>
            <a:r>
              <a:rPr lang="en-US"/>
              <a:t>Become knowledgeable of employer requirements and how they can and do supersede less stringent regulations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
          <p:cNvSpPr txBox="1"/>
          <p:nvPr/>
        </p:nvSpPr>
        <p:spPr>
          <a:xfrm>
            <a:off x="4317325" y="1546125"/>
            <a:ext cx="5303400" cy="35916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US" sz="1800">
                <a:solidFill>
                  <a:schemeClr val="accent1"/>
                </a:solidFill>
                <a:latin typeface="Trebuchet MS"/>
                <a:ea typeface="Trebuchet MS"/>
                <a:cs typeface="Trebuchet MS"/>
                <a:sym typeface="Trebuchet MS"/>
              </a:rPr>
              <a:t>1.</a:t>
            </a:r>
            <a:r>
              <a:rPr lang="en-US" sz="1800">
                <a:solidFill>
                  <a:schemeClr val="lt1"/>
                </a:solidFill>
                <a:latin typeface="Trebuchet MS"/>
                <a:ea typeface="Trebuchet MS"/>
                <a:cs typeface="Trebuchet MS"/>
                <a:sym typeface="Trebuchet MS"/>
              </a:rPr>
              <a:t> Learn to identify fall hazards in the workplace. </a:t>
            </a:r>
            <a:br>
              <a:rPr lang="en-US" sz="1800">
                <a:solidFill>
                  <a:schemeClr val="lt1"/>
                </a:solidFill>
                <a:latin typeface="Trebuchet MS"/>
                <a:ea typeface="Trebuchet MS"/>
                <a:cs typeface="Trebuchet MS"/>
                <a:sym typeface="Trebuchet MS"/>
              </a:rPr>
            </a:br>
            <a:r>
              <a:rPr lang="en-US" sz="1800">
                <a:solidFill>
                  <a:schemeClr val="accent1"/>
                </a:solidFill>
                <a:latin typeface="Trebuchet MS"/>
                <a:ea typeface="Trebuchet MS"/>
                <a:cs typeface="Trebuchet MS"/>
                <a:sym typeface="Trebuchet MS"/>
              </a:rPr>
              <a:t>2.</a:t>
            </a:r>
            <a:r>
              <a:rPr lang="en-US" sz="1800">
                <a:solidFill>
                  <a:schemeClr val="lt1"/>
                </a:solidFill>
                <a:latin typeface="Trebuchet MS"/>
                <a:ea typeface="Trebuchet MS"/>
                <a:cs typeface="Trebuchet MS"/>
                <a:sym typeface="Trebuchet MS"/>
              </a:rPr>
              <a:t> Learn how to mitigate fall by the use of control measures such as personal protective equipment (PPE).</a:t>
            </a:r>
            <a:br>
              <a:rPr lang="en-US" sz="1800">
                <a:solidFill>
                  <a:schemeClr val="lt1"/>
                </a:solidFill>
                <a:latin typeface="Trebuchet MS"/>
                <a:ea typeface="Trebuchet MS"/>
                <a:cs typeface="Trebuchet MS"/>
                <a:sym typeface="Trebuchet MS"/>
              </a:rPr>
            </a:br>
            <a:r>
              <a:rPr lang="en-US" sz="1800">
                <a:solidFill>
                  <a:srgbClr val="90C226"/>
                </a:solidFill>
                <a:latin typeface="Trebuchet MS"/>
                <a:ea typeface="Trebuchet MS"/>
                <a:cs typeface="Trebuchet MS"/>
                <a:sym typeface="Trebuchet MS"/>
              </a:rPr>
              <a:t>3.</a:t>
            </a:r>
            <a:r>
              <a:rPr lang="en-US" sz="1800">
                <a:solidFill>
                  <a:schemeClr val="lt1"/>
                </a:solidFill>
                <a:latin typeface="Trebuchet MS"/>
                <a:ea typeface="Trebuchet MS"/>
                <a:cs typeface="Trebuchet MS"/>
                <a:sym typeface="Trebuchet MS"/>
              </a:rPr>
              <a:t> Know employers obligations and laws pertaining to fall protection.</a:t>
            </a:r>
            <a:endParaRPr/>
          </a:p>
        </p:txBody>
      </p:sp>
      <p:sp>
        <p:nvSpPr>
          <p:cNvPr id="155" name="Google Shape;155;p3"/>
          <p:cNvSpPr txBox="1"/>
          <p:nvPr/>
        </p:nvSpPr>
        <p:spPr>
          <a:xfrm>
            <a:off x="0" y="404025"/>
            <a:ext cx="9788700" cy="11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600"/>
              <a:buFont typeface="Trebuchet MS"/>
              <a:buNone/>
            </a:pPr>
            <a:r>
              <a:rPr lang="en-US" sz="3600">
                <a:solidFill>
                  <a:schemeClr val="accent1"/>
                </a:solidFill>
                <a:latin typeface="Trebuchet MS"/>
                <a:ea typeface="Trebuchet MS"/>
                <a:cs typeface="Trebuchet MS"/>
                <a:sym typeface="Trebuchet MS"/>
              </a:rPr>
              <a:t>Objective</a:t>
            </a:r>
            <a:endParaRPr>
              <a:latin typeface="Trebuchet MS"/>
              <a:ea typeface="Trebuchet MS"/>
              <a:cs typeface="Trebuchet MS"/>
              <a:sym typeface="Trebuchet MS"/>
            </a:endParaRPr>
          </a:p>
        </p:txBody>
      </p:sp>
      <p:sp>
        <p:nvSpPr>
          <p:cNvPr id="156" name="Google Shape;156;p3"/>
          <p:cNvSpPr txBox="1"/>
          <p:nvPr/>
        </p:nvSpPr>
        <p:spPr>
          <a:xfrm>
            <a:off x="286400" y="5137725"/>
            <a:ext cx="3819000" cy="5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i="1">
                <a:solidFill>
                  <a:srgbClr val="FFFFFF"/>
                </a:solidFill>
                <a:latin typeface="Trebuchet MS"/>
                <a:ea typeface="Trebuchet MS"/>
                <a:cs typeface="Trebuchet MS"/>
                <a:sym typeface="Trebuchet MS"/>
              </a:rPr>
              <a:t>Figure 2.</a:t>
            </a:r>
            <a:r>
              <a:rPr lang="en-US" sz="1100">
                <a:solidFill>
                  <a:srgbClr val="FFFFFF"/>
                </a:solidFill>
                <a:latin typeface="Trebuchet MS"/>
                <a:ea typeface="Trebuchet MS"/>
                <a:cs typeface="Trebuchet MS"/>
                <a:sym typeface="Trebuchet MS"/>
              </a:rPr>
              <a:t> (11/22/2019, </a:t>
            </a:r>
            <a:r>
              <a:rPr lang="en-US" sz="1100" i="1">
                <a:solidFill>
                  <a:srgbClr val="FFFFFF"/>
                </a:solidFill>
                <a:latin typeface="Trebuchet MS"/>
                <a:ea typeface="Trebuchet MS"/>
                <a:cs typeface="Trebuchet MS"/>
                <a:sym typeface="Trebuchet MS"/>
              </a:rPr>
              <a:t>https://papundits.files.wordpress.com)</a:t>
            </a:r>
            <a:endParaRPr sz="1100" i="1">
              <a:solidFill>
                <a:srgbClr val="FFFFFF"/>
              </a:solidFill>
              <a:latin typeface="Trebuchet MS"/>
              <a:ea typeface="Trebuchet MS"/>
              <a:cs typeface="Trebuchet MS"/>
              <a:sym typeface="Trebuchet MS"/>
            </a:endParaRPr>
          </a:p>
        </p:txBody>
      </p:sp>
      <p:pic>
        <p:nvPicPr>
          <p:cNvPr id="157" name="Google Shape;157;p3"/>
          <p:cNvPicPr preferRelativeResize="0"/>
          <p:nvPr/>
        </p:nvPicPr>
        <p:blipFill>
          <a:blip r:embed="rId3">
            <a:alphaModFix/>
          </a:blip>
          <a:stretch>
            <a:fillRect/>
          </a:stretch>
        </p:blipFill>
        <p:spPr>
          <a:xfrm>
            <a:off x="286425" y="1546125"/>
            <a:ext cx="3886373" cy="3591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6b450928c7_0_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Comprehension Check</a:t>
            </a:r>
            <a:endParaRPr/>
          </a:p>
        </p:txBody>
      </p:sp>
      <p:sp>
        <p:nvSpPr>
          <p:cNvPr id="297" name="Google Shape;297;g6b450928c7_0_0"/>
          <p:cNvSpPr txBox="1">
            <a:spLocks noGrp="1"/>
          </p:cNvSpPr>
          <p:nvPr>
            <p:ph type="body" idx="1"/>
          </p:nvPr>
        </p:nvSpPr>
        <p:spPr>
          <a:xfrm>
            <a:off x="677334" y="1664814"/>
            <a:ext cx="8596800" cy="388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t>What are the main reasons employees do not wear fall protection?</a:t>
            </a:r>
            <a:endParaRPr sz="2400"/>
          </a:p>
          <a:p>
            <a:pPr marL="914400" lvl="0" indent="-381000" algn="l" rtl="0">
              <a:spcBef>
                <a:spcPts val="1000"/>
              </a:spcBef>
              <a:spcAft>
                <a:spcPts val="0"/>
              </a:spcAft>
              <a:buSzPts val="2400"/>
              <a:buAutoNum type="alphaUcPeriod"/>
            </a:pPr>
            <a:r>
              <a:rPr lang="en-US" sz="2400"/>
              <a:t>It’s uncomfortable</a:t>
            </a:r>
            <a:endParaRPr sz="2400"/>
          </a:p>
          <a:p>
            <a:pPr marL="914400" lvl="0" indent="-381000" algn="l" rtl="0">
              <a:spcBef>
                <a:spcPts val="0"/>
              </a:spcBef>
              <a:spcAft>
                <a:spcPts val="0"/>
              </a:spcAft>
              <a:buSzPts val="2400"/>
              <a:buAutoNum type="alphaUcPeriod"/>
            </a:pPr>
            <a:r>
              <a:rPr lang="en-US" sz="2400"/>
              <a:t>Takes too much time to put on</a:t>
            </a:r>
            <a:endParaRPr sz="2400"/>
          </a:p>
          <a:p>
            <a:pPr marL="914400" lvl="0" indent="-381000" algn="l" rtl="0">
              <a:spcBef>
                <a:spcPts val="0"/>
              </a:spcBef>
              <a:spcAft>
                <a:spcPts val="0"/>
              </a:spcAft>
              <a:buSzPts val="2400"/>
              <a:buAutoNum type="alphaUcPeriod"/>
            </a:pPr>
            <a:r>
              <a:rPr lang="en-US" sz="2400"/>
              <a:t>Gets in the way</a:t>
            </a:r>
            <a:endParaRPr sz="2400"/>
          </a:p>
          <a:p>
            <a:pPr marL="914400" lvl="0" indent="-381000" algn="l" rtl="0">
              <a:spcBef>
                <a:spcPts val="0"/>
              </a:spcBef>
              <a:spcAft>
                <a:spcPts val="0"/>
              </a:spcAft>
              <a:buSzPts val="2400"/>
              <a:buAutoNum type="alphaUcPeriod"/>
            </a:pPr>
            <a:r>
              <a:rPr lang="en-US" sz="2400"/>
              <a:t>All of the above </a:t>
            </a:r>
            <a:endParaRPr sz="2400"/>
          </a:p>
          <a:p>
            <a:pPr marL="457200" lvl="0" indent="0" algn="l" rtl="0">
              <a:spcBef>
                <a:spcPts val="1000"/>
              </a:spcBef>
              <a:spcAft>
                <a:spcPts val="0"/>
              </a:spcAft>
              <a:buNone/>
            </a:pPr>
            <a:endParaRPr sz="2400"/>
          </a:p>
          <a:p>
            <a:pPr marL="0" lvl="0" indent="0" algn="l" rtl="0">
              <a:spcBef>
                <a:spcPts val="1000"/>
              </a:spcBef>
              <a:spcAft>
                <a:spcPts val="0"/>
              </a:spcAft>
              <a:buNone/>
            </a:pPr>
            <a:endParaRPr sz="2400"/>
          </a:p>
        </p:txBody>
      </p:sp>
      <p:sp>
        <p:nvSpPr>
          <p:cNvPr id="298" name="Google Shape;298;g6b450928c7_0_0"/>
          <p:cNvSpPr txBox="1"/>
          <p:nvPr/>
        </p:nvSpPr>
        <p:spPr>
          <a:xfrm>
            <a:off x="1454725" y="4970325"/>
            <a:ext cx="4294800" cy="9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Trebuchet MS"/>
                <a:ea typeface="Trebuchet MS"/>
                <a:cs typeface="Trebuchet MS"/>
                <a:sym typeface="Trebuchet MS"/>
              </a:rPr>
              <a:t>Answer: </a:t>
            </a:r>
            <a:r>
              <a:rPr lang="en-US" sz="2400">
                <a:solidFill>
                  <a:srgbClr val="FF0000"/>
                </a:solidFill>
                <a:latin typeface="Trebuchet MS"/>
                <a:ea typeface="Trebuchet MS"/>
                <a:cs typeface="Trebuchet MS"/>
                <a:sym typeface="Trebuchet MS"/>
              </a:rPr>
              <a:t>All of the above</a:t>
            </a:r>
            <a:endParaRPr sz="2400">
              <a:solidFill>
                <a:srgbClr val="FF0000"/>
              </a:solidFill>
              <a:highlight>
                <a:srgbClr val="FF0000"/>
              </a:highlight>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79337b1922_1_8"/>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Comprehension Check</a:t>
            </a:r>
            <a:endParaRPr/>
          </a:p>
          <a:p>
            <a:pPr marL="0" lvl="0" indent="0" algn="l" rtl="0">
              <a:spcBef>
                <a:spcPts val="0"/>
              </a:spcBef>
              <a:spcAft>
                <a:spcPts val="0"/>
              </a:spcAft>
              <a:buNone/>
            </a:pPr>
            <a:endParaRPr/>
          </a:p>
        </p:txBody>
      </p:sp>
      <p:sp>
        <p:nvSpPr>
          <p:cNvPr id="305" name="Google Shape;305;g79337b1922_1_8"/>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a:t>Working at a height accounts for more fatalities than any other activity in the workplace. True or False?</a:t>
            </a:r>
            <a:endParaRPr sz="2400"/>
          </a:p>
        </p:txBody>
      </p:sp>
      <p:sp>
        <p:nvSpPr>
          <p:cNvPr id="306" name="Google Shape;306;g79337b1922_1_8"/>
          <p:cNvSpPr txBox="1"/>
          <p:nvPr/>
        </p:nvSpPr>
        <p:spPr>
          <a:xfrm>
            <a:off x="1801250" y="3363950"/>
            <a:ext cx="4957500" cy="8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Trebuchet MS"/>
                <a:ea typeface="Trebuchet MS"/>
                <a:cs typeface="Trebuchet MS"/>
                <a:sym typeface="Trebuchet MS"/>
              </a:rPr>
              <a:t>Answer: </a:t>
            </a:r>
            <a:r>
              <a:rPr lang="en-US" sz="2400">
                <a:solidFill>
                  <a:srgbClr val="FF0000"/>
                </a:solidFill>
                <a:latin typeface="Trebuchet MS"/>
                <a:ea typeface="Trebuchet MS"/>
                <a:cs typeface="Trebuchet MS"/>
                <a:sym typeface="Trebuchet MS"/>
              </a:rPr>
              <a:t>True</a:t>
            </a:r>
            <a:endParaRPr sz="2400">
              <a:solidFill>
                <a:srgbClr val="FF0000"/>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79337b1922_1_1"/>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Comprehension Check</a:t>
            </a:r>
            <a:endParaRPr/>
          </a:p>
          <a:p>
            <a:pPr marL="0" lvl="0" indent="0" algn="l" rtl="0">
              <a:spcBef>
                <a:spcPts val="0"/>
              </a:spcBef>
              <a:spcAft>
                <a:spcPts val="0"/>
              </a:spcAft>
              <a:buNone/>
            </a:pPr>
            <a:endParaRPr/>
          </a:p>
        </p:txBody>
      </p:sp>
      <p:sp>
        <p:nvSpPr>
          <p:cNvPr id="313" name="Google Shape;313;g79337b1922_1_1"/>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a:solidFill>
                  <a:srgbClr val="FFFFFF"/>
                </a:solidFill>
                <a:latin typeface="Arial"/>
                <a:ea typeface="Arial"/>
                <a:cs typeface="Arial"/>
                <a:sym typeface="Arial"/>
              </a:rPr>
              <a:t>What does PFAS stand for?</a:t>
            </a:r>
            <a:endParaRPr sz="2400">
              <a:solidFill>
                <a:srgbClr val="FFFFFF"/>
              </a:solidFill>
              <a:latin typeface="Arial"/>
              <a:ea typeface="Arial"/>
              <a:cs typeface="Arial"/>
              <a:sym typeface="Arial"/>
            </a:endParaRPr>
          </a:p>
          <a:p>
            <a:pPr marL="914400" lvl="0" indent="-381000" algn="l" rtl="0">
              <a:spcBef>
                <a:spcPts val="0"/>
              </a:spcBef>
              <a:spcAft>
                <a:spcPts val="0"/>
              </a:spcAft>
              <a:buClr>
                <a:schemeClr val="accent2"/>
              </a:buClr>
              <a:buSzPts val="2400"/>
              <a:buFont typeface="Arial"/>
              <a:buAutoNum type="alphaUcPeriod"/>
            </a:pPr>
            <a:r>
              <a:rPr lang="en-US" sz="2400">
                <a:solidFill>
                  <a:srgbClr val="FFFFFF"/>
                </a:solidFill>
                <a:latin typeface="Arial"/>
                <a:ea typeface="Arial"/>
                <a:cs typeface="Arial"/>
                <a:sym typeface="Arial"/>
              </a:rPr>
              <a:t>Personal Float Advanced System</a:t>
            </a:r>
            <a:endParaRPr sz="2400">
              <a:solidFill>
                <a:srgbClr val="FFFFFF"/>
              </a:solidFill>
              <a:latin typeface="Arial"/>
              <a:ea typeface="Arial"/>
              <a:cs typeface="Arial"/>
              <a:sym typeface="Arial"/>
            </a:endParaRPr>
          </a:p>
          <a:p>
            <a:pPr marL="914400" lvl="0" indent="-381000" algn="l" rtl="0">
              <a:spcBef>
                <a:spcPts val="0"/>
              </a:spcBef>
              <a:spcAft>
                <a:spcPts val="0"/>
              </a:spcAft>
              <a:buClr>
                <a:schemeClr val="accent2"/>
              </a:buClr>
              <a:buSzPts val="2400"/>
              <a:buFont typeface="Arial"/>
              <a:buAutoNum type="alphaUcPeriod"/>
            </a:pPr>
            <a:r>
              <a:rPr lang="en-US" sz="2400">
                <a:solidFill>
                  <a:srgbClr val="FFFFFF"/>
                </a:solidFill>
                <a:latin typeface="Arial"/>
                <a:ea typeface="Arial"/>
                <a:cs typeface="Arial"/>
                <a:sym typeface="Arial"/>
              </a:rPr>
              <a:t>Personal Fall Arrest System</a:t>
            </a:r>
            <a:endParaRPr sz="2400">
              <a:solidFill>
                <a:srgbClr val="FFFFFF"/>
              </a:solidFill>
              <a:latin typeface="Arial"/>
              <a:ea typeface="Arial"/>
              <a:cs typeface="Arial"/>
              <a:sym typeface="Arial"/>
            </a:endParaRPr>
          </a:p>
          <a:p>
            <a:pPr marL="914400" lvl="0" indent="-381000" algn="l" rtl="0">
              <a:spcBef>
                <a:spcPts val="0"/>
              </a:spcBef>
              <a:spcAft>
                <a:spcPts val="0"/>
              </a:spcAft>
              <a:buClr>
                <a:schemeClr val="accent2"/>
              </a:buClr>
              <a:buSzPts val="2400"/>
              <a:buFont typeface="Arial"/>
              <a:buAutoNum type="alphaUcPeriod"/>
            </a:pPr>
            <a:r>
              <a:rPr lang="en-US" sz="2400">
                <a:solidFill>
                  <a:srgbClr val="FFFFFF"/>
                </a:solidFill>
                <a:latin typeface="Arial"/>
                <a:ea typeface="Arial"/>
                <a:cs typeface="Arial"/>
                <a:sym typeface="Arial"/>
              </a:rPr>
              <a:t>Personal Flying Apparatus System</a:t>
            </a:r>
            <a:endParaRPr sz="2400">
              <a:solidFill>
                <a:srgbClr val="FFFFFF"/>
              </a:solidFill>
              <a:latin typeface="Arial"/>
              <a:ea typeface="Arial"/>
              <a:cs typeface="Arial"/>
              <a:sym typeface="Arial"/>
            </a:endParaRPr>
          </a:p>
          <a:p>
            <a:pPr marL="914400" lvl="0" indent="-381000" algn="l" rtl="0">
              <a:spcBef>
                <a:spcPts val="0"/>
              </a:spcBef>
              <a:spcAft>
                <a:spcPts val="0"/>
              </a:spcAft>
              <a:buClr>
                <a:schemeClr val="accent2"/>
              </a:buClr>
              <a:buSzPts val="2400"/>
              <a:buFont typeface="Arial"/>
              <a:buAutoNum type="alphaUcPeriod"/>
            </a:pPr>
            <a:r>
              <a:rPr lang="en-US" sz="2400">
                <a:solidFill>
                  <a:srgbClr val="FFFFFF"/>
                </a:solidFill>
                <a:latin typeface="Arial"/>
                <a:ea typeface="Arial"/>
                <a:cs typeface="Arial"/>
                <a:sym typeface="Arial"/>
              </a:rPr>
              <a:t>All of the above </a:t>
            </a:r>
            <a:endParaRPr sz="2400">
              <a:solidFill>
                <a:srgbClr val="FFFFFF"/>
              </a:solidFill>
              <a:latin typeface="Arial"/>
              <a:ea typeface="Arial"/>
              <a:cs typeface="Arial"/>
              <a:sym typeface="Arial"/>
            </a:endParaRPr>
          </a:p>
          <a:p>
            <a:pPr marL="457200" lvl="0" indent="0" algn="l" rtl="0">
              <a:spcBef>
                <a:spcPts val="0"/>
              </a:spcBef>
              <a:spcAft>
                <a:spcPts val="0"/>
              </a:spcAft>
              <a:buNone/>
            </a:pPr>
            <a:endParaRPr sz="2400">
              <a:solidFill>
                <a:srgbClr val="000000"/>
              </a:solidFill>
              <a:latin typeface="Arial"/>
              <a:ea typeface="Arial"/>
              <a:cs typeface="Arial"/>
              <a:sym typeface="Arial"/>
            </a:endParaRPr>
          </a:p>
          <a:p>
            <a:pPr marL="0" lvl="0" indent="0" algn="l" rtl="0">
              <a:spcBef>
                <a:spcPts val="0"/>
              </a:spcBef>
              <a:spcAft>
                <a:spcPts val="0"/>
              </a:spcAft>
              <a:buNone/>
            </a:pPr>
            <a:endParaRPr sz="2400">
              <a:solidFill>
                <a:srgbClr val="000000"/>
              </a:solidFill>
              <a:latin typeface="Arial"/>
              <a:ea typeface="Arial"/>
              <a:cs typeface="Arial"/>
              <a:sym typeface="Arial"/>
            </a:endParaRPr>
          </a:p>
          <a:p>
            <a:pPr marL="0" lvl="0" indent="0" algn="l" rtl="0">
              <a:spcBef>
                <a:spcPts val="1000"/>
              </a:spcBef>
              <a:spcAft>
                <a:spcPts val="0"/>
              </a:spcAft>
              <a:buNone/>
            </a:pPr>
            <a:endParaRPr/>
          </a:p>
        </p:txBody>
      </p:sp>
      <p:sp>
        <p:nvSpPr>
          <p:cNvPr id="314" name="Google Shape;314;g79337b1922_1_1"/>
          <p:cNvSpPr txBox="1"/>
          <p:nvPr/>
        </p:nvSpPr>
        <p:spPr>
          <a:xfrm>
            <a:off x="1751675" y="4759275"/>
            <a:ext cx="5205600" cy="5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Trebuchet MS"/>
                <a:ea typeface="Trebuchet MS"/>
                <a:cs typeface="Trebuchet MS"/>
                <a:sym typeface="Trebuchet MS"/>
              </a:rPr>
              <a:t>Answer: </a:t>
            </a:r>
            <a:r>
              <a:rPr lang="en-US" sz="2400">
                <a:solidFill>
                  <a:srgbClr val="FF0000"/>
                </a:solidFill>
                <a:latin typeface="Trebuchet MS"/>
                <a:ea typeface="Trebuchet MS"/>
                <a:cs typeface="Trebuchet MS"/>
                <a:sym typeface="Trebuchet MS"/>
              </a:rPr>
              <a:t>Personal Fall Arrest System</a:t>
            </a:r>
            <a:endParaRPr sz="2400">
              <a:solidFill>
                <a:srgbClr val="FF0000"/>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10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6b450928c7_0_7"/>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Comprehension Check</a:t>
            </a:r>
            <a:endParaRPr/>
          </a:p>
        </p:txBody>
      </p:sp>
      <p:sp>
        <p:nvSpPr>
          <p:cNvPr id="321" name="Google Shape;321;g6b450928c7_0_7"/>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a:solidFill>
                  <a:srgbClr val="FFFFFF"/>
                </a:solidFill>
                <a:latin typeface="Arial"/>
                <a:ea typeface="Arial"/>
                <a:cs typeface="Arial"/>
                <a:sym typeface="Arial"/>
              </a:rPr>
              <a:t>What are the A, B, and C of personal fall arrest systems?</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Anchorage point, body harness and components</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Hardhat, lanyard and whistle</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Pray, wish upon a star and hope for the best</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All of the above </a:t>
            </a:r>
            <a:endParaRPr sz="2400">
              <a:solidFill>
                <a:srgbClr val="FFFFFF"/>
              </a:solidFill>
              <a:latin typeface="Arial"/>
              <a:ea typeface="Arial"/>
              <a:cs typeface="Arial"/>
              <a:sym typeface="Arial"/>
            </a:endParaRPr>
          </a:p>
          <a:p>
            <a:pPr marL="457200" lvl="0" indent="0" algn="l" rtl="0">
              <a:spcBef>
                <a:spcPts val="0"/>
              </a:spcBef>
              <a:spcAft>
                <a:spcPts val="0"/>
              </a:spcAft>
              <a:buNone/>
            </a:pPr>
            <a:endParaRPr sz="2400">
              <a:solidFill>
                <a:srgbClr val="FFFFFF"/>
              </a:solidFill>
              <a:latin typeface="Arial"/>
              <a:ea typeface="Arial"/>
              <a:cs typeface="Arial"/>
              <a:sym typeface="Arial"/>
            </a:endParaRPr>
          </a:p>
          <a:p>
            <a:pPr marL="0" lvl="0" indent="0" algn="l" rtl="0">
              <a:spcBef>
                <a:spcPts val="0"/>
              </a:spcBef>
              <a:spcAft>
                <a:spcPts val="0"/>
              </a:spcAft>
              <a:buNone/>
            </a:pPr>
            <a:r>
              <a:rPr lang="en-US"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a:p>
            <a:pPr marL="0" lvl="0" indent="0" algn="l" rtl="0">
              <a:spcBef>
                <a:spcPts val="1000"/>
              </a:spcBef>
              <a:spcAft>
                <a:spcPts val="0"/>
              </a:spcAft>
              <a:buNone/>
            </a:pPr>
            <a:endParaRPr/>
          </a:p>
        </p:txBody>
      </p:sp>
      <p:sp>
        <p:nvSpPr>
          <p:cNvPr id="322" name="Google Shape;322;g6b450928c7_0_7"/>
          <p:cNvSpPr txBox="1"/>
          <p:nvPr/>
        </p:nvSpPr>
        <p:spPr>
          <a:xfrm>
            <a:off x="1298875" y="4581750"/>
            <a:ext cx="5351400" cy="10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a:solidFill>
                  <a:srgbClr val="FFFFFF"/>
                </a:solidFill>
                <a:latin typeface="Trebuchet MS"/>
                <a:ea typeface="Trebuchet MS"/>
                <a:cs typeface="Trebuchet MS"/>
                <a:sym typeface="Trebuchet MS"/>
              </a:rPr>
              <a:t>Answer: </a:t>
            </a:r>
            <a:r>
              <a:rPr lang="en-US" sz="2400">
                <a:solidFill>
                  <a:srgbClr val="FF0000"/>
                </a:solidFill>
                <a:latin typeface="Trebuchet MS"/>
                <a:ea typeface="Trebuchet MS"/>
                <a:cs typeface="Trebuchet MS"/>
                <a:sym typeface="Trebuchet MS"/>
              </a:rPr>
              <a:t>Anchorage point, body harness and components</a:t>
            </a:r>
            <a:endParaRPr>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6b450928c7_0_15"/>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Comprehension Check</a:t>
            </a:r>
            <a:endParaRPr/>
          </a:p>
        </p:txBody>
      </p:sp>
      <p:sp>
        <p:nvSpPr>
          <p:cNvPr id="329" name="Google Shape;329;g6b450928c7_0_15"/>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a:solidFill>
                  <a:srgbClr val="FFFFFF"/>
                </a:solidFill>
                <a:latin typeface="Arial"/>
                <a:ea typeface="Arial"/>
                <a:cs typeface="Arial"/>
                <a:sym typeface="Arial"/>
              </a:rPr>
              <a:t>What is the minimum height that requires the use of a personal fall arrest system?</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100 Feet</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20 Feet</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10 Feet</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6 Feet</a:t>
            </a:r>
            <a:endParaRPr sz="2400">
              <a:solidFill>
                <a:srgbClr val="FFFFFF"/>
              </a:solidFill>
              <a:latin typeface="Arial"/>
              <a:ea typeface="Arial"/>
              <a:cs typeface="Arial"/>
              <a:sym typeface="Arial"/>
            </a:endParaRPr>
          </a:p>
          <a:p>
            <a:pPr marL="0" lvl="0" indent="0" algn="l" rtl="0">
              <a:spcBef>
                <a:spcPts val="1000"/>
              </a:spcBef>
              <a:spcAft>
                <a:spcPts val="0"/>
              </a:spcAft>
              <a:buNone/>
            </a:pPr>
            <a:endParaRPr/>
          </a:p>
        </p:txBody>
      </p:sp>
      <p:sp>
        <p:nvSpPr>
          <p:cNvPr id="330" name="Google Shape;330;g6b450928c7_0_15"/>
          <p:cNvSpPr txBox="1"/>
          <p:nvPr/>
        </p:nvSpPr>
        <p:spPr>
          <a:xfrm>
            <a:off x="1991600" y="4693225"/>
            <a:ext cx="4329600" cy="106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a:solidFill>
                  <a:srgbClr val="FFFFFF"/>
                </a:solidFill>
                <a:latin typeface="Trebuchet MS"/>
                <a:ea typeface="Trebuchet MS"/>
                <a:cs typeface="Trebuchet MS"/>
                <a:sym typeface="Trebuchet MS"/>
              </a:rPr>
              <a:t>Answer: </a:t>
            </a:r>
            <a:r>
              <a:rPr lang="en-US" sz="2400">
                <a:solidFill>
                  <a:srgbClr val="FF0000"/>
                </a:solidFill>
                <a:latin typeface="Trebuchet MS"/>
                <a:ea typeface="Trebuchet MS"/>
                <a:cs typeface="Trebuchet MS"/>
                <a:sym typeface="Trebuchet MS"/>
              </a:rPr>
              <a:t>6 Feet</a:t>
            </a:r>
            <a:endParaRPr>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6b450928c7_0_22"/>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Comprehension Check</a:t>
            </a:r>
            <a:endParaRPr/>
          </a:p>
        </p:txBody>
      </p:sp>
      <p:sp>
        <p:nvSpPr>
          <p:cNvPr id="337" name="Google Shape;337;g6b450928c7_0_22"/>
          <p:cNvSpPr txBox="1">
            <a:spLocks noGrp="1"/>
          </p:cNvSpPr>
          <p:nvPr>
            <p:ph type="body" idx="1"/>
          </p:nvPr>
        </p:nvSpPr>
        <p:spPr>
          <a:xfrm>
            <a:off x="469509" y="2351089"/>
            <a:ext cx="8596800" cy="388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a:solidFill>
                  <a:srgbClr val="FFFFFF"/>
                </a:solidFill>
                <a:latin typeface="Arial"/>
                <a:ea typeface="Arial"/>
                <a:cs typeface="Arial"/>
                <a:sym typeface="Arial"/>
              </a:rPr>
              <a:t>In the fiscal year 2018, what was the number one OSHA cited violation?</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Safety Glasses</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Hard hat</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Tripping hazards</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Fall Protection</a:t>
            </a:r>
            <a:endParaRPr sz="2400">
              <a:solidFill>
                <a:srgbClr val="FFFFFF"/>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1000"/>
              </a:spcBef>
              <a:spcAft>
                <a:spcPts val="0"/>
              </a:spcAft>
              <a:buNone/>
            </a:pPr>
            <a:endParaRPr/>
          </a:p>
        </p:txBody>
      </p:sp>
      <p:sp>
        <p:nvSpPr>
          <p:cNvPr id="338" name="Google Shape;338;g6b450928c7_0_22"/>
          <p:cNvSpPr txBox="1"/>
          <p:nvPr/>
        </p:nvSpPr>
        <p:spPr>
          <a:xfrm>
            <a:off x="2701650" y="4849075"/>
            <a:ext cx="37581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a:solidFill>
                  <a:srgbClr val="FFFFFF"/>
                </a:solidFill>
                <a:latin typeface="Trebuchet MS"/>
                <a:ea typeface="Trebuchet MS"/>
                <a:cs typeface="Trebuchet MS"/>
                <a:sym typeface="Trebuchet MS"/>
              </a:rPr>
              <a:t>Answer: </a:t>
            </a:r>
            <a:r>
              <a:rPr lang="en-US" sz="2400">
                <a:solidFill>
                  <a:srgbClr val="FF0000"/>
                </a:solidFill>
                <a:latin typeface="Trebuchet MS"/>
                <a:ea typeface="Trebuchet MS"/>
                <a:cs typeface="Trebuchet MS"/>
                <a:sym typeface="Trebuchet MS"/>
              </a:rPr>
              <a:t>Fall Protection</a:t>
            </a:r>
            <a:endParaRPr>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78e5acc60c_2_24"/>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Comprehension Check</a:t>
            </a:r>
            <a:endParaRPr/>
          </a:p>
        </p:txBody>
      </p:sp>
      <p:sp>
        <p:nvSpPr>
          <p:cNvPr id="345" name="Google Shape;345;g78e5acc60c_2_24"/>
          <p:cNvSpPr txBox="1">
            <a:spLocks noGrp="1"/>
          </p:cNvSpPr>
          <p:nvPr>
            <p:ph type="body" idx="1"/>
          </p:nvPr>
        </p:nvSpPr>
        <p:spPr>
          <a:xfrm>
            <a:off x="469509" y="2351089"/>
            <a:ext cx="8596800" cy="388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a:solidFill>
                  <a:srgbClr val="FFFFFF"/>
                </a:solidFill>
                <a:latin typeface="Arial"/>
                <a:ea typeface="Arial"/>
                <a:cs typeface="Arial"/>
                <a:sym typeface="Arial"/>
              </a:rPr>
              <a:t>What is the second process of required employee training? </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Retrain </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Certification</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Inform</a:t>
            </a:r>
            <a:endParaRPr sz="2400">
              <a:solidFill>
                <a:srgbClr val="FFFFFF"/>
              </a:solidFill>
              <a:latin typeface="Arial"/>
              <a:ea typeface="Arial"/>
              <a:cs typeface="Arial"/>
              <a:sym typeface="Arial"/>
            </a:endParaRPr>
          </a:p>
          <a:p>
            <a:pPr marL="914400" lvl="0" indent="-381000" algn="l" rtl="0">
              <a:spcBef>
                <a:spcPts val="0"/>
              </a:spcBef>
              <a:spcAft>
                <a:spcPts val="0"/>
              </a:spcAft>
              <a:buSzPts val="2400"/>
              <a:buFont typeface="Arial"/>
              <a:buAutoNum type="alphaUcPeriod"/>
            </a:pPr>
            <a:r>
              <a:rPr lang="en-US" sz="2400">
                <a:solidFill>
                  <a:srgbClr val="FFFFFF"/>
                </a:solidFill>
                <a:latin typeface="Arial"/>
                <a:ea typeface="Arial"/>
                <a:cs typeface="Arial"/>
                <a:sym typeface="Arial"/>
              </a:rPr>
              <a:t>Identify</a:t>
            </a:r>
            <a:endParaRPr sz="2400">
              <a:solidFill>
                <a:srgbClr val="FFFFFF"/>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1000"/>
              </a:spcBef>
              <a:spcAft>
                <a:spcPts val="0"/>
              </a:spcAft>
              <a:buNone/>
            </a:pPr>
            <a:endParaRPr/>
          </a:p>
        </p:txBody>
      </p:sp>
      <p:sp>
        <p:nvSpPr>
          <p:cNvPr id="346" name="Google Shape;346;g78e5acc60c_2_24"/>
          <p:cNvSpPr txBox="1"/>
          <p:nvPr/>
        </p:nvSpPr>
        <p:spPr>
          <a:xfrm>
            <a:off x="2701650" y="4849075"/>
            <a:ext cx="37581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a:solidFill>
                  <a:srgbClr val="FFFFFF"/>
                </a:solidFill>
                <a:latin typeface="Trebuchet MS"/>
                <a:ea typeface="Trebuchet MS"/>
                <a:cs typeface="Trebuchet MS"/>
                <a:sym typeface="Trebuchet MS"/>
              </a:rPr>
              <a:t>Answer: </a:t>
            </a:r>
            <a:r>
              <a:rPr lang="en-US" sz="2400">
                <a:solidFill>
                  <a:srgbClr val="FF0000"/>
                </a:solidFill>
                <a:latin typeface="Trebuchet MS"/>
                <a:ea typeface="Trebuchet MS"/>
                <a:cs typeface="Trebuchet MS"/>
                <a:sym typeface="Trebuchet MS"/>
              </a:rPr>
              <a:t>Certification</a:t>
            </a:r>
            <a:endParaRPr>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79337b1922_2_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Comprehension Check</a:t>
            </a:r>
            <a:endParaRPr/>
          </a:p>
          <a:p>
            <a:pPr marL="0" lvl="0" indent="0" algn="l" rtl="0">
              <a:spcBef>
                <a:spcPts val="0"/>
              </a:spcBef>
              <a:spcAft>
                <a:spcPts val="0"/>
              </a:spcAft>
              <a:buNone/>
            </a:pPr>
            <a:endParaRPr/>
          </a:p>
        </p:txBody>
      </p:sp>
      <p:sp>
        <p:nvSpPr>
          <p:cNvPr id="353" name="Google Shape;353;g79337b1922_2_0"/>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t>Control Measures are the actions we take to eliminate or reduce the hazard to an acceptable risk level. True or False?</a:t>
            </a:r>
            <a:endParaRPr sz="2400"/>
          </a:p>
          <a:p>
            <a:pPr marL="0" lvl="0" indent="0" algn="l" rtl="0">
              <a:spcBef>
                <a:spcPts val="1000"/>
              </a:spcBef>
              <a:spcAft>
                <a:spcPts val="0"/>
              </a:spcAft>
              <a:buNone/>
            </a:pPr>
            <a:endParaRPr sz="2400"/>
          </a:p>
          <a:p>
            <a:pPr marL="0" lvl="0" indent="0" algn="l" rtl="0">
              <a:spcBef>
                <a:spcPts val="1000"/>
              </a:spcBef>
              <a:spcAft>
                <a:spcPts val="0"/>
              </a:spcAft>
              <a:buClr>
                <a:schemeClr val="dk1"/>
              </a:buClr>
              <a:buSzPts val="1100"/>
              <a:buFont typeface="Arial"/>
              <a:buNone/>
            </a:pPr>
            <a:endParaRPr sz="2400"/>
          </a:p>
        </p:txBody>
      </p:sp>
      <p:sp>
        <p:nvSpPr>
          <p:cNvPr id="354" name="Google Shape;354;g79337b1922_2_0"/>
          <p:cNvSpPr txBox="1"/>
          <p:nvPr/>
        </p:nvSpPr>
        <p:spPr>
          <a:xfrm>
            <a:off x="1685575" y="3843175"/>
            <a:ext cx="4577400" cy="7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Trebuchet MS"/>
                <a:ea typeface="Trebuchet MS"/>
                <a:cs typeface="Trebuchet MS"/>
                <a:sym typeface="Trebuchet MS"/>
              </a:rPr>
              <a:t>Answer: </a:t>
            </a:r>
            <a:r>
              <a:rPr lang="en-US" sz="2400">
                <a:solidFill>
                  <a:srgbClr val="FF0000"/>
                </a:solidFill>
                <a:latin typeface="Trebuchet MS"/>
                <a:ea typeface="Trebuchet MS"/>
                <a:cs typeface="Trebuchet MS"/>
                <a:sym typeface="Trebuchet MS"/>
              </a:rPr>
              <a:t>True</a:t>
            </a:r>
            <a:endParaRPr sz="2400">
              <a:solidFill>
                <a:srgbClr val="FF0000"/>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10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79337b1922_2_7"/>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Comprehension Check</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1" name="Google Shape;361;g79337b1922_2_7"/>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t>Employees are required to purchase their own personal fall arrest system. True or False?</a:t>
            </a:r>
            <a:endParaRPr sz="2400"/>
          </a:p>
          <a:p>
            <a:pPr marL="0" lvl="0" indent="0" algn="l" rtl="0">
              <a:spcBef>
                <a:spcPts val="1000"/>
              </a:spcBef>
              <a:spcAft>
                <a:spcPts val="0"/>
              </a:spcAft>
              <a:buNone/>
            </a:pPr>
            <a:endParaRPr sz="2400"/>
          </a:p>
          <a:p>
            <a:pPr marL="0" lvl="0" indent="0" algn="l" rtl="0">
              <a:spcBef>
                <a:spcPts val="1000"/>
              </a:spcBef>
              <a:spcAft>
                <a:spcPts val="0"/>
              </a:spcAft>
              <a:buClr>
                <a:schemeClr val="dk1"/>
              </a:buClr>
              <a:buSzPts val="1100"/>
              <a:buFont typeface="Arial"/>
              <a:buNone/>
            </a:pPr>
            <a:endParaRPr sz="2400"/>
          </a:p>
          <a:p>
            <a:pPr marL="0" lvl="0" indent="0" algn="l" rtl="0">
              <a:spcBef>
                <a:spcPts val="1000"/>
              </a:spcBef>
              <a:spcAft>
                <a:spcPts val="0"/>
              </a:spcAft>
              <a:buNone/>
            </a:pPr>
            <a:endParaRPr/>
          </a:p>
        </p:txBody>
      </p:sp>
      <p:sp>
        <p:nvSpPr>
          <p:cNvPr id="362" name="Google Shape;362;g79337b1922_2_7"/>
          <p:cNvSpPr txBox="1"/>
          <p:nvPr/>
        </p:nvSpPr>
        <p:spPr>
          <a:xfrm>
            <a:off x="1338550" y="3826650"/>
            <a:ext cx="5899500" cy="6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Trebuchet MS"/>
                <a:ea typeface="Trebuchet MS"/>
                <a:cs typeface="Trebuchet MS"/>
                <a:sym typeface="Trebuchet MS"/>
              </a:rPr>
              <a:t>Answer: </a:t>
            </a:r>
            <a:r>
              <a:rPr lang="en-US" sz="2400">
                <a:solidFill>
                  <a:srgbClr val="FF0000"/>
                </a:solidFill>
                <a:latin typeface="Trebuchet MS"/>
                <a:ea typeface="Trebuchet MS"/>
                <a:cs typeface="Trebuchet MS"/>
                <a:sym typeface="Trebuchet MS"/>
              </a:rPr>
              <a:t>False</a:t>
            </a:r>
            <a:endParaRPr sz="2400">
              <a:solidFill>
                <a:srgbClr val="FF0000"/>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6b86c24ae2_0_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Comprehension Check</a:t>
            </a:r>
            <a:endParaRPr/>
          </a:p>
          <a:p>
            <a:pPr marL="0" lvl="0" indent="0" algn="l" rtl="0">
              <a:spcBef>
                <a:spcPts val="0"/>
              </a:spcBef>
              <a:spcAft>
                <a:spcPts val="0"/>
              </a:spcAft>
              <a:buNone/>
            </a:pPr>
            <a:endParaRPr/>
          </a:p>
        </p:txBody>
      </p:sp>
      <p:sp>
        <p:nvSpPr>
          <p:cNvPr id="369" name="Google Shape;369;g6b86c24ae2_0_0"/>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a:solidFill>
                  <a:srgbClr val="FFFFFF"/>
                </a:solidFill>
                <a:latin typeface="Arial"/>
                <a:ea typeface="Arial"/>
                <a:cs typeface="Arial"/>
                <a:sym typeface="Arial"/>
              </a:rPr>
              <a:t>What does OSHA Standard 1926.501 cover?</a:t>
            </a:r>
            <a:endParaRPr sz="2400">
              <a:solidFill>
                <a:srgbClr val="FFFFFF"/>
              </a:solidFill>
              <a:latin typeface="Arial"/>
              <a:ea typeface="Arial"/>
              <a:cs typeface="Arial"/>
              <a:sym typeface="Arial"/>
            </a:endParaRPr>
          </a:p>
          <a:p>
            <a:pPr marL="457200" lvl="0" indent="-381000" algn="l" rtl="0">
              <a:spcBef>
                <a:spcPts val="0"/>
              </a:spcBef>
              <a:spcAft>
                <a:spcPts val="0"/>
              </a:spcAft>
              <a:buClr>
                <a:srgbClr val="FFFFFF"/>
              </a:buClr>
              <a:buSzPts val="2400"/>
              <a:buFont typeface="Arial"/>
              <a:buAutoNum type="alphaUcPeriod"/>
            </a:pPr>
            <a:r>
              <a:rPr lang="en-US" sz="2400">
                <a:solidFill>
                  <a:srgbClr val="FFFFFF"/>
                </a:solidFill>
                <a:latin typeface="Arial"/>
                <a:ea typeface="Arial"/>
                <a:cs typeface="Arial"/>
                <a:sym typeface="Arial"/>
              </a:rPr>
              <a:t>Agricultural Standards/regulations</a:t>
            </a:r>
            <a:endParaRPr sz="2400">
              <a:solidFill>
                <a:srgbClr val="FFFFFF"/>
              </a:solidFill>
              <a:latin typeface="Arial"/>
              <a:ea typeface="Arial"/>
              <a:cs typeface="Arial"/>
              <a:sym typeface="Arial"/>
            </a:endParaRPr>
          </a:p>
          <a:p>
            <a:pPr marL="457200" lvl="0" indent="-381000" algn="l" rtl="0">
              <a:spcBef>
                <a:spcPts val="0"/>
              </a:spcBef>
              <a:spcAft>
                <a:spcPts val="0"/>
              </a:spcAft>
              <a:buClr>
                <a:srgbClr val="FFFFFF"/>
              </a:buClr>
              <a:buSzPts val="2400"/>
              <a:buFont typeface="Arial"/>
              <a:buAutoNum type="alphaUcPeriod"/>
            </a:pPr>
            <a:r>
              <a:rPr lang="en-US" sz="2400">
                <a:solidFill>
                  <a:srgbClr val="FFFFFF"/>
                </a:solidFill>
                <a:latin typeface="Arial"/>
                <a:ea typeface="Arial"/>
                <a:cs typeface="Arial"/>
                <a:sym typeface="Arial"/>
              </a:rPr>
              <a:t>General Industry Standards/regulations</a:t>
            </a:r>
            <a:endParaRPr sz="2400">
              <a:solidFill>
                <a:srgbClr val="FFFFFF"/>
              </a:solidFill>
              <a:latin typeface="Arial"/>
              <a:ea typeface="Arial"/>
              <a:cs typeface="Arial"/>
              <a:sym typeface="Arial"/>
            </a:endParaRPr>
          </a:p>
          <a:p>
            <a:pPr marL="457200" lvl="0" indent="-381000" algn="l" rtl="0">
              <a:spcBef>
                <a:spcPts val="0"/>
              </a:spcBef>
              <a:spcAft>
                <a:spcPts val="0"/>
              </a:spcAft>
              <a:buClr>
                <a:srgbClr val="FFFFFF"/>
              </a:buClr>
              <a:buSzPts val="2400"/>
              <a:buFont typeface="Arial"/>
              <a:buAutoNum type="alphaUcPeriod"/>
            </a:pPr>
            <a:r>
              <a:rPr lang="en-US" sz="2400">
                <a:solidFill>
                  <a:srgbClr val="FFFFFF"/>
                </a:solidFill>
                <a:latin typeface="Arial"/>
                <a:ea typeface="Arial"/>
                <a:cs typeface="Arial"/>
                <a:sym typeface="Arial"/>
              </a:rPr>
              <a:t>Construction Fall Protection Standards/regulations</a:t>
            </a:r>
            <a:endParaRPr sz="2400">
              <a:solidFill>
                <a:srgbClr val="FFFFFF"/>
              </a:solidFill>
              <a:latin typeface="Arial"/>
              <a:ea typeface="Arial"/>
              <a:cs typeface="Arial"/>
              <a:sym typeface="Arial"/>
            </a:endParaRPr>
          </a:p>
          <a:p>
            <a:pPr marL="457200" lvl="0" indent="-381000" algn="l" rtl="0">
              <a:spcBef>
                <a:spcPts val="0"/>
              </a:spcBef>
              <a:spcAft>
                <a:spcPts val="0"/>
              </a:spcAft>
              <a:buClr>
                <a:srgbClr val="FFFFFF"/>
              </a:buClr>
              <a:buSzPts val="2400"/>
              <a:buFont typeface="Arial"/>
              <a:buAutoNum type="alphaUcPeriod"/>
            </a:pPr>
            <a:r>
              <a:rPr lang="en-US" sz="2400">
                <a:solidFill>
                  <a:srgbClr val="FFFFFF"/>
                </a:solidFill>
                <a:latin typeface="Arial"/>
                <a:ea typeface="Arial"/>
                <a:cs typeface="Arial"/>
                <a:sym typeface="Arial"/>
              </a:rPr>
              <a:t>Recordkeeping </a:t>
            </a:r>
            <a:r>
              <a:rPr lang="en-US" sz="2400">
                <a:solidFill>
                  <a:schemeClr val="lt1"/>
                </a:solidFill>
                <a:latin typeface="Arial"/>
                <a:ea typeface="Arial"/>
                <a:cs typeface="Arial"/>
                <a:sym typeface="Arial"/>
              </a:rPr>
              <a:t>Standards/regulations</a:t>
            </a:r>
            <a:endParaRPr sz="2400">
              <a:solidFill>
                <a:srgbClr val="FFFFFF"/>
              </a:solidFill>
              <a:latin typeface="Arial"/>
              <a:ea typeface="Arial"/>
              <a:cs typeface="Arial"/>
              <a:sym typeface="Arial"/>
            </a:endParaRPr>
          </a:p>
          <a:p>
            <a:pPr marL="0" lvl="0" indent="0" algn="l" rtl="0">
              <a:spcBef>
                <a:spcPts val="1000"/>
              </a:spcBef>
              <a:spcAft>
                <a:spcPts val="0"/>
              </a:spcAft>
              <a:buNone/>
            </a:pPr>
            <a:endParaRPr/>
          </a:p>
          <a:p>
            <a:pPr marL="0" lvl="0" indent="0" algn="l" rtl="0">
              <a:spcBef>
                <a:spcPts val="1000"/>
              </a:spcBef>
              <a:spcAft>
                <a:spcPts val="0"/>
              </a:spcAft>
              <a:buNone/>
            </a:pPr>
            <a:endParaRPr sz="2400">
              <a:solidFill>
                <a:srgbClr val="FF0000"/>
              </a:solidFill>
            </a:endParaRPr>
          </a:p>
        </p:txBody>
      </p:sp>
      <p:sp>
        <p:nvSpPr>
          <p:cNvPr id="370" name="Google Shape;370;g6b86c24ae2_0_0"/>
          <p:cNvSpPr txBox="1"/>
          <p:nvPr/>
        </p:nvSpPr>
        <p:spPr>
          <a:xfrm>
            <a:off x="859325" y="4792325"/>
            <a:ext cx="8890500" cy="8925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US" sz="2400">
                <a:solidFill>
                  <a:srgbClr val="FEFEFE"/>
                </a:solidFill>
                <a:latin typeface="Trebuchet MS"/>
                <a:ea typeface="Trebuchet MS"/>
                <a:cs typeface="Trebuchet MS"/>
                <a:sym typeface="Trebuchet MS"/>
              </a:rPr>
              <a:t>Answer: </a:t>
            </a:r>
            <a:r>
              <a:rPr lang="en-US" sz="2400">
                <a:solidFill>
                  <a:srgbClr val="FF0000"/>
                </a:solidFill>
                <a:latin typeface="Trebuchet MS"/>
                <a:ea typeface="Trebuchet MS"/>
                <a:cs typeface="Trebuchet MS"/>
                <a:sym typeface="Trebuchet MS"/>
              </a:rPr>
              <a:t>Construction Fall Protection Standards/Regulations</a:t>
            </a:r>
            <a:endParaRPr sz="2400">
              <a:solidFill>
                <a:srgbClr val="FF0000"/>
              </a:solidFill>
              <a:latin typeface="Trebuchet MS"/>
              <a:ea typeface="Trebuchet MS"/>
              <a:cs typeface="Trebuchet MS"/>
              <a:sym typeface="Trebuchet MS"/>
            </a:endParaRPr>
          </a:p>
          <a:p>
            <a:pPr marL="0" lvl="0" indent="0" algn="l" rtl="0">
              <a:spcBef>
                <a:spcPts val="0"/>
              </a:spcBef>
              <a:spcAft>
                <a:spcPts val="0"/>
              </a:spcAft>
              <a:buNone/>
            </a:pPr>
            <a:endParaRPr sz="2400">
              <a:solidFill>
                <a:srgbClr val="FFFFFF"/>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4"/>
          <p:cNvPicPr preferRelativeResize="0"/>
          <p:nvPr/>
        </p:nvPicPr>
        <p:blipFill rotWithShape="1">
          <a:blip r:embed="rId3">
            <a:alphaModFix/>
          </a:blip>
          <a:srcRect/>
          <a:stretch/>
        </p:blipFill>
        <p:spPr>
          <a:xfrm>
            <a:off x="0" y="1435324"/>
            <a:ext cx="5080001" cy="3987352"/>
          </a:xfrm>
          <a:prstGeom prst="rect">
            <a:avLst/>
          </a:prstGeom>
          <a:noFill/>
          <a:ln>
            <a:noFill/>
          </a:ln>
        </p:spPr>
      </p:pic>
      <p:sp>
        <p:nvSpPr>
          <p:cNvPr id="164" name="Google Shape;164;p4"/>
          <p:cNvSpPr txBox="1"/>
          <p:nvPr/>
        </p:nvSpPr>
        <p:spPr>
          <a:xfrm>
            <a:off x="5174326" y="1443837"/>
            <a:ext cx="4683900" cy="3970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accent1"/>
              </a:buClr>
              <a:buSzPts val="1800"/>
              <a:buFont typeface="Arial"/>
              <a:buChar char="➢"/>
            </a:pPr>
            <a:r>
              <a:rPr lang="en-US" sz="1800" b="0" i="0" u="none" strike="noStrike" cap="none">
                <a:solidFill>
                  <a:schemeClr val="lt1"/>
                </a:solidFill>
                <a:latin typeface="Trebuchet MS"/>
                <a:ea typeface="Trebuchet MS"/>
                <a:cs typeface="Trebuchet MS"/>
                <a:sym typeface="Trebuchet MS"/>
              </a:rPr>
              <a:t>According to OSHA, in the year 2017 there were 4,674 worker fatalities. 971 of those fatalities came from the construction industry and 39 percent of those fatalities were due to falls.</a:t>
            </a:r>
            <a:endParaRPr/>
          </a:p>
          <a:p>
            <a:pPr marL="285750" marR="0" lvl="0" indent="-171450" algn="l" rtl="0">
              <a:spcBef>
                <a:spcPts val="0"/>
              </a:spcBef>
              <a:spcAft>
                <a:spcPts val="0"/>
              </a:spcAft>
              <a:buClr>
                <a:schemeClr val="lt1"/>
              </a:buClr>
              <a:buSzPts val="1800"/>
              <a:buFont typeface="Arial"/>
              <a:buNone/>
            </a:pPr>
            <a:endParaRPr sz="1800" b="0" i="0" u="none" strike="noStrike" cap="none">
              <a:solidFill>
                <a:schemeClr val="lt1"/>
              </a:solidFill>
              <a:latin typeface="Trebuchet MS"/>
              <a:ea typeface="Trebuchet MS"/>
              <a:cs typeface="Trebuchet MS"/>
              <a:sym typeface="Trebuchet MS"/>
            </a:endParaRPr>
          </a:p>
          <a:p>
            <a:pPr marL="114300" marR="0" lvl="0" indent="0" algn="l" rtl="0">
              <a:spcBef>
                <a:spcPts val="0"/>
              </a:spcBef>
              <a:spcAft>
                <a:spcPts val="0"/>
              </a:spcAft>
              <a:buClr>
                <a:schemeClr val="lt1"/>
              </a:buClr>
              <a:buSzPts val="1800"/>
              <a:buFont typeface="Arial"/>
              <a:buNone/>
            </a:pPr>
            <a:endParaRPr sz="1800" b="0" i="0" u="none" strike="noStrike" cap="none">
              <a:solidFill>
                <a:schemeClr val="lt1"/>
              </a:solidFill>
              <a:latin typeface="Trebuchet MS"/>
              <a:ea typeface="Trebuchet MS"/>
              <a:cs typeface="Trebuchet MS"/>
              <a:sym typeface="Trebuchet MS"/>
            </a:endParaRPr>
          </a:p>
          <a:p>
            <a:pPr marL="285750" marR="0" lvl="0" indent="-285750" algn="l" rtl="0">
              <a:spcBef>
                <a:spcPts val="0"/>
              </a:spcBef>
              <a:spcAft>
                <a:spcPts val="0"/>
              </a:spcAft>
              <a:buClr>
                <a:schemeClr val="accent1"/>
              </a:buClr>
              <a:buSzPts val="1800"/>
              <a:buFont typeface="Arial"/>
              <a:buChar char="➢"/>
            </a:pPr>
            <a:r>
              <a:rPr lang="en-US" sz="1800">
                <a:solidFill>
                  <a:srgbClr val="FFFFFF"/>
                </a:solidFill>
              </a:rPr>
              <a:t>OSHA also states that in fiscal year 2018 the number one cited violation was fall protection</a:t>
            </a:r>
            <a:endParaRPr sz="1800">
              <a:solidFill>
                <a:srgbClr val="FFFFFF"/>
              </a:solidFill>
            </a:endParaRPr>
          </a:p>
          <a:p>
            <a:pPr marL="457200" marR="0" lvl="0" indent="0" algn="l" rtl="0">
              <a:spcBef>
                <a:spcPts val="0"/>
              </a:spcBef>
              <a:spcAft>
                <a:spcPts val="0"/>
              </a:spcAft>
              <a:buNone/>
            </a:pPr>
            <a:endParaRPr sz="1800">
              <a:solidFill>
                <a:srgbClr val="FFFFFF"/>
              </a:solidFill>
            </a:endParaRPr>
          </a:p>
        </p:txBody>
      </p:sp>
      <p:sp>
        <p:nvSpPr>
          <p:cNvPr id="165" name="Google Shape;165;p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Introduction </a:t>
            </a:r>
            <a:endParaRPr/>
          </a:p>
        </p:txBody>
      </p:sp>
      <p:sp>
        <p:nvSpPr>
          <p:cNvPr id="166" name="Google Shape;166;p4"/>
          <p:cNvSpPr txBox="1"/>
          <p:nvPr/>
        </p:nvSpPr>
        <p:spPr>
          <a:xfrm>
            <a:off x="10000" y="5426325"/>
            <a:ext cx="5079900" cy="3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i="1">
                <a:solidFill>
                  <a:schemeClr val="lt1"/>
                </a:solidFill>
                <a:latin typeface="Trebuchet MS"/>
                <a:ea typeface="Trebuchet MS"/>
                <a:cs typeface="Trebuchet MS"/>
                <a:sym typeface="Trebuchet MS"/>
              </a:rPr>
              <a:t>Figure 3.</a:t>
            </a:r>
            <a:r>
              <a:rPr lang="en-US"/>
              <a:t> </a:t>
            </a:r>
            <a:r>
              <a:rPr lang="en-US">
                <a:solidFill>
                  <a:srgbClr val="FFFFFF"/>
                </a:solidFill>
              </a:rPr>
              <a:t>(</a:t>
            </a:r>
            <a:r>
              <a:rPr lang="en-US" sz="1100">
                <a:solidFill>
                  <a:srgbClr val="FFFFFF"/>
                </a:solidFill>
                <a:latin typeface="Trebuchet MS"/>
                <a:ea typeface="Trebuchet MS"/>
                <a:cs typeface="Trebuchet MS"/>
                <a:sym typeface="Trebuchet MS"/>
              </a:rPr>
              <a:t>11/22/2019 </a:t>
            </a:r>
            <a:r>
              <a:rPr lang="en-US" sz="1100" i="1" u="sng">
                <a:solidFill>
                  <a:srgbClr val="FFFFFF"/>
                </a:solidFill>
                <a:latin typeface="Calibri"/>
                <a:ea typeface="Calibri"/>
                <a:cs typeface="Calibri"/>
                <a:sym typeface="Calibri"/>
                <a:hlinkClick r:id="rId4"/>
              </a:rPr>
              <a:t>https://www.safetyandhealthmagazine.com</a:t>
            </a:r>
            <a:r>
              <a:rPr lang="en-US" sz="1100">
                <a:solidFill>
                  <a:srgbClr val="FFFFFF"/>
                </a:solidFill>
                <a:latin typeface="Trebuchet MS"/>
                <a:ea typeface="Trebuchet MS"/>
                <a:cs typeface="Trebuchet MS"/>
                <a:sym typeface="Trebuchet MS"/>
              </a:rPr>
              <a:t>)</a:t>
            </a:r>
            <a:endParaRPr sz="1100">
              <a:solidFill>
                <a:srgbClr val="FFFFFF"/>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792eecf290_1_2"/>
          <p:cNvSpPr txBox="1">
            <a:spLocks noGrp="1"/>
          </p:cNvSpPr>
          <p:nvPr>
            <p:ph type="title"/>
          </p:nvPr>
        </p:nvSpPr>
        <p:spPr>
          <a:xfrm>
            <a:off x="677331" y="609600"/>
            <a:ext cx="2856600" cy="808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References</a:t>
            </a:r>
            <a:endParaRPr/>
          </a:p>
        </p:txBody>
      </p:sp>
      <p:sp>
        <p:nvSpPr>
          <p:cNvPr id="377" name="Google Shape;377;g792eecf290_1_2"/>
          <p:cNvSpPr txBox="1">
            <a:spLocks noGrp="1"/>
          </p:cNvSpPr>
          <p:nvPr>
            <p:ph type="body" idx="1"/>
          </p:nvPr>
        </p:nvSpPr>
        <p:spPr>
          <a:xfrm>
            <a:off x="677325" y="2160600"/>
            <a:ext cx="9534600" cy="3852300"/>
          </a:xfrm>
          <a:prstGeom prst="rect">
            <a:avLst/>
          </a:prstGeom>
        </p:spPr>
        <p:txBody>
          <a:bodyPr spcFirstLastPara="1" wrap="square" lIns="91425" tIns="45700" rIns="91425" bIns="45700" anchor="t" anchorCtr="0">
            <a:noAutofit/>
          </a:bodyPr>
          <a:lstStyle/>
          <a:p>
            <a:pPr marL="400050" marR="0" lvl="0" indent="-285750" algn="l" rtl="0">
              <a:spcBef>
                <a:spcPts val="0"/>
              </a:spcBef>
              <a:spcAft>
                <a:spcPts val="0"/>
              </a:spcAft>
              <a:buNone/>
            </a:pPr>
            <a:r>
              <a:rPr lang="en-US" sz="1200">
                <a:solidFill>
                  <a:srgbClr val="FFFFFF"/>
                </a:solidFill>
                <a:latin typeface="Times New Roman"/>
                <a:ea typeface="Times New Roman"/>
                <a:cs typeface="Times New Roman"/>
                <a:sym typeface="Times New Roman"/>
              </a:rPr>
              <a:t>OSHA training requirements: Construction: Fall protection. (2011). Retrieved November 22, 2019, from  </a:t>
            </a:r>
            <a:r>
              <a:rPr lang="en-US" sz="1200" u="sng">
                <a:solidFill>
                  <a:schemeClr val="hlink"/>
                </a:solidFill>
                <a:latin typeface="Times New Roman"/>
                <a:ea typeface="Times New Roman"/>
                <a:cs typeface="Times New Roman"/>
                <a:sym typeface="Times New Roman"/>
                <a:hlinkClick r:id="rId3"/>
              </a:rPr>
              <a:t>https://oshatraining.com/osha-training-requirements-fall-protection-construction.php</a:t>
            </a:r>
            <a:r>
              <a:rPr lang="en-US"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marL="400050" marR="0" lvl="0" indent="-285750" algn="l" rtl="0">
              <a:spcBef>
                <a:spcPts val="0"/>
              </a:spcBef>
              <a:spcAft>
                <a:spcPts val="0"/>
              </a:spcAft>
              <a:buNone/>
            </a:pPr>
            <a:endParaRPr sz="1200">
              <a:solidFill>
                <a:srgbClr val="FFFFFF"/>
              </a:solidFill>
              <a:latin typeface="Times New Roman"/>
              <a:ea typeface="Times New Roman"/>
              <a:cs typeface="Times New Roman"/>
              <a:sym typeface="Times New Roman"/>
            </a:endParaRPr>
          </a:p>
          <a:p>
            <a:pPr marL="400050" marR="0" lvl="0" indent="-285750" algn="l" rtl="0">
              <a:spcBef>
                <a:spcPts val="0"/>
              </a:spcBef>
              <a:spcAft>
                <a:spcPts val="0"/>
              </a:spcAft>
              <a:buNone/>
            </a:pPr>
            <a:r>
              <a:rPr lang="en-US" sz="1200">
                <a:solidFill>
                  <a:srgbClr val="FFFFFF"/>
                </a:solidFill>
                <a:latin typeface="Times New Roman"/>
                <a:ea typeface="Times New Roman"/>
                <a:cs typeface="Times New Roman"/>
                <a:sym typeface="Times New Roman"/>
              </a:rPr>
              <a:t>Safety and Health Magazine. (n.d.). 42 percent of construction worker deaths involve falls, new database shows. Retrieved November 22, 2019,from </a:t>
            </a:r>
            <a:r>
              <a:rPr lang="en-US" sz="1200" u="sng">
                <a:solidFill>
                  <a:schemeClr val="hlink"/>
                </a:solidFill>
                <a:latin typeface="Times New Roman"/>
                <a:ea typeface="Times New Roman"/>
                <a:cs typeface="Times New Roman"/>
                <a:sym typeface="Times New Roman"/>
                <a:hlinkClick r:id="rId4"/>
              </a:rPr>
              <a:t>https://www.safetyandhealthmagazine.com/articles/print/16646-percent-of-construction-worker-deaths-involve-falls-new-database-shows</a:t>
            </a:r>
            <a:r>
              <a:rPr lang="en-US"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marL="400050" marR="0" lvl="0" indent="-285750" algn="l" rtl="0">
              <a:spcBef>
                <a:spcPts val="0"/>
              </a:spcBef>
              <a:spcAft>
                <a:spcPts val="0"/>
              </a:spcAft>
              <a:buNone/>
            </a:pPr>
            <a:endParaRPr sz="1200">
              <a:solidFill>
                <a:srgbClr val="FFFFFF"/>
              </a:solidFill>
              <a:latin typeface="Times New Roman"/>
              <a:ea typeface="Times New Roman"/>
              <a:cs typeface="Times New Roman"/>
              <a:sym typeface="Times New Roman"/>
            </a:endParaRPr>
          </a:p>
          <a:p>
            <a:pPr marL="400050" marR="0" lvl="0" indent="-285750" algn="l" rtl="0">
              <a:spcBef>
                <a:spcPts val="0"/>
              </a:spcBef>
              <a:spcAft>
                <a:spcPts val="0"/>
              </a:spcAft>
              <a:buNone/>
            </a:pPr>
            <a:r>
              <a:rPr lang="en-US" sz="1200">
                <a:solidFill>
                  <a:srgbClr val="FFFFFF"/>
                </a:solidFill>
                <a:latin typeface="Times New Roman"/>
                <a:ea typeface="Times New Roman"/>
                <a:cs typeface="Times New Roman"/>
                <a:sym typeface="Times New Roman"/>
              </a:rPr>
              <a:t>OSHA. (n.d.). Department of Labor logo UNITED STATES DEPARTMENT OF LABOR. Retrieved from </a:t>
            </a:r>
            <a:r>
              <a:rPr lang="en-US" sz="1200" u="sng">
                <a:solidFill>
                  <a:schemeClr val="hlink"/>
                </a:solidFill>
                <a:latin typeface="Times New Roman"/>
                <a:ea typeface="Times New Roman"/>
                <a:cs typeface="Times New Roman"/>
                <a:sym typeface="Times New Roman"/>
                <a:hlinkClick r:id="rId5"/>
              </a:rPr>
              <a:t>https://www.osha.gov/laws-regs/regulations/standardnumber/1926/1926.502</a:t>
            </a:r>
            <a:r>
              <a:rPr lang="en-US"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marL="400050" marR="0" lvl="0" indent="-285750" algn="l" rtl="0">
              <a:spcBef>
                <a:spcPts val="0"/>
              </a:spcBef>
              <a:spcAft>
                <a:spcPts val="0"/>
              </a:spcAft>
              <a:buNone/>
            </a:pPr>
            <a:endParaRPr sz="1200">
              <a:solidFill>
                <a:srgbClr val="FFFFFF"/>
              </a:solidFill>
              <a:latin typeface="Times New Roman"/>
              <a:ea typeface="Times New Roman"/>
              <a:cs typeface="Times New Roman"/>
              <a:sym typeface="Times New Roman"/>
            </a:endParaRPr>
          </a:p>
          <a:p>
            <a:pPr marL="400050" marR="0" lvl="0" indent="-285750" algn="l" rtl="0">
              <a:spcBef>
                <a:spcPts val="0"/>
              </a:spcBef>
              <a:spcAft>
                <a:spcPts val="0"/>
              </a:spcAft>
              <a:buNone/>
            </a:pPr>
            <a:r>
              <a:rPr lang="en-US" sz="1200">
                <a:solidFill>
                  <a:srgbClr val="FFFFFF"/>
                </a:solidFill>
                <a:latin typeface="Times New Roman"/>
                <a:ea typeface="Times New Roman"/>
                <a:cs typeface="Times New Roman"/>
                <a:sym typeface="Times New Roman"/>
              </a:rPr>
              <a:t>OSHA. (n.d.). UNITED STATES DEPARTMENT OF LABOR. Retrieved November 22, 2019, from </a:t>
            </a:r>
            <a:r>
              <a:rPr lang="en-US" sz="1200" u="sng">
                <a:solidFill>
                  <a:schemeClr val="hlink"/>
                </a:solidFill>
                <a:latin typeface="Times New Roman"/>
                <a:ea typeface="Times New Roman"/>
                <a:cs typeface="Times New Roman"/>
                <a:sym typeface="Times New Roman"/>
                <a:hlinkClick r:id="rId6"/>
              </a:rPr>
              <a:t>https://www.osha.gov/pls/oshaweb/owadisp.show_document?p_id=10757&amp;p_table=STANDARDS</a:t>
            </a:r>
            <a:r>
              <a:rPr lang="en-US" sz="1200">
                <a:solidFill>
                  <a:srgbClr val="FFFFFF"/>
                </a:solidFill>
                <a:latin typeface="Times New Roman"/>
                <a:ea typeface="Times New Roman"/>
                <a:cs typeface="Times New Roman"/>
                <a:sym typeface="Times New Roman"/>
              </a:rPr>
              <a:t> </a:t>
            </a:r>
            <a:r>
              <a:rPr lang="en-US" sz="1200">
                <a:solidFill>
                  <a:srgbClr val="333333"/>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marL="400050" marR="0" lvl="0" indent="-285750" algn="l" rtl="0">
              <a:spcBef>
                <a:spcPts val="0"/>
              </a:spcBef>
              <a:spcAft>
                <a:spcPts val="0"/>
              </a:spcAft>
              <a:buNone/>
            </a:pPr>
            <a:endParaRPr sz="1200">
              <a:solidFill>
                <a:srgbClr val="FFFFFF"/>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Arial"/>
              <a:buNone/>
            </a:pPr>
            <a:endParaRPr sz="1200">
              <a:solidFill>
                <a:srgbClr val="FFFFFF"/>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792eecf290_1_9"/>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Reference Images</a:t>
            </a:r>
            <a:endParaRPr/>
          </a:p>
        </p:txBody>
      </p:sp>
      <p:sp>
        <p:nvSpPr>
          <p:cNvPr id="384" name="Google Shape;384;g792eecf290_1_9"/>
          <p:cNvSpPr txBox="1">
            <a:spLocks noGrp="1"/>
          </p:cNvSpPr>
          <p:nvPr>
            <p:ph type="body" idx="1"/>
          </p:nvPr>
        </p:nvSpPr>
        <p:spPr>
          <a:xfrm>
            <a:off x="677325" y="2160600"/>
            <a:ext cx="9832800" cy="4267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i="1"/>
              <a:t>Figure 1.- </a:t>
            </a:r>
            <a:r>
              <a:rPr lang="en-US" sz="1100" u="sng">
                <a:solidFill>
                  <a:schemeClr val="hlink"/>
                </a:solidFill>
                <a:hlinkClick r:id="rId3"/>
              </a:rPr>
              <a:t>https://nationalsafetyinc.org/2013/08/08/fall-protection-training-videos-by-capital-safety/</a:t>
            </a:r>
            <a:r>
              <a:rPr lang="en-US" sz="1100">
                <a:solidFill>
                  <a:srgbClr val="FFFFFF"/>
                </a:solidFill>
              </a:rPr>
              <a:t> </a:t>
            </a:r>
            <a:endParaRPr i="1">
              <a:solidFill>
                <a:srgbClr val="FFFFFF"/>
              </a:solidFill>
            </a:endParaRPr>
          </a:p>
          <a:p>
            <a:pPr marL="0" lvl="0" indent="0" algn="l" rtl="0">
              <a:spcBef>
                <a:spcPts val="1000"/>
              </a:spcBef>
              <a:spcAft>
                <a:spcPts val="0"/>
              </a:spcAft>
              <a:buNone/>
            </a:pPr>
            <a:r>
              <a:rPr lang="en-US" i="1"/>
              <a:t>Figure 2.</a:t>
            </a:r>
            <a:r>
              <a:rPr lang="en-US"/>
              <a:t>- </a:t>
            </a:r>
            <a:r>
              <a:rPr lang="en-US" sz="1100" i="1" u="sng">
                <a:solidFill>
                  <a:schemeClr val="hlink"/>
                </a:solidFill>
                <a:latin typeface="Times New Roman"/>
                <a:ea typeface="Times New Roman"/>
                <a:cs typeface="Times New Roman"/>
                <a:sym typeface="Times New Roman"/>
                <a:hlinkClick r:id="rId4"/>
              </a:rPr>
              <a:t>https://papundits.files.wordpress.com/2011/03/oshashowedup_2011-03-08-humor-history.jpg?w=594</a:t>
            </a:r>
            <a:endParaRPr sz="1100" i="1">
              <a:solidFill>
                <a:srgbClr val="FFFFFF"/>
              </a:solidFill>
              <a:latin typeface="Times New Roman"/>
              <a:ea typeface="Times New Roman"/>
              <a:cs typeface="Times New Roman"/>
              <a:sym typeface="Times New Roman"/>
            </a:endParaRPr>
          </a:p>
          <a:p>
            <a:pPr marL="0" lvl="0" indent="0" algn="l" rtl="0">
              <a:spcBef>
                <a:spcPts val="1000"/>
              </a:spcBef>
              <a:spcAft>
                <a:spcPts val="0"/>
              </a:spcAft>
              <a:buNone/>
            </a:pPr>
            <a:r>
              <a:rPr lang="en-US" i="1"/>
              <a:t>Figure 3.- </a:t>
            </a:r>
            <a:r>
              <a:rPr lang="en-US" sz="1200" u="sng">
                <a:solidFill>
                  <a:schemeClr val="hlink"/>
                </a:solidFill>
                <a:latin typeface="Calibri"/>
                <a:ea typeface="Calibri"/>
                <a:cs typeface="Calibri"/>
                <a:sym typeface="Calibri"/>
                <a:hlinkClick r:id="rId5"/>
              </a:rPr>
              <a:t>https://www.safetyandhealthmagazine.com/articles/16646-percent-of-construction-worker-deaths-involve-falls-new-database-shows</a:t>
            </a:r>
            <a:endParaRPr sz="1100" i="1">
              <a:solidFill>
                <a:srgbClr val="FFFFFF"/>
              </a:solidFill>
              <a:latin typeface="Times New Roman"/>
              <a:ea typeface="Times New Roman"/>
              <a:cs typeface="Times New Roman"/>
              <a:sym typeface="Times New Roman"/>
            </a:endParaRPr>
          </a:p>
          <a:p>
            <a:pPr marL="0" lvl="0" indent="0" algn="l" rtl="0">
              <a:spcBef>
                <a:spcPts val="1000"/>
              </a:spcBef>
              <a:spcAft>
                <a:spcPts val="0"/>
              </a:spcAft>
              <a:buNone/>
            </a:pPr>
            <a:r>
              <a:rPr lang="en-US" i="1"/>
              <a:t>Figure 4.- </a:t>
            </a:r>
            <a:r>
              <a:rPr lang="en-US" sz="1200" u="sng">
                <a:solidFill>
                  <a:schemeClr val="hlink"/>
                </a:solidFill>
                <a:latin typeface="Calibri"/>
                <a:ea typeface="Calibri"/>
                <a:cs typeface="Calibri"/>
                <a:sym typeface="Calibri"/>
                <a:hlinkClick r:id="rId6"/>
              </a:rPr>
              <a:t>https://www.3m.com/3M/en_US/worker-health-safety-us/solutions/fall-protection/</a:t>
            </a:r>
            <a:endParaRPr sz="1200">
              <a:solidFill>
                <a:schemeClr val="dk1"/>
              </a:solidFill>
              <a:latin typeface="Calibri"/>
              <a:ea typeface="Calibri"/>
              <a:cs typeface="Calibri"/>
              <a:sym typeface="Calibri"/>
            </a:endParaRPr>
          </a:p>
          <a:p>
            <a:pPr marL="0" lvl="0" indent="0" algn="l" rtl="0">
              <a:spcBef>
                <a:spcPts val="1000"/>
              </a:spcBef>
              <a:spcAft>
                <a:spcPts val="0"/>
              </a:spcAft>
              <a:buNone/>
            </a:pPr>
            <a:r>
              <a:rPr lang="en-US" i="1"/>
              <a:t>Figure 5.- </a:t>
            </a:r>
            <a:r>
              <a:rPr lang="en-US" sz="1100" u="sng">
                <a:solidFill>
                  <a:schemeClr val="hlink"/>
                </a:solidFill>
                <a:latin typeface="Arial"/>
                <a:ea typeface="Arial"/>
                <a:cs typeface="Arial"/>
                <a:sym typeface="Arial"/>
                <a:hlinkClick r:id="rId7"/>
              </a:rPr>
              <a:t>https://www.istockphoto.com/photos/scaffolding?sort=best&amp;mediatype=photography&amp;phrase=Scaffolding</a:t>
            </a:r>
            <a:endParaRPr sz="1100" u="sng">
              <a:solidFill>
                <a:schemeClr val="hlink"/>
              </a:solidFill>
              <a:latin typeface="Arial"/>
              <a:ea typeface="Arial"/>
              <a:cs typeface="Arial"/>
              <a:sym typeface="Arial"/>
            </a:endParaRPr>
          </a:p>
          <a:p>
            <a:pPr marL="0" lvl="0" indent="0" algn="l" rtl="0">
              <a:spcBef>
                <a:spcPts val="1000"/>
              </a:spcBef>
              <a:spcAft>
                <a:spcPts val="0"/>
              </a:spcAft>
              <a:buNone/>
            </a:pPr>
            <a:r>
              <a:rPr lang="en-US" i="1"/>
              <a:t>Figure 6.- </a:t>
            </a:r>
            <a:r>
              <a:rPr lang="en-US" sz="1200" u="sng">
                <a:solidFill>
                  <a:schemeClr val="hlink"/>
                </a:solidFill>
                <a:latin typeface="Calibri"/>
                <a:ea typeface="Calibri"/>
                <a:cs typeface="Calibri"/>
                <a:sym typeface="Calibri"/>
                <a:hlinkClick r:id="rId8"/>
              </a:rPr>
              <a:t>https://www.osha.gov/Publications/fallprotectionsafety-commercialfishing-factsheet.html</a:t>
            </a:r>
            <a:endParaRPr sz="1100" u="sng">
              <a:solidFill>
                <a:schemeClr val="hlink"/>
              </a:solidFill>
              <a:latin typeface="Arial"/>
              <a:ea typeface="Arial"/>
              <a:cs typeface="Arial"/>
              <a:sym typeface="Arial"/>
            </a:endParaRPr>
          </a:p>
          <a:p>
            <a:pPr marL="0" lvl="0" indent="0" algn="l" rtl="0">
              <a:spcBef>
                <a:spcPts val="1000"/>
              </a:spcBef>
              <a:spcAft>
                <a:spcPts val="0"/>
              </a:spcAft>
              <a:buNone/>
            </a:pPr>
            <a:r>
              <a:rPr lang="en-US" i="1"/>
              <a:t>Figure 7.- </a:t>
            </a:r>
            <a:r>
              <a:rPr lang="en-US" sz="1200" u="sng">
                <a:solidFill>
                  <a:schemeClr val="hlink"/>
                </a:solidFill>
                <a:latin typeface="Calibri"/>
                <a:ea typeface="Calibri"/>
                <a:cs typeface="Calibri"/>
                <a:sym typeface="Calibri"/>
                <a:hlinkClick r:id="rId9"/>
              </a:rPr>
              <a:t>https://safety.honeywell.com/en-us/products/by-category/fall-protection/fall-protection-kits</a:t>
            </a:r>
            <a:endParaRPr sz="1100" u="sng">
              <a:solidFill>
                <a:schemeClr val="hlink"/>
              </a:solidFill>
              <a:latin typeface="Arial"/>
              <a:ea typeface="Arial"/>
              <a:cs typeface="Arial"/>
              <a:sym typeface="Arial"/>
            </a:endParaRPr>
          </a:p>
          <a:p>
            <a:pPr marL="0" lvl="0" indent="0" algn="l" rtl="0">
              <a:spcBef>
                <a:spcPts val="1000"/>
              </a:spcBef>
              <a:spcAft>
                <a:spcPts val="0"/>
              </a:spcAft>
              <a:buNone/>
            </a:pPr>
            <a:r>
              <a:rPr lang="en-US" i="1"/>
              <a:t>Figure 8.- </a:t>
            </a:r>
            <a:r>
              <a:rPr lang="en-US" sz="1200" u="sng">
                <a:solidFill>
                  <a:schemeClr val="hlink"/>
                </a:solidFill>
                <a:latin typeface="Calibri"/>
                <a:ea typeface="Calibri"/>
                <a:cs typeface="Calibri"/>
                <a:sym typeface="Calibri"/>
                <a:hlinkClick r:id="rId10"/>
              </a:rPr>
              <a:t>https://blink.ucsd.edu/safety/general/fall-protection/fall-protection-systems.html</a:t>
            </a:r>
            <a:endParaRPr sz="1100" u="sng">
              <a:solidFill>
                <a:schemeClr val="hlink"/>
              </a:solidFill>
              <a:latin typeface="Arial"/>
              <a:ea typeface="Arial"/>
              <a:cs typeface="Arial"/>
              <a:sym typeface="Arial"/>
            </a:endParaRPr>
          </a:p>
          <a:p>
            <a:pPr marL="0" lvl="0" indent="0" algn="l" rtl="0">
              <a:spcBef>
                <a:spcPts val="1000"/>
              </a:spcBef>
              <a:spcAft>
                <a:spcPts val="0"/>
              </a:spcAft>
              <a:buNone/>
            </a:pPr>
            <a:endParaRPr sz="1100" u="sng">
              <a:solidFill>
                <a:schemeClr val="hlink"/>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endParaRPr sz="1100" u="sng">
              <a:solidFill>
                <a:schemeClr val="hlink"/>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Introduction </a:t>
            </a:r>
            <a:endParaRPr/>
          </a:p>
        </p:txBody>
      </p:sp>
      <p:sp>
        <p:nvSpPr>
          <p:cNvPr id="172" name="Google Shape;172;p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t>Working at height accounts for more fatalities than any other activity. </a:t>
            </a:r>
            <a:endParaRPr/>
          </a:p>
          <a:p>
            <a:pPr marL="342900" lvl="0" indent="-251459" algn="l" rtl="0">
              <a:spcBef>
                <a:spcPts val="1000"/>
              </a:spcBef>
              <a:spcAft>
                <a:spcPts val="0"/>
              </a:spcAft>
              <a:buSzPts val="1440"/>
              <a:buNone/>
            </a:pPr>
            <a:endParaRPr/>
          </a:p>
          <a:p>
            <a:pPr marL="342900" lvl="0" indent="-342900" algn="l" rtl="0">
              <a:spcBef>
                <a:spcPts val="1000"/>
              </a:spcBef>
              <a:spcAft>
                <a:spcPts val="0"/>
              </a:spcAft>
              <a:buSzPts val="1440"/>
              <a:buChar char="➢"/>
            </a:pPr>
            <a:r>
              <a:rPr lang="en-US"/>
              <a:t>Various factors such as vertical distance, roof types, support types, access equipment and weather conditions are responsible for the fall. </a:t>
            </a:r>
            <a:endParaRPr/>
          </a:p>
          <a:p>
            <a:pPr marL="342900" lvl="0" indent="-251459" algn="l" rtl="0">
              <a:spcBef>
                <a:spcPts val="1000"/>
              </a:spcBef>
              <a:spcAft>
                <a:spcPts val="0"/>
              </a:spcAft>
              <a:buSzPts val="1440"/>
              <a:buNone/>
            </a:pPr>
            <a:endParaRPr/>
          </a:p>
          <a:p>
            <a:pPr marL="342900" lvl="0" indent="-342900" algn="l" rtl="0">
              <a:spcBef>
                <a:spcPts val="1000"/>
              </a:spcBef>
              <a:spcAft>
                <a:spcPts val="0"/>
              </a:spcAft>
              <a:buSzPts val="1440"/>
              <a:buChar char="➢"/>
            </a:pPr>
            <a:r>
              <a:rPr lang="en-US"/>
              <a:t>Unless working on a ladder, scissor lift or scaffold, OSHA requires the worker to have fall protection if height is 6 feet or greater.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47943c1143_0_6"/>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a:t>Introduction</a:t>
            </a:r>
            <a:endParaRPr/>
          </a:p>
        </p:txBody>
      </p:sp>
      <p:sp>
        <p:nvSpPr>
          <p:cNvPr id="179" name="Google Shape;179;g47943c1143_0_6"/>
          <p:cNvSpPr txBox="1">
            <a:spLocks noGrp="1"/>
          </p:cNvSpPr>
          <p:nvPr>
            <p:ph type="body" idx="1"/>
          </p:nvPr>
        </p:nvSpPr>
        <p:spPr>
          <a:xfrm>
            <a:off x="677329" y="2179317"/>
            <a:ext cx="4400700" cy="893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What could be the problem?</a:t>
            </a:r>
            <a:endParaRPr/>
          </a:p>
          <a:p>
            <a:pPr marL="914400" lvl="0" indent="0" algn="l" rtl="0">
              <a:lnSpc>
                <a:spcPct val="115000"/>
              </a:lnSpc>
              <a:spcBef>
                <a:spcPts val="1000"/>
              </a:spcBef>
              <a:spcAft>
                <a:spcPts val="0"/>
              </a:spcAft>
              <a:buNone/>
            </a:pPr>
            <a:endParaRPr/>
          </a:p>
          <a:p>
            <a:pPr marL="914400" lvl="0" indent="0" algn="l" rtl="0">
              <a:lnSpc>
                <a:spcPct val="115000"/>
              </a:lnSpc>
              <a:spcBef>
                <a:spcPts val="1000"/>
              </a:spcBef>
              <a:spcAft>
                <a:spcPts val="0"/>
              </a:spcAft>
              <a:buNone/>
            </a:pPr>
            <a:endParaRPr sz="2400"/>
          </a:p>
        </p:txBody>
      </p:sp>
      <p:pic>
        <p:nvPicPr>
          <p:cNvPr id="180" name="Google Shape;180;g47943c1143_0_6"/>
          <p:cNvPicPr preferRelativeResize="0"/>
          <p:nvPr/>
        </p:nvPicPr>
        <p:blipFill>
          <a:blip r:embed="rId3">
            <a:alphaModFix/>
          </a:blip>
          <a:stretch>
            <a:fillRect/>
          </a:stretch>
        </p:blipFill>
        <p:spPr>
          <a:xfrm>
            <a:off x="5469875" y="1130550"/>
            <a:ext cx="6440325" cy="4596900"/>
          </a:xfrm>
          <a:prstGeom prst="rect">
            <a:avLst/>
          </a:prstGeom>
          <a:noFill/>
          <a:ln>
            <a:noFill/>
          </a:ln>
        </p:spPr>
      </p:pic>
      <p:sp>
        <p:nvSpPr>
          <p:cNvPr id="181" name="Google Shape;181;g47943c1143_0_6"/>
          <p:cNvSpPr txBox="1"/>
          <p:nvPr/>
        </p:nvSpPr>
        <p:spPr>
          <a:xfrm>
            <a:off x="958125" y="2735700"/>
            <a:ext cx="4400700" cy="1461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000"/>
              </a:spcBef>
              <a:spcAft>
                <a:spcPts val="0"/>
              </a:spcAft>
              <a:buClr>
                <a:schemeClr val="accent1"/>
              </a:buClr>
              <a:buSzPts val="1800"/>
              <a:buFont typeface="Noto Sans Symbols"/>
              <a:buChar char="➢"/>
            </a:pPr>
            <a:r>
              <a:rPr lang="en-US" sz="1800">
                <a:solidFill>
                  <a:srgbClr val="FEFEFE"/>
                </a:solidFill>
                <a:latin typeface="Trebuchet MS"/>
                <a:ea typeface="Trebuchet MS"/>
                <a:cs typeface="Trebuchet MS"/>
                <a:sym typeface="Trebuchet MS"/>
              </a:rPr>
              <a:t>It is uncomfortable</a:t>
            </a:r>
            <a:endParaRPr sz="1800">
              <a:solidFill>
                <a:srgbClr val="FEFEFE"/>
              </a:solidFill>
              <a:latin typeface="Trebuchet MS"/>
              <a:ea typeface="Trebuchet MS"/>
              <a:cs typeface="Trebuchet MS"/>
              <a:sym typeface="Trebuchet MS"/>
            </a:endParaRPr>
          </a:p>
          <a:p>
            <a:pPr marL="457200" lvl="0" indent="-342900" algn="l" rtl="0">
              <a:lnSpc>
                <a:spcPct val="115000"/>
              </a:lnSpc>
              <a:spcBef>
                <a:spcPts val="0"/>
              </a:spcBef>
              <a:spcAft>
                <a:spcPts val="0"/>
              </a:spcAft>
              <a:buClr>
                <a:schemeClr val="accent1"/>
              </a:buClr>
              <a:buSzPts val="1800"/>
              <a:buFont typeface="Noto Sans Symbols"/>
              <a:buChar char="➢"/>
            </a:pPr>
            <a:r>
              <a:rPr lang="en-US" sz="1800">
                <a:solidFill>
                  <a:srgbClr val="FEFEFE"/>
                </a:solidFill>
                <a:latin typeface="Trebuchet MS"/>
                <a:ea typeface="Trebuchet MS"/>
                <a:cs typeface="Trebuchet MS"/>
                <a:sym typeface="Trebuchet MS"/>
              </a:rPr>
              <a:t>Takes extra time to put on</a:t>
            </a:r>
            <a:endParaRPr sz="1800">
              <a:solidFill>
                <a:srgbClr val="FEFEFE"/>
              </a:solidFill>
              <a:latin typeface="Trebuchet MS"/>
              <a:ea typeface="Trebuchet MS"/>
              <a:cs typeface="Trebuchet MS"/>
              <a:sym typeface="Trebuchet MS"/>
            </a:endParaRPr>
          </a:p>
          <a:p>
            <a:pPr marL="457200" lvl="0" indent="-342900" algn="l" rtl="0">
              <a:lnSpc>
                <a:spcPct val="115000"/>
              </a:lnSpc>
              <a:spcBef>
                <a:spcPts val="0"/>
              </a:spcBef>
              <a:spcAft>
                <a:spcPts val="0"/>
              </a:spcAft>
              <a:buClr>
                <a:schemeClr val="accent1"/>
              </a:buClr>
              <a:buSzPts val="1800"/>
              <a:buFont typeface="Noto Sans Symbols"/>
              <a:buChar char="➢"/>
            </a:pPr>
            <a:r>
              <a:rPr lang="en-US" sz="1800">
                <a:solidFill>
                  <a:srgbClr val="FEFEFE"/>
                </a:solidFill>
                <a:latin typeface="Trebuchet MS"/>
                <a:ea typeface="Trebuchet MS"/>
                <a:cs typeface="Trebuchet MS"/>
                <a:sym typeface="Trebuchet MS"/>
              </a:rPr>
              <a:t>Gets in the way</a:t>
            </a:r>
            <a:endParaRPr sz="1800">
              <a:latin typeface="Trebuchet MS"/>
              <a:ea typeface="Trebuchet MS"/>
              <a:cs typeface="Trebuchet MS"/>
              <a:sym typeface="Trebuchet MS"/>
            </a:endParaRPr>
          </a:p>
        </p:txBody>
      </p:sp>
      <p:sp>
        <p:nvSpPr>
          <p:cNvPr id="182" name="Google Shape;182;g47943c1143_0_6"/>
          <p:cNvSpPr txBox="1"/>
          <p:nvPr/>
        </p:nvSpPr>
        <p:spPr>
          <a:xfrm>
            <a:off x="5493675" y="5727450"/>
            <a:ext cx="6440400" cy="3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i="1">
                <a:solidFill>
                  <a:srgbClr val="FFFFFF"/>
                </a:solidFill>
                <a:latin typeface="Trebuchet MS"/>
                <a:ea typeface="Trebuchet MS"/>
                <a:cs typeface="Trebuchet MS"/>
                <a:sym typeface="Trebuchet MS"/>
              </a:rPr>
              <a:t>(Figure 4.</a:t>
            </a:r>
            <a:r>
              <a:rPr lang="en-US" sz="1100">
                <a:solidFill>
                  <a:srgbClr val="FFFFFF"/>
                </a:solidFill>
                <a:latin typeface="Trebuchet MS"/>
                <a:ea typeface="Trebuchet MS"/>
                <a:cs typeface="Trebuchet MS"/>
                <a:sym typeface="Trebuchet MS"/>
              </a:rPr>
              <a:t> 11/22/2019 </a:t>
            </a:r>
            <a:r>
              <a:rPr lang="en-US" sz="1100" i="1" u="sng">
                <a:solidFill>
                  <a:srgbClr val="FFFFFF"/>
                </a:solidFill>
                <a:latin typeface="Calibri"/>
                <a:ea typeface="Calibri"/>
                <a:cs typeface="Calibri"/>
                <a:sym typeface="Calibri"/>
                <a:hlinkClick r:id="rId4"/>
              </a:rPr>
              <a:t>https://www.</a:t>
            </a:r>
            <a:r>
              <a:rPr lang="en-US" sz="1100">
                <a:solidFill>
                  <a:srgbClr val="FFFFFF"/>
                </a:solidFill>
                <a:latin typeface="Trebuchet MS"/>
                <a:ea typeface="Trebuchet MS"/>
                <a:cs typeface="Trebuchet MS"/>
                <a:sym typeface="Trebuchet MS"/>
              </a:rPr>
              <a:t>3m.com)</a:t>
            </a:r>
            <a:endParaRPr sz="1100">
              <a:solidFill>
                <a:srgbClr val="FFFFFF"/>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1000"/>
                                        <p:tgtEl>
                                          <p:spTgt spid="18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78e5acc60c_0_12"/>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are Control Measures?</a:t>
            </a:r>
            <a:endParaRPr/>
          </a:p>
        </p:txBody>
      </p:sp>
      <p:sp>
        <p:nvSpPr>
          <p:cNvPr id="189" name="Google Shape;189;g78e5acc60c_0_12"/>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Control Measures - are the actions we take to eliminate or reduce the hazard to an acceptable risk level.</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Ideally the hazard is to be designed out when the part is made.</a:t>
            </a:r>
            <a:endParaRPr/>
          </a:p>
          <a:p>
            <a:pPr marL="457200" lvl="0" indent="-342900" algn="l" rtl="0">
              <a:spcBef>
                <a:spcPts val="0"/>
              </a:spcBef>
              <a:spcAft>
                <a:spcPts val="0"/>
              </a:spcAft>
              <a:buSzPts val="1800"/>
              <a:buChar char="➢"/>
            </a:pPr>
            <a:r>
              <a:rPr lang="en-US"/>
              <a:t>If the hazards can not be designed out then control  measures are taken.</a:t>
            </a:r>
            <a:endParaRPr/>
          </a:p>
          <a:p>
            <a:pPr marL="457200" lvl="0" indent="-342900" algn="l" rtl="0">
              <a:spcBef>
                <a:spcPts val="0"/>
              </a:spcBef>
              <a:spcAft>
                <a:spcPts val="0"/>
              </a:spcAft>
              <a:buSzPts val="1800"/>
              <a:buChar char="➢"/>
            </a:pPr>
            <a:r>
              <a:rPr lang="en-US"/>
              <a:t>Common control measure include, personal protective equipment (PPE), guardrails, proper training etc...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Common Hazards</a:t>
            </a:r>
            <a:endParaRPr/>
          </a:p>
        </p:txBody>
      </p:sp>
      <p:sp>
        <p:nvSpPr>
          <p:cNvPr id="196" name="Google Shape;196;p6"/>
          <p:cNvSpPr txBox="1">
            <a:spLocks noGrp="1"/>
          </p:cNvSpPr>
          <p:nvPr>
            <p:ph type="body" idx="1"/>
          </p:nvPr>
        </p:nvSpPr>
        <p:spPr>
          <a:xfrm>
            <a:off x="677334" y="1739153"/>
            <a:ext cx="8596668" cy="430220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t>Suspended platforms</a:t>
            </a:r>
            <a:endParaRPr/>
          </a:p>
          <a:p>
            <a:pPr marL="342900" lvl="0" indent="-342900" algn="l" rtl="0">
              <a:spcBef>
                <a:spcPts val="1000"/>
              </a:spcBef>
              <a:spcAft>
                <a:spcPts val="0"/>
              </a:spcAft>
              <a:buSzPts val="1440"/>
              <a:buChar char="➢"/>
            </a:pPr>
            <a:r>
              <a:rPr lang="en-US"/>
              <a:t>Ladders</a:t>
            </a:r>
            <a:endParaRPr/>
          </a:p>
          <a:p>
            <a:pPr marL="342900" lvl="0" indent="-342900" algn="l" rtl="0">
              <a:spcBef>
                <a:spcPts val="1000"/>
              </a:spcBef>
              <a:spcAft>
                <a:spcPts val="0"/>
              </a:spcAft>
              <a:buSzPts val="1440"/>
              <a:buChar char="➢"/>
            </a:pPr>
            <a:r>
              <a:rPr lang="en-US"/>
              <a:t>Leading edges</a:t>
            </a:r>
            <a:endParaRPr/>
          </a:p>
          <a:p>
            <a:pPr marL="342900" lvl="0" indent="-342900" algn="l" rtl="0">
              <a:spcBef>
                <a:spcPts val="1000"/>
              </a:spcBef>
              <a:spcAft>
                <a:spcPts val="0"/>
              </a:spcAft>
              <a:buSzPts val="1440"/>
              <a:buChar char="➢"/>
            </a:pPr>
            <a:r>
              <a:rPr lang="en-US"/>
              <a:t>Floor openings</a:t>
            </a:r>
            <a:endParaRPr/>
          </a:p>
          <a:p>
            <a:pPr marL="342900" lvl="0" indent="-342900" algn="l" rtl="0">
              <a:spcBef>
                <a:spcPts val="1000"/>
              </a:spcBef>
              <a:spcAft>
                <a:spcPts val="0"/>
              </a:spcAft>
              <a:buSzPts val="1440"/>
              <a:buChar char="➢"/>
            </a:pPr>
            <a:r>
              <a:rPr lang="en-US"/>
              <a:t>Wall openings</a:t>
            </a:r>
            <a:endParaRPr/>
          </a:p>
          <a:p>
            <a:pPr marL="342900" lvl="0" indent="-342900" algn="l" rtl="0">
              <a:spcBef>
                <a:spcPts val="1000"/>
              </a:spcBef>
              <a:spcAft>
                <a:spcPts val="0"/>
              </a:spcAft>
              <a:buSzPts val="1440"/>
              <a:buChar char="➢"/>
            </a:pPr>
            <a:r>
              <a:rPr lang="en-US"/>
              <a:t>Scaffolding</a:t>
            </a:r>
            <a:endParaRPr/>
          </a:p>
          <a:p>
            <a:pPr marL="342900" lvl="0" indent="-342900" algn="l" rtl="0">
              <a:spcBef>
                <a:spcPts val="1000"/>
              </a:spcBef>
              <a:spcAft>
                <a:spcPts val="0"/>
              </a:spcAft>
              <a:buSzPts val="1440"/>
              <a:buChar char="➢"/>
            </a:pPr>
            <a:r>
              <a:rPr lang="en-US"/>
              <a:t>Excavations</a:t>
            </a:r>
            <a:endParaRPr/>
          </a:p>
          <a:p>
            <a:pPr marL="342900" lvl="0" indent="-342900" algn="l" rtl="0">
              <a:spcBef>
                <a:spcPts val="1000"/>
              </a:spcBef>
              <a:spcAft>
                <a:spcPts val="0"/>
              </a:spcAft>
              <a:buSzPts val="1440"/>
              <a:buChar char="➢"/>
            </a:pPr>
            <a:r>
              <a:rPr lang="en-US"/>
              <a:t>Unprotected sides and edges</a:t>
            </a:r>
            <a:endParaRPr/>
          </a:p>
        </p:txBody>
      </p:sp>
      <p:pic>
        <p:nvPicPr>
          <p:cNvPr id="197" name="Google Shape;197;p6"/>
          <p:cNvPicPr preferRelativeResize="0"/>
          <p:nvPr/>
        </p:nvPicPr>
        <p:blipFill>
          <a:blip r:embed="rId3">
            <a:alphaModFix/>
          </a:blip>
          <a:stretch>
            <a:fillRect/>
          </a:stretch>
        </p:blipFill>
        <p:spPr>
          <a:xfrm>
            <a:off x="5318400" y="1739150"/>
            <a:ext cx="4379800" cy="2189900"/>
          </a:xfrm>
          <a:prstGeom prst="rect">
            <a:avLst/>
          </a:prstGeom>
          <a:noFill/>
          <a:ln>
            <a:noFill/>
          </a:ln>
        </p:spPr>
      </p:pic>
      <p:sp>
        <p:nvSpPr>
          <p:cNvPr id="198" name="Google Shape;198;p6"/>
          <p:cNvSpPr txBox="1"/>
          <p:nvPr/>
        </p:nvSpPr>
        <p:spPr>
          <a:xfrm>
            <a:off x="5290700" y="3929050"/>
            <a:ext cx="4435200" cy="43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i="1">
                <a:solidFill>
                  <a:srgbClr val="FFFFFF"/>
                </a:solidFill>
                <a:latin typeface="Trebuchet MS"/>
                <a:ea typeface="Trebuchet MS"/>
                <a:cs typeface="Trebuchet MS"/>
                <a:sym typeface="Trebuchet MS"/>
              </a:rPr>
              <a:t>(Figure 5</a:t>
            </a:r>
            <a:r>
              <a:rPr lang="en-US" sz="1100">
                <a:solidFill>
                  <a:srgbClr val="FFFFFF"/>
                </a:solidFill>
                <a:latin typeface="Trebuchet MS"/>
                <a:ea typeface="Trebuchet MS"/>
                <a:cs typeface="Trebuchet MS"/>
                <a:sym typeface="Trebuchet MS"/>
              </a:rPr>
              <a:t>. 11/22/2019 https://www.istockphoto.com)</a:t>
            </a:r>
            <a:endParaRPr sz="1100">
              <a:solidFill>
                <a:srgbClr val="FFFFFF"/>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Control Hierarchy </a:t>
            </a:r>
            <a:endParaRPr/>
          </a:p>
        </p:txBody>
      </p:sp>
      <p:sp>
        <p:nvSpPr>
          <p:cNvPr id="205" name="Google Shape;205;p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35280" algn="l" rtl="0">
              <a:spcBef>
                <a:spcPts val="0"/>
              </a:spcBef>
              <a:spcAft>
                <a:spcPts val="0"/>
              </a:spcAft>
              <a:buSzPts val="1800"/>
              <a:buFont typeface="Trebuchet MS"/>
              <a:buAutoNum type="arabicPeriod"/>
            </a:pPr>
            <a:r>
              <a:rPr lang="en-US"/>
              <a:t>Eliminate the hazard - This pertains to the first line of defense. This can be done by designing out.</a:t>
            </a:r>
            <a:endParaRPr/>
          </a:p>
          <a:p>
            <a:pPr marL="342900" lvl="0" indent="0" algn="l" rtl="0">
              <a:spcBef>
                <a:spcPts val="0"/>
              </a:spcBef>
              <a:spcAft>
                <a:spcPts val="0"/>
              </a:spcAft>
              <a:buNone/>
            </a:pPr>
            <a:endParaRPr/>
          </a:p>
          <a:p>
            <a:pPr marL="342900" lvl="0" indent="-335280" algn="l" rtl="0">
              <a:spcBef>
                <a:spcPts val="1000"/>
              </a:spcBef>
              <a:spcAft>
                <a:spcPts val="0"/>
              </a:spcAft>
              <a:buSzPts val="1800"/>
              <a:buFont typeface="Trebuchet MS"/>
              <a:buAutoNum type="arabicPeriod"/>
            </a:pPr>
            <a:r>
              <a:rPr lang="en-US"/>
              <a:t>Mitigate the fall - This is the second line of defense and can be done by using engineering control systems such as fences or guardrails. </a:t>
            </a:r>
            <a:endParaRPr/>
          </a:p>
          <a:p>
            <a:pPr marL="342900" lvl="0" indent="0" algn="l" rtl="0">
              <a:spcBef>
                <a:spcPts val="1000"/>
              </a:spcBef>
              <a:spcAft>
                <a:spcPts val="0"/>
              </a:spcAft>
              <a:buNone/>
            </a:pPr>
            <a:endParaRPr/>
          </a:p>
          <a:p>
            <a:pPr marL="342900" lvl="0" indent="-335280" algn="l" rtl="0">
              <a:spcBef>
                <a:spcPts val="1000"/>
              </a:spcBef>
              <a:spcAft>
                <a:spcPts val="0"/>
              </a:spcAft>
              <a:buSzPts val="1800"/>
              <a:buFont typeface="Trebuchet MS"/>
              <a:buAutoNum type="arabicPeriod"/>
            </a:pPr>
            <a:r>
              <a:rPr lang="en-US"/>
              <a:t>Control the fall - This can be done by using Personal Fall Arrest Systems (PFAS).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a:t>Elimination of Fall hazards</a:t>
            </a:r>
            <a:endParaRPr/>
          </a:p>
        </p:txBody>
      </p:sp>
      <p:sp>
        <p:nvSpPr>
          <p:cNvPr id="212" name="Google Shape;212;p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t>Work from the ground whenever possible</a:t>
            </a:r>
            <a:endParaRPr/>
          </a:p>
          <a:p>
            <a:pPr marL="342900" lvl="0" indent="0" algn="l" rtl="0">
              <a:spcBef>
                <a:spcPts val="0"/>
              </a:spcBef>
              <a:spcAft>
                <a:spcPts val="0"/>
              </a:spcAft>
              <a:buNone/>
            </a:pPr>
            <a:endParaRPr/>
          </a:p>
          <a:p>
            <a:pPr marL="342900" lvl="0" indent="-342900" algn="l" rtl="0">
              <a:spcBef>
                <a:spcPts val="1000"/>
              </a:spcBef>
              <a:spcAft>
                <a:spcPts val="0"/>
              </a:spcAft>
              <a:buSzPts val="1440"/>
              <a:buChar char="►"/>
            </a:pPr>
            <a:r>
              <a:rPr lang="en-US"/>
              <a:t>Fill in any holes when done</a:t>
            </a:r>
            <a:endParaRPr/>
          </a:p>
          <a:p>
            <a:pPr marL="342900" lvl="0" indent="0" algn="l" rtl="0">
              <a:spcBef>
                <a:spcPts val="1000"/>
              </a:spcBef>
              <a:spcAft>
                <a:spcPts val="0"/>
              </a:spcAft>
              <a:buNone/>
            </a:pPr>
            <a:endParaRPr/>
          </a:p>
          <a:p>
            <a:pPr marL="342900" lvl="0" indent="-342900" algn="l" rtl="0">
              <a:spcBef>
                <a:spcPts val="1000"/>
              </a:spcBef>
              <a:spcAft>
                <a:spcPts val="0"/>
              </a:spcAft>
              <a:buSzPts val="1440"/>
              <a:buChar char="►"/>
            </a:pPr>
            <a:r>
              <a:rPr lang="en-US"/>
              <a:t>Cover floor openings</a:t>
            </a:r>
            <a:endParaRP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2524</Words>
  <Application>Microsoft Office PowerPoint</Application>
  <PresentationFormat>Widescreen</PresentationFormat>
  <Paragraphs>282</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Noto Sans Symbols</vt:lpstr>
      <vt:lpstr>Arial</vt:lpstr>
      <vt:lpstr>Calibri</vt:lpstr>
      <vt:lpstr>Times New Roman</vt:lpstr>
      <vt:lpstr>Trebuchet MS</vt:lpstr>
      <vt:lpstr>Facet</vt:lpstr>
      <vt:lpstr>How to Mitigate Falls in the Work Establishment by  Henry Crafer, Elijah Repke, Brian Long &amp; Hassan Almaskeen OLS 30000-001  Safety and Health for Engineering Technologies Purdue University Northwest</vt:lpstr>
      <vt:lpstr>PowerPoint Presentation</vt:lpstr>
      <vt:lpstr>Introduction </vt:lpstr>
      <vt:lpstr>Introduction </vt:lpstr>
      <vt:lpstr>Introduction</vt:lpstr>
      <vt:lpstr>What are Control Measures?</vt:lpstr>
      <vt:lpstr>Common Hazards</vt:lpstr>
      <vt:lpstr>Control Hierarchy </vt:lpstr>
      <vt:lpstr>Elimination of Fall hazards</vt:lpstr>
      <vt:lpstr>Fall Hazard Control: Mitigate</vt:lpstr>
      <vt:lpstr>Fall Hazard Control: Mitigate (Cont…)  </vt:lpstr>
      <vt:lpstr>Personal Fall Arrest System (PFAS)  A,B,C of PFAS</vt:lpstr>
      <vt:lpstr>Fall Hazard Control Measures</vt:lpstr>
      <vt:lpstr>OSHA Standard 1926.501</vt:lpstr>
      <vt:lpstr>OSHA Standard 1926.502</vt:lpstr>
      <vt:lpstr>OSHA Standard 1926.502</vt:lpstr>
      <vt:lpstr>Employer Requirements: Training and Certification  </vt:lpstr>
      <vt:lpstr>Employer requirements: Inspection</vt:lpstr>
      <vt:lpstr>Review Key Components</vt:lpstr>
      <vt:lpstr>Comprehension Check</vt:lpstr>
      <vt:lpstr>Comprehension Check </vt:lpstr>
      <vt:lpstr>Comprehension Check </vt:lpstr>
      <vt:lpstr>Comprehension Check</vt:lpstr>
      <vt:lpstr>Comprehension Check</vt:lpstr>
      <vt:lpstr>Comprehension Check</vt:lpstr>
      <vt:lpstr>Comprehension Check</vt:lpstr>
      <vt:lpstr>Comprehension Check </vt:lpstr>
      <vt:lpstr>Comprehension Check  </vt:lpstr>
      <vt:lpstr>Comprehension Check </vt:lpstr>
      <vt:lpstr>References</vt:lpstr>
      <vt:lpstr>Reference 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Mitigate Falls in the Work Establishment by  Henry Crafer, Elijah Repke, Brian Long &amp; Hassan Almaskeen OLS 30000-001  Safety and Health for Engineering Technologies Purdue University Northwest</dc:title>
  <dc:creator>Henry Crafer</dc:creator>
  <cp:lastModifiedBy>Shoji Nakayama</cp:lastModifiedBy>
  <cp:revision>2</cp:revision>
  <dcterms:created xsi:type="dcterms:W3CDTF">2019-10-04T20:10:50Z</dcterms:created>
  <dcterms:modified xsi:type="dcterms:W3CDTF">2020-01-23T22:09:08Z</dcterms:modified>
</cp:coreProperties>
</file>