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76" r:id="rId6"/>
    <p:sldId id="267" r:id="rId7"/>
    <p:sldId id="268" r:id="rId8"/>
    <p:sldId id="264" r:id="rId9"/>
    <p:sldId id="269" r:id="rId10"/>
    <p:sldId id="270" r:id="rId11"/>
    <p:sldId id="271" r:id="rId12"/>
    <p:sldId id="274" r:id="rId13"/>
    <p:sldId id="273" r:id="rId14"/>
    <p:sldId id="275" r:id="rId15"/>
    <p:sldId id="272" r:id="rId16"/>
    <p:sldId id="266" r:id="rId17"/>
    <p:sldId id="260" r:id="rId18"/>
    <p:sldId id="261" r:id="rId19"/>
    <p:sldId id="262" r:id="rId20"/>
    <p:sldId id="263"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74792" autoAdjust="0"/>
  </p:normalViewPr>
  <p:slideViewPr>
    <p:cSldViewPr snapToGrid="0">
      <p:cViewPr varScale="1">
        <p:scale>
          <a:sx n="73" d="100"/>
          <a:sy n="73" d="100"/>
        </p:scale>
        <p:origin x="78" y="1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74CCB-62A6-408B-BCA8-185470E8704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21B12FC-BA7D-44F6-953E-D3B5FF8CB0B2}">
      <dgm:prSet phldrT="[Text]" custT="1"/>
      <dgm:spPr/>
      <dgm:t>
        <a:bodyPr/>
        <a:lstStyle/>
        <a:p>
          <a:r>
            <a:rPr lang="en-US" sz="1400" dirty="0" smtClean="0">
              <a:latin typeface="Rockwell" panose="02060603020205020403" pitchFamily="18" charset="0"/>
            </a:rPr>
            <a:t>Engineering Controls</a:t>
          </a:r>
          <a:endParaRPr lang="en-US" sz="1400" dirty="0">
            <a:latin typeface="Rockwell" panose="02060603020205020403" pitchFamily="18" charset="0"/>
          </a:endParaRPr>
        </a:p>
      </dgm:t>
    </dgm:pt>
    <dgm:pt modelId="{F4BA5A21-8F0D-4638-B3F5-9E1ACE7FE378}" type="parTrans" cxnId="{B7F84E2E-DDE7-4F71-A5C6-7F33625E66E3}">
      <dgm:prSet/>
      <dgm:spPr/>
      <dgm:t>
        <a:bodyPr/>
        <a:lstStyle/>
        <a:p>
          <a:endParaRPr lang="en-US"/>
        </a:p>
      </dgm:t>
    </dgm:pt>
    <dgm:pt modelId="{CF9A361D-F7A4-49DE-A887-CEDC1E438656}" type="sibTrans" cxnId="{B7F84E2E-DDE7-4F71-A5C6-7F33625E66E3}">
      <dgm:prSet/>
      <dgm:spPr/>
      <dgm:t>
        <a:bodyPr/>
        <a:lstStyle/>
        <a:p>
          <a:endParaRPr lang="en-US"/>
        </a:p>
      </dgm:t>
    </dgm:pt>
    <dgm:pt modelId="{22086EAF-50EC-450D-93BC-7C01A90C8915}">
      <dgm:prSet phldrT="[Text]" custT="1"/>
      <dgm:spPr/>
      <dgm:t>
        <a:bodyPr/>
        <a:lstStyle/>
        <a:p>
          <a:r>
            <a:rPr lang="en-US" sz="1400" dirty="0" smtClean="0">
              <a:latin typeface="Rockwell" panose="02060603020205020403" pitchFamily="18" charset="0"/>
            </a:rPr>
            <a:t>Allow for easy pick up points</a:t>
          </a:r>
          <a:endParaRPr lang="en-US" sz="1400" dirty="0">
            <a:latin typeface="Rockwell" panose="02060603020205020403" pitchFamily="18" charset="0"/>
          </a:endParaRPr>
        </a:p>
      </dgm:t>
    </dgm:pt>
    <dgm:pt modelId="{B934C8D8-5C48-4594-AA94-366F28DBD8CA}" type="parTrans" cxnId="{032150DB-EB3D-4D6C-9448-FB420EE97CF1}">
      <dgm:prSet/>
      <dgm:spPr/>
      <dgm:t>
        <a:bodyPr/>
        <a:lstStyle/>
        <a:p>
          <a:endParaRPr lang="en-US"/>
        </a:p>
      </dgm:t>
    </dgm:pt>
    <dgm:pt modelId="{B8F08856-590B-44B4-9CEE-44F16BF01085}" type="sibTrans" cxnId="{032150DB-EB3D-4D6C-9448-FB420EE97CF1}">
      <dgm:prSet/>
      <dgm:spPr/>
      <dgm:t>
        <a:bodyPr/>
        <a:lstStyle/>
        <a:p>
          <a:endParaRPr lang="en-US"/>
        </a:p>
      </dgm:t>
    </dgm:pt>
    <dgm:pt modelId="{7447D140-CB4B-4FBA-A382-20AF51C77A3A}">
      <dgm:prSet phldrT="[Text]" custT="1"/>
      <dgm:spPr/>
      <dgm:t>
        <a:bodyPr/>
        <a:lstStyle/>
        <a:p>
          <a:r>
            <a:rPr lang="en-US" sz="1400" dirty="0" smtClean="0">
              <a:latin typeface="Rockwell" panose="02060603020205020403" pitchFamily="18" charset="0"/>
            </a:rPr>
            <a:t>Work Practice</a:t>
          </a:r>
          <a:endParaRPr lang="en-US" sz="1400" dirty="0">
            <a:latin typeface="Rockwell" panose="02060603020205020403" pitchFamily="18" charset="0"/>
          </a:endParaRPr>
        </a:p>
      </dgm:t>
    </dgm:pt>
    <dgm:pt modelId="{0B0D8DFB-9E91-46DB-85B1-D65FE5C5C04F}" type="parTrans" cxnId="{7FA726F7-7EA5-443A-880E-2AF817E3397B}">
      <dgm:prSet/>
      <dgm:spPr/>
      <dgm:t>
        <a:bodyPr/>
        <a:lstStyle/>
        <a:p>
          <a:endParaRPr lang="en-US"/>
        </a:p>
      </dgm:t>
    </dgm:pt>
    <dgm:pt modelId="{F0934598-B0E4-4CA6-9E5C-0A6094AA000C}" type="sibTrans" cxnId="{7FA726F7-7EA5-443A-880E-2AF817E3397B}">
      <dgm:prSet/>
      <dgm:spPr/>
      <dgm:t>
        <a:bodyPr/>
        <a:lstStyle/>
        <a:p>
          <a:endParaRPr lang="en-US"/>
        </a:p>
      </dgm:t>
    </dgm:pt>
    <dgm:pt modelId="{F91BAA73-3647-454A-81BB-4B2B712AABDC}">
      <dgm:prSet phldrT="[Text]" custT="1"/>
      <dgm:spPr/>
      <dgm:t>
        <a:bodyPr/>
        <a:lstStyle/>
        <a:p>
          <a:r>
            <a:rPr lang="en-US" sz="1400" dirty="0" smtClean="0">
              <a:latin typeface="Rockwell" panose="02060603020205020403" pitchFamily="18" charset="0"/>
            </a:rPr>
            <a:t>Make room for a mechanical device to assist in heavy objects</a:t>
          </a:r>
          <a:endParaRPr lang="en-US" sz="1400" dirty="0">
            <a:latin typeface="Rockwell" panose="02060603020205020403" pitchFamily="18" charset="0"/>
          </a:endParaRPr>
        </a:p>
      </dgm:t>
    </dgm:pt>
    <dgm:pt modelId="{461AAF65-6F6B-48FD-9C91-DFFDC0547C41}" type="parTrans" cxnId="{BEA7D921-1C7A-4EE7-A798-1A2F2A513035}">
      <dgm:prSet/>
      <dgm:spPr/>
      <dgm:t>
        <a:bodyPr/>
        <a:lstStyle/>
        <a:p>
          <a:endParaRPr lang="en-US"/>
        </a:p>
      </dgm:t>
    </dgm:pt>
    <dgm:pt modelId="{1E0B2E44-BA01-4174-8377-FF137F691F1C}" type="sibTrans" cxnId="{BEA7D921-1C7A-4EE7-A798-1A2F2A513035}">
      <dgm:prSet/>
      <dgm:spPr/>
      <dgm:t>
        <a:bodyPr/>
        <a:lstStyle/>
        <a:p>
          <a:endParaRPr lang="en-US"/>
        </a:p>
      </dgm:t>
    </dgm:pt>
    <dgm:pt modelId="{A68AEA35-86CF-4243-81A3-0FB1FE09F5ED}">
      <dgm:prSet phldrT="[Text]" custT="1"/>
      <dgm:spPr/>
      <dgm:t>
        <a:bodyPr/>
        <a:lstStyle/>
        <a:p>
          <a:r>
            <a:rPr lang="en-US" sz="1400" dirty="0" smtClean="0">
              <a:latin typeface="Rockwell" panose="02060603020205020403" pitchFamily="18" charset="0"/>
            </a:rPr>
            <a:t>Training</a:t>
          </a:r>
          <a:endParaRPr lang="en-US" sz="1400" dirty="0">
            <a:latin typeface="Rockwell" panose="02060603020205020403" pitchFamily="18" charset="0"/>
          </a:endParaRPr>
        </a:p>
      </dgm:t>
    </dgm:pt>
    <dgm:pt modelId="{C1E12485-8C86-4715-A8A0-988835CCCFF6}" type="parTrans" cxnId="{5799B368-C693-422B-8430-06BE313FEA63}">
      <dgm:prSet/>
      <dgm:spPr/>
      <dgm:t>
        <a:bodyPr/>
        <a:lstStyle/>
        <a:p>
          <a:endParaRPr lang="en-US"/>
        </a:p>
      </dgm:t>
    </dgm:pt>
    <dgm:pt modelId="{1E874386-77D6-4C40-AF1C-DC59CD8762A1}" type="sibTrans" cxnId="{5799B368-C693-422B-8430-06BE313FEA63}">
      <dgm:prSet/>
      <dgm:spPr/>
      <dgm:t>
        <a:bodyPr/>
        <a:lstStyle/>
        <a:p>
          <a:endParaRPr lang="en-US"/>
        </a:p>
      </dgm:t>
    </dgm:pt>
    <dgm:pt modelId="{14A9DCF9-0C79-4A2C-9C95-BBB7DE855279}">
      <dgm:prSet phldrT="[Text]" custT="1"/>
      <dgm:spPr/>
      <dgm:t>
        <a:bodyPr/>
        <a:lstStyle/>
        <a:p>
          <a:r>
            <a:rPr lang="en-US" sz="1400" dirty="0" smtClean="0">
              <a:latin typeface="Rockwell" panose="02060603020205020403" pitchFamily="18" charset="0"/>
            </a:rPr>
            <a:t>Ability to lift properly</a:t>
          </a:r>
          <a:endParaRPr lang="en-US" sz="1400" dirty="0">
            <a:latin typeface="Rockwell" panose="02060603020205020403" pitchFamily="18" charset="0"/>
          </a:endParaRPr>
        </a:p>
      </dgm:t>
    </dgm:pt>
    <dgm:pt modelId="{C4C43315-AEF9-4358-B99E-E923C412C37A}" type="parTrans" cxnId="{BF13AA43-A2C6-45EF-A04F-505F4151F401}">
      <dgm:prSet/>
      <dgm:spPr/>
      <dgm:t>
        <a:bodyPr/>
        <a:lstStyle/>
        <a:p>
          <a:endParaRPr lang="en-US"/>
        </a:p>
      </dgm:t>
    </dgm:pt>
    <dgm:pt modelId="{033812CD-5E3D-4A15-ADBF-F57A0B1D0415}" type="sibTrans" cxnId="{BF13AA43-A2C6-45EF-A04F-505F4151F401}">
      <dgm:prSet/>
      <dgm:spPr/>
      <dgm:t>
        <a:bodyPr/>
        <a:lstStyle/>
        <a:p>
          <a:endParaRPr lang="en-US"/>
        </a:p>
      </dgm:t>
    </dgm:pt>
    <dgm:pt modelId="{70DB4681-9628-400E-B907-CD5BCC5544D8}">
      <dgm:prSet custT="1"/>
      <dgm:spPr/>
      <dgm:t>
        <a:bodyPr/>
        <a:lstStyle/>
        <a:p>
          <a:r>
            <a:rPr lang="en-US" sz="1400" dirty="0" smtClean="0">
              <a:latin typeface="Rockwell" panose="02060603020205020403" pitchFamily="18" charset="0"/>
            </a:rPr>
            <a:t>Warning labels for objects over 40 pound for team pickup</a:t>
          </a:r>
          <a:endParaRPr lang="en-US" sz="1400" dirty="0">
            <a:latin typeface="Rockwell" panose="02060603020205020403" pitchFamily="18" charset="0"/>
          </a:endParaRPr>
        </a:p>
      </dgm:t>
    </dgm:pt>
    <dgm:pt modelId="{C6AB37B3-29A8-40B0-AC9F-81823DB68F5B}" type="parTrans" cxnId="{A3C7F8A3-DB7D-4E2D-8881-342127CC9297}">
      <dgm:prSet/>
      <dgm:spPr/>
      <dgm:t>
        <a:bodyPr/>
        <a:lstStyle/>
        <a:p>
          <a:endParaRPr lang="en-US"/>
        </a:p>
      </dgm:t>
    </dgm:pt>
    <dgm:pt modelId="{4F59A772-A99B-46B5-9754-8C61EAE55275}" type="sibTrans" cxnId="{A3C7F8A3-DB7D-4E2D-8881-342127CC9297}">
      <dgm:prSet/>
      <dgm:spPr/>
      <dgm:t>
        <a:bodyPr/>
        <a:lstStyle/>
        <a:p>
          <a:endParaRPr lang="en-US"/>
        </a:p>
      </dgm:t>
    </dgm:pt>
    <dgm:pt modelId="{F94C98A4-7FA0-497A-B673-0D4543889862}">
      <dgm:prSet custT="1"/>
      <dgm:spPr/>
      <dgm:t>
        <a:bodyPr/>
        <a:lstStyle/>
        <a:p>
          <a:r>
            <a:rPr lang="en-US" sz="1400" dirty="0" smtClean="0">
              <a:latin typeface="Rockwell" panose="02060603020205020403" pitchFamily="18" charset="0"/>
            </a:rPr>
            <a:t>Ability to recognize the weight lift threshold</a:t>
          </a:r>
          <a:endParaRPr lang="en-US" sz="1400" dirty="0">
            <a:latin typeface="Rockwell" panose="02060603020205020403" pitchFamily="18" charset="0"/>
          </a:endParaRPr>
        </a:p>
      </dgm:t>
    </dgm:pt>
    <dgm:pt modelId="{834FD86A-359B-40C7-87C2-BEA66ADC18EA}" type="parTrans" cxnId="{AE98BA52-5A82-47BE-9022-E5EE51A24437}">
      <dgm:prSet/>
      <dgm:spPr/>
      <dgm:t>
        <a:bodyPr/>
        <a:lstStyle/>
        <a:p>
          <a:endParaRPr lang="en-US"/>
        </a:p>
      </dgm:t>
    </dgm:pt>
    <dgm:pt modelId="{C7EDC536-9086-4D58-AB8A-0C5A20984782}" type="sibTrans" cxnId="{AE98BA52-5A82-47BE-9022-E5EE51A24437}">
      <dgm:prSet/>
      <dgm:spPr/>
      <dgm:t>
        <a:bodyPr/>
        <a:lstStyle/>
        <a:p>
          <a:endParaRPr lang="en-US"/>
        </a:p>
      </dgm:t>
    </dgm:pt>
    <dgm:pt modelId="{3804D02B-ACC4-4696-A794-4EF828109F66}">
      <dgm:prSet custT="1"/>
      <dgm:spPr/>
      <dgm:t>
        <a:bodyPr/>
        <a:lstStyle/>
        <a:p>
          <a:r>
            <a:rPr lang="en-US" sz="1400" dirty="0" smtClean="0">
              <a:latin typeface="Rockwell" panose="02060603020205020403" pitchFamily="18" charset="0"/>
            </a:rPr>
            <a:t>Operate Forklift/Crane</a:t>
          </a:r>
          <a:endParaRPr lang="en-US" sz="1400" dirty="0">
            <a:latin typeface="Rockwell" panose="02060603020205020403" pitchFamily="18" charset="0"/>
          </a:endParaRPr>
        </a:p>
      </dgm:t>
    </dgm:pt>
    <dgm:pt modelId="{4D6D35C6-3FA8-42EE-969D-AAC43D069011}" type="parTrans" cxnId="{6189EC85-FA5D-45C1-BADC-0233DF501D9B}">
      <dgm:prSet/>
      <dgm:spPr/>
      <dgm:t>
        <a:bodyPr/>
        <a:lstStyle/>
        <a:p>
          <a:endParaRPr lang="en-US"/>
        </a:p>
      </dgm:t>
    </dgm:pt>
    <dgm:pt modelId="{4D1CF4D0-7887-426C-B53B-733E73AB0868}" type="sibTrans" cxnId="{6189EC85-FA5D-45C1-BADC-0233DF501D9B}">
      <dgm:prSet/>
      <dgm:spPr/>
      <dgm:t>
        <a:bodyPr/>
        <a:lstStyle/>
        <a:p>
          <a:endParaRPr lang="en-US"/>
        </a:p>
      </dgm:t>
    </dgm:pt>
    <dgm:pt modelId="{2D2FBFA3-4F12-4724-B322-B04D23638155}">
      <dgm:prSet custT="1"/>
      <dgm:spPr/>
      <dgm:t>
        <a:bodyPr/>
        <a:lstStyle/>
        <a:p>
          <a:r>
            <a:rPr lang="en-US" sz="1400" dirty="0" smtClean="0">
              <a:latin typeface="Rockwell" panose="02060603020205020403" pitchFamily="18" charset="0"/>
            </a:rPr>
            <a:t>Setup of an ergonomic workstation</a:t>
          </a:r>
          <a:endParaRPr lang="en-US" sz="1400" dirty="0">
            <a:latin typeface="Rockwell" panose="02060603020205020403" pitchFamily="18" charset="0"/>
          </a:endParaRPr>
        </a:p>
      </dgm:t>
    </dgm:pt>
    <dgm:pt modelId="{F2A66639-72F7-46B9-B484-CBA5772195A3}" type="parTrans" cxnId="{0FDFB274-6E71-49A2-8480-0D0DE00BCB6A}">
      <dgm:prSet/>
      <dgm:spPr/>
      <dgm:t>
        <a:bodyPr/>
        <a:lstStyle/>
        <a:p>
          <a:endParaRPr lang="en-US"/>
        </a:p>
      </dgm:t>
    </dgm:pt>
    <dgm:pt modelId="{F6E26FDB-F4F9-40FC-A960-74FE01BF0298}" type="sibTrans" cxnId="{0FDFB274-6E71-49A2-8480-0D0DE00BCB6A}">
      <dgm:prSet/>
      <dgm:spPr/>
      <dgm:t>
        <a:bodyPr/>
        <a:lstStyle/>
        <a:p>
          <a:endParaRPr lang="en-US"/>
        </a:p>
      </dgm:t>
    </dgm:pt>
    <dgm:pt modelId="{189B1E00-0EAB-4137-8A36-20892A9F2D93}">
      <dgm:prSet custT="1"/>
      <dgm:spPr/>
      <dgm:t>
        <a:bodyPr/>
        <a:lstStyle/>
        <a:p>
          <a:r>
            <a:rPr lang="en-US" sz="1400" dirty="0" smtClean="0">
              <a:latin typeface="Rockwell" panose="02060603020205020403" pitchFamily="18" charset="0"/>
            </a:rPr>
            <a:t>Take regular breaks</a:t>
          </a:r>
          <a:endParaRPr lang="en-US" sz="1400" dirty="0">
            <a:latin typeface="Rockwell" panose="02060603020205020403" pitchFamily="18" charset="0"/>
          </a:endParaRPr>
        </a:p>
      </dgm:t>
    </dgm:pt>
    <dgm:pt modelId="{58AB9A4E-5A86-4828-8304-27FCDCEE991B}" type="parTrans" cxnId="{46640ED0-2233-4834-984C-5F4AEFFE9B0F}">
      <dgm:prSet/>
      <dgm:spPr/>
      <dgm:t>
        <a:bodyPr/>
        <a:lstStyle/>
        <a:p>
          <a:endParaRPr lang="en-US"/>
        </a:p>
      </dgm:t>
    </dgm:pt>
    <dgm:pt modelId="{B263AADD-BEC2-48C7-9762-D8C472D101EC}" type="sibTrans" cxnId="{46640ED0-2233-4834-984C-5F4AEFFE9B0F}">
      <dgm:prSet/>
      <dgm:spPr/>
      <dgm:t>
        <a:bodyPr/>
        <a:lstStyle/>
        <a:p>
          <a:endParaRPr lang="en-US"/>
        </a:p>
      </dgm:t>
    </dgm:pt>
    <dgm:pt modelId="{48B77CFF-0C02-4CC0-A630-54DB21A79352}">
      <dgm:prSet custT="1"/>
      <dgm:spPr/>
      <dgm:t>
        <a:bodyPr/>
        <a:lstStyle/>
        <a:p>
          <a:r>
            <a:rPr lang="en-US" sz="1400" dirty="0" smtClean="0">
              <a:latin typeface="Rockwell" panose="02060603020205020403" pitchFamily="18" charset="0"/>
            </a:rPr>
            <a:t>Avoid twisting and bending motions</a:t>
          </a:r>
          <a:endParaRPr lang="en-US" sz="1400" dirty="0">
            <a:latin typeface="Rockwell" panose="02060603020205020403" pitchFamily="18" charset="0"/>
          </a:endParaRPr>
        </a:p>
      </dgm:t>
    </dgm:pt>
    <dgm:pt modelId="{A0BF212A-328C-4A30-A360-2A912E7096FB}" type="parTrans" cxnId="{39EA27E9-6AC5-4C2E-A96B-ED30C4D242F8}">
      <dgm:prSet/>
      <dgm:spPr/>
      <dgm:t>
        <a:bodyPr/>
        <a:lstStyle/>
        <a:p>
          <a:endParaRPr lang="en-US"/>
        </a:p>
      </dgm:t>
    </dgm:pt>
    <dgm:pt modelId="{F1980ED0-C195-455F-80B7-2CB0E96F7A82}" type="sibTrans" cxnId="{39EA27E9-6AC5-4C2E-A96B-ED30C4D242F8}">
      <dgm:prSet/>
      <dgm:spPr/>
      <dgm:t>
        <a:bodyPr/>
        <a:lstStyle/>
        <a:p>
          <a:endParaRPr lang="en-US"/>
        </a:p>
      </dgm:t>
    </dgm:pt>
    <dgm:pt modelId="{9E78AC75-DC2C-4FC5-96C8-0DB6D3A8854C}" type="pres">
      <dgm:prSet presAssocID="{0C574CCB-62A6-408B-BCA8-185470E8704E}" presName="linearFlow" presStyleCnt="0">
        <dgm:presLayoutVars>
          <dgm:dir/>
          <dgm:animLvl val="lvl"/>
          <dgm:resizeHandles val="exact"/>
        </dgm:presLayoutVars>
      </dgm:prSet>
      <dgm:spPr/>
      <dgm:t>
        <a:bodyPr/>
        <a:lstStyle/>
        <a:p>
          <a:endParaRPr lang="en-US"/>
        </a:p>
      </dgm:t>
    </dgm:pt>
    <dgm:pt modelId="{EC166428-BD65-4031-B299-CFC1F9A8DBBB}" type="pres">
      <dgm:prSet presAssocID="{F21B12FC-BA7D-44F6-953E-D3B5FF8CB0B2}" presName="composite" presStyleCnt="0"/>
      <dgm:spPr/>
    </dgm:pt>
    <dgm:pt modelId="{EA198EB9-0384-4398-94BA-89A7DB945D1C}" type="pres">
      <dgm:prSet presAssocID="{F21B12FC-BA7D-44F6-953E-D3B5FF8CB0B2}" presName="parentText" presStyleLbl="alignNode1" presStyleIdx="0" presStyleCnt="3">
        <dgm:presLayoutVars>
          <dgm:chMax val="1"/>
          <dgm:bulletEnabled val="1"/>
        </dgm:presLayoutVars>
      </dgm:prSet>
      <dgm:spPr/>
      <dgm:t>
        <a:bodyPr/>
        <a:lstStyle/>
        <a:p>
          <a:endParaRPr lang="en-US"/>
        </a:p>
      </dgm:t>
    </dgm:pt>
    <dgm:pt modelId="{B7D01F31-40ED-4038-A18F-0F07B68BF6CA}" type="pres">
      <dgm:prSet presAssocID="{F21B12FC-BA7D-44F6-953E-D3B5FF8CB0B2}" presName="descendantText" presStyleLbl="alignAcc1" presStyleIdx="0" presStyleCnt="3">
        <dgm:presLayoutVars>
          <dgm:bulletEnabled val="1"/>
        </dgm:presLayoutVars>
      </dgm:prSet>
      <dgm:spPr/>
      <dgm:t>
        <a:bodyPr/>
        <a:lstStyle/>
        <a:p>
          <a:endParaRPr lang="en-US"/>
        </a:p>
      </dgm:t>
    </dgm:pt>
    <dgm:pt modelId="{63E58952-CA35-4021-A5F4-AE067A95DEEC}" type="pres">
      <dgm:prSet presAssocID="{CF9A361D-F7A4-49DE-A887-CEDC1E438656}" presName="sp" presStyleCnt="0"/>
      <dgm:spPr/>
    </dgm:pt>
    <dgm:pt modelId="{0D333782-AAD4-4B47-948A-FFB7718D66D5}" type="pres">
      <dgm:prSet presAssocID="{7447D140-CB4B-4FBA-A382-20AF51C77A3A}" presName="composite" presStyleCnt="0"/>
      <dgm:spPr/>
    </dgm:pt>
    <dgm:pt modelId="{7D6E331C-3B16-4D76-B9C3-4D9A04AC138C}" type="pres">
      <dgm:prSet presAssocID="{7447D140-CB4B-4FBA-A382-20AF51C77A3A}" presName="parentText" presStyleLbl="alignNode1" presStyleIdx="1" presStyleCnt="3">
        <dgm:presLayoutVars>
          <dgm:chMax val="1"/>
          <dgm:bulletEnabled val="1"/>
        </dgm:presLayoutVars>
      </dgm:prSet>
      <dgm:spPr/>
      <dgm:t>
        <a:bodyPr/>
        <a:lstStyle/>
        <a:p>
          <a:endParaRPr lang="en-US"/>
        </a:p>
      </dgm:t>
    </dgm:pt>
    <dgm:pt modelId="{A6DCF0DC-1CD6-4643-8778-26E58C53C1BC}" type="pres">
      <dgm:prSet presAssocID="{7447D140-CB4B-4FBA-A382-20AF51C77A3A}" presName="descendantText" presStyleLbl="alignAcc1" presStyleIdx="1" presStyleCnt="3">
        <dgm:presLayoutVars>
          <dgm:bulletEnabled val="1"/>
        </dgm:presLayoutVars>
      </dgm:prSet>
      <dgm:spPr/>
      <dgm:t>
        <a:bodyPr/>
        <a:lstStyle/>
        <a:p>
          <a:endParaRPr lang="en-US"/>
        </a:p>
      </dgm:t>
    </dgm:pt>
    <dgm:pt modelId="{3E625D7F-9718-40A0-845E-A4B2E434D666}" type="pres">
      <dgm:prSet presAssocID="{F0934598-B0E4-4CA6-9E5C-0A6094AA000C}" presName="sp" presStyleCnt="0"/>
      <dgm:spPr/>
    </dgm:pt>
    <dgm:pt modelId="{E6D52AC2-2174-4B4C-B6E3-78F9C7664B17}" type="pres">
      <dgm:prSet presAssocID="{A68AEA35-86CF-4243-81A3-0FB1FE09F5ED}" presName="composite" presStyleCnt="0"/>
      <dgm:spPr/>
    </dgm:pt>
    <dgm:pt modelId="{3BF2F071-2931-4262-BDB5-76A601F645D1}" type="pres">
      <dgm:prSet presAssocID="{A68AEA35-86CF-4243-81A3-0FB1FE09F5ED}" presName="parentText" presStyleLbl="alignNode1" presStyleIdx="2" presStyleCnt="3">
        <dgm:presLayoutVars>
          <dgm:chMax val="1"/>
          <dgm:bulletEnabled val="1"/>
        </dgm:presLayoutVars>
      </dgm:prSet>
      <dgm:spPr/>
      <dgm:t>
        <a:bodyPr/>
        <a:lstStyle/>
        <a:p>
          <a:endParaRPr lang="en-US"/>
        </a:p>
      </dgm:t>
    </dgm:pt>
    <dgm:pt modelId="{99969945-4767-4C5E-9272-E3E51050C967}" type="pres">
      <dgm:prSet presAssocID="{A68AEA35-86CF-4243-81A3-0FB1FE09F5ED}" presName="descendantText" presStyleLbl="alignAcc1" presStyleIdx="2" presStyleCnt="3">
        <dgm:presLayoutVars>
          <dgm:bulletEnabled val="1"/>
        </dgm:presLayoutVars>
      </dgm:prSet>
      <dgm:spPr/>
      <dgm:t>
        <a:bodyPr/>
        <a:lstStyle/>
        <a:p>
          <a:endParaRPr lang="en-US"/>
        </a:p>
      </dgm:t>
    </dgm:pt>
  </dgm:ptLst>
  <dgm:cxnLst>
    <dgm:cxn modelId="{812E6BCB-4ACE-4DDE-AADC-4BB50F92A90C}" type="presOf" srcId="{70DB4681-9628-400E-B907-CD5BCC5544D8}" destId="{A6DCF0DC-1CD6-4643-8778-26E58C53C1BC}" srcOrd="0" destOrd="1" presId="urn:microsoft.com/office/officeart/2005/8/layout/chevron2"/>
    <dgm:cxn modelId="{AE98BA52-5A82-47BE-9022-E5EE51A24437}" srcId="{A68AEA35-86CF-4243-81A3-0FB1FE09F5ED}" destId="{F94C98A4-7FA0-497A-B673-0D4543889862}" srcOrd="1" destOrd="0" parTransId="{834FD86A-359B-40C7-87C2-BEA66ADC18EA}" sibTransId="{C7EDC536-9086-4D58-AB8A-0C5A20984782}"/>
    <dgm:cxn modelId="{B08BA3ED-1141-474C-9F33-77D5BB57AB06}" type="presOf" srcId="{A68AEA35-86CF-4243-81A3-0FB1FE09F5ED}" destId="{3BF2F071-2931-4262-BDB5-76A601F645D1}" srcOrd="0" destOrd="0" presId="urn:microsoft.com/office/officeart/2005/8/layout/chevron2"/>
    <dgm:cxn modelId="{5799B368-C693-422B-8430-06BE313FEA63}" srcId="{0C574CCB-62A6-408B-BCA8-185470E8704E}" destId="{A68AEA35-86CF-4243-81A3-0FB1FE09F5ED}" srcOrd="2" destOrd="0" parTransId="{C1E12485-8C86-4715-A8A0-988835CCCFF6}" sibTransId="{1E874386-77D6-4C40-AF1C-DC59CD8762A1}"/>
    <dgm:cxn modelId="{AD7FD546-62A0-40E0-A46A-471CB8BBE166}" type="presOf" srcId="{48B77CFF-0C02-4CC0-A630-54DB21A79352}" destId="{99969945-4767-4C5E-9272-E3E51050C967}" srcOrd="0" destOrd="4" presId="urn:microsoft.com/office/officeart/2005/8/layout/chevron2"/>
    <dgm:cxn modelId="{1B32FEEF-8E59-40BD-8278-BA124BDEA8B7}" type="presOf" srcId="{0C574CCB-62A6-408B-BCA8-185470E8704E}" destId="{9E78AC75-DC2C-4FC5-96C8-0DB6D3A8854C}" srcOrd="0" destOrd="0" presId="urn:microsoft.com/office/officeart/2005/8/layout/chevron2"/>
    <dgm:cxn modelId="{0FDFB274-6E71-49A2-8480-0D0DE00BCB6A}" srcId="{A68AEA35-86CF-4243-81A3-0FB1FE09F5ED}" destId="{2D2FBFA3-4F12-4724-B322-B04D23638155}" srcOrd="3" destOrd="0" parTransId="{F2A66639-72F7-46B9-B484-CBA5772195A3}" sibTransId="{F6E26FDB-F4F9-40FC-A960-74FE01BF0298}"/>
    <dgm:cxn modelId="{AD366C1A-9E97-4DD6-A7BF-6D161E6A1627}" type="presOf" srcId="{F21B12FC-BA7D-44F6-953E-D3B5FF8CB0B2}" destId="{EA198EB9-0384-4398-94BA-89A7DB945D1C}" srcOrd="0" destOrd="0" presId="urn:microsoft.com/office/officeart/2005/8/layout/chevron2"/>
    <dgm:cxn modelId="{A3C7F8A3-DB7D-4E2D-8881-342127CC9297}" srcId="{7447D140-CB4B-4FBA-A382-20AF51C77A3A}" destId="{70DB4681-9628-400E-B907-CD5BCC5544D8}" srcOrd="1" destOrd="0" parTransId="{C6AB37B3-29A8-40B0-AC9F-81823DB68F5B}" sibTransId="{4F59A772-A99B-46B5-9754-8C61EAE55275}"/>
    <dgm:cxn modelId="{B7F84E2E-DDE7-4F71-A5C6-7F33625E66E3}" srcId="{0C574CCB-62A6-408B-BCA8-185470E8704E}" destId="{F21B12FC-BA7D-44F6-953E-D3B5FF8CB0B2}" srcOrd="0" destOrd="0" parTransId="{F4BA5A21-8F0D-4638-B3F5-9E1ACE7FE378}" sibTransId="{CF9A361D-F7A4-49DE-A887-CEDC1E438656}"/>
    <dgm:cxn modelId="{D9BE29AF-FF35-433C-9DFB-08D47D4914F5}" type="presOf" srcId="{F91BAA73-3647-454A-81BB-4B2B712AABDC}" destId="{A6DCF0DC-1CD6-4643-8778-26E58C53C1BC}" srcOrd="0" destOrd="0" presId="urn:microsoft.com/office/officeart/2005/8/layout/chevron2"/>
    <dgm:cxn modelId="{46640ED0-2233-4834-984C-5F4AEFFE9B0F}" srcId="{7447D140-CB4B-4FBA-A382-20AF51C77A3A}" destId="{189B1E00-0EAB-4137-8A36-20892A9F2D93}" srcOrd="2" destOrd="0" parTransId="{58AB9A4E-5A86-4828-8304-27FCDCEE991B}" sibTransId="{B263AADD-BEC2-48C7-9762-D8C472D101EC}"/>
    <dgm:cxn modelId="{88881B67-63BD-4321-9162-5AEAD60167E3}" type="presOf" srcId="{3804D02B-ACC4-4696-A794-4EF828109F66}" destId="{99969945-4767-4C5E-9272-E3E51050C967}" srcOrd="0" destOrd="2" presId="urn:microsoft.com/office/officeart/2005/8/layout/chevron2"/>
    <dgm:cxn modelId="{D4CD5323-85B7-433B-8F75-DD66FA0E2D97}" type="presOf" srcId="{189B1E00-0EAB-4137-8A36-20892A9F2D93}" destId="{A6DCF0DC-1CD6-4643-8778-26E58C53C1BC}" srcOrd="0" destOrd="2" presId="urn:microsoft.com/office/officeart/2005/8/layout/chevron2"/>
    <dgm:cxn modelId="{CD40C121-8FF8-47EC-AADD-E5865DE707D0}" type="presOf" srcId="{22086EAF-50EC-450D-93BC-7C01A90C8915}" destId="{B7D01F31-40ED-4038-A18F-0F07B68BF6CA}" srcOrd="0" destOrd="0" presId="urn:microsoft.com/office/officeart/2005/8/layout/chevron2"/>
    <dgm:cxn modelId="{E94D1018-81E2-4EA7-8B57-738A2A6EBF0C}" type="presOf" srcId="{14A9DCF9-0C79-4A2C-9C95-BBB7DE855279}" destId="{99969945-4767-4C5E-9272-E3E51050C967}" srcOrd="0" destOrd="0" presId="urn:microsoft.com/office/officeart/2005/8/layout/chevron2"/>
    <dgm:cxn modelId="{2954E2AB-6A6B-45C8-9942-007F7E1BD24E}" type="presOf" srcId="{F94C98A4-7FA0-497A-B673-0D4543889862}" destId="{99969945-4767-4C5E-9272-E3E51050C967}" srcOrd="0" destOrd="1" presId="urn:microsoft.com/office/officeart/2005/8/layout/chevron2"/>
    <dgm:cxn modelId="{4E22DA09-FCE1-4319-9D9E-6CD70A7FB953}" type="presOf" srcId="{2D2FBFA3-4F12-4724-B322-B04D23638155}" destId="{99969945-4767-4C5E-9272-E3E51050C967}" srcOrd="0" destOrd="3" presId="urn:microsoft.com/office/officeart/2005/8/layout/chevron2"/>
    <dgm:cxn modelId="{39EA27E9-6AC5-4C2E-A96B-ED30C4D242F8}" srcId="{A68AEA35-86CF-4243-81A3-0FB1FE09F5ED}" destId="{48B77CFF-0C02-4CC0-A630-54DB21A79352}" srcOrd="4" destOrd="0" parTransId="{A0BF212A-328C-4A30-A360-2A912E7096FB}" sibTransId="{F1980ED0-C195-455F-80B7-2CB0E96F7A82}"/>
    <dgm:cxn modelId="{6189EC85-FA5D-45C1-BADC-0233DF501D9B}" srcId="{A68AEA35-86CF-4243-81A3-0FB1FE09F5ED}" destId="{3804D02B-ACC4-4696-A794-4EF828109F66}" srcOrd="2" destOrd="0" parTransId="{4D6D35C6-3FA8-42EE-969D-AAC43D069011}" sibTransId="{4D1CF4D0-7887-426C-B53B-733E73AB0868}"/>
    <dgm:cxn modelId="{BEA7D921-1C7A-4EE7-A798-1A2F2A513035}" srcId="{7447D140-CB4B-4FBA-A382-20AF51C77A3A}" destId="{F91BAA73-3647-454A-81BB-4B2B712AABDC}" srcOrd="0" destOrd="0" parTransId="{461AAF65-6F6B-48FD-9C91-DFFDC0547C41}" sibTransId="{1E0B2E44-BA01-4174-8377-FF137F691F1C}"/>
    <dgm:cxn modelId="{BF13AA43-A2C6-45EF-A04F-505F4151F401}" srcId="{A68AEA35-86CF-4243-81A3-0FB1FE09F5ED}" destId="{14A9DCF9-0C79-4A2C-9C95-BBB7DE855279}" srcOrd="0" destOrd="0" parTransId="{C4C43315-AEF9-4358-B99E-E923C412C37A}" sibTransId="{033812CD-5E3D-4A15-ADBF-F57A0B1D0415}"/>
    <dgm:cxn modelId="{032150DB-EB3D-4D6C-9448-FB420EE97CF1}" srcId="{F21B12FC-BA7D-44F6-953E-D3B5FF8CB0B2}" destId="{22086EAF-50EC-450D-93BC-7C01A90C8915}" srcOrd="0" destOrd="0" parTransId="{B934C8D8-5C48-4594-AA94-366F28DBD8CA}" sibTransId="{B8F08856-590B-44B4-9CEE-44F16BF01085}"/>
    <dgm:cxn modelId="{7FA726F7-7EA5-443A-880E-2AF817E3397B}" srcId="{0C574CCB-62A6-408B-BCA8-185470E8704E}" destId="{7447D140-CB4B-4FBA-A382-20AF51C77A3A}" srcOrd="1" destOrd="0" parTransId="{0B0D8DFB-9E91-46DB-85B1-D65FE5C5C04F}" sibTransId="{F0934598-B0E4-4CA6-9E5C-0A6094AA000C}"/>
    <dgm:cxn modelId="{59B5E48D-4085-4147-BC86-A7E756019177}" type="presOf" srcId="{7447D140-CB4B-4FBA-A382-20AF51C77A3A}" destId="{7D6E331C-3B16-4D76-B9C3-4D9A04AC138C}" srcOrd="0" destOrd="0" presId="urn:microsoft.com/office/officeart/2005/8/layout/chevron2"/>
    <dgm:cxn modelId="{3DD0472D-92D9-431D-811D-55BCE5D7F770}" type="presParOf" srcId="{9E78AC75-DC2C-4FC5-96C8-0DB6D3A8854C}" destId="{EC166428-BD65-4031-B299-CFC1F9A8DBBB}" srcOrd="0" destOrd="0" presId="urn:microsoft.com/office/officeart/2005/8/layout/chevron2"/>
    <dgm:cxn modelId="{D2FA1185-9797-405C-A674-EF095E8BACBB}" type="presParOf" srcId="{EC166428-BD65-4031-B299-CFC1F9A8DBBB}" destId="{EA198EB9-0384-4398-94BA-89A7DB945D1C}" srcOrd="0" destOrd="0" presId="urn:microsoft.com/office/officeart/2005/8/layout/chevron2"/>
    <dgm:cxn modelId="{FC943A2A-8171-45B9-9E6F-7866144BE7FD}" type="presParOf" srcId="{EC166428-BD65-4031-B299-CFC1F9A8DBBB}" destId="{B7D01F31-40ED-4038-A18F-0F07B68BF6CA}" srcOrd="1" destOrd="0" presId="urn:microsoft.com/office/officeart/2005/8/layout/chevron2"/>
    <dgm:cxn modelId="{9D6687BE-3742-4D99-A04C-3BEE9E904FA5}" type="presParOf" srcId="{9E78AC75-DC2C-4FC5-96C8-0DB6D3A8854C}" destId="{63E58952-CA35-4021-A5F4-AE067A95DEEC}" srcOrd="1" destOrd="0" presId="urn:microsoft.com/office/officeart/2005/8/layout/chevron2"/>
    <dgm:cxn modelId="{B2DC668C-ED5A-4CFF-ABF0-9E9140A1A1A7}" type="presParOf" srcId="{9E78AC75-DC2C-4FC5-96C8-0DB6D3A8854C}" destId="{0D333782-AAD4-4B47-948A-FFB7718D66D5}" srcOrd="2" destOrd="0" presId="urn:microsoft.com/office/officeart/2005/8/layout/chevron2"/>
    <dgm:cxn modelId="{A3DBD864-D354-42B5-AA0D-9021BF825EDF}" type="presParOf" srcId="{0D333782-AAD4-4B47-948A-FFB7718D66D5}" destId="{7D6E331C-3B16-4D76-B9C3-4D9A04AC138C}" srcOrd="0" destOrd="0" presId="urn:microsoft.com/office/officeart/2005/8/layout/chevron2"/>
    <dgm:cxn modelId="{0EE8024A-982F-4EBE-9DC1-06C426510E99}" type="presParOf" srcId="{0D333782-AAD4-4B47-948A-FFB7718D66D5}" destId="{A6DCF0DC-1CD6-4643-8778-26E58C53C1BC}" srcOrd="1" destOrd="0" presId="urn:microsoft.com/office/officeart/2005/8/layout/chevron2"/>
    <dgm:cxn modelId="{5DF468B5-266D-4EA8-8385-39E244F104CD}" type="presParOf" srcId="{9E78AC75-DC2C-4FC5-96C8-0DB6D3A8854C}" destId="{3E625D7F-9718-40A0-845E-A4B2E434D666}" srcOrd="3" destOrd="0" presId="urn:microsoft.com/office/officeart/2005/8/layout/chevron2"/>
    <dgm:cxn modelId="{E0C9EE7E-D228-443E-B265-7CF147C61AEA}" type="presParOf" srcId="{9E78AC75-DC2C-4FC5-96C8-0DB6D3A8854C}" destId="{E6D52AC2-2174-4B4C-B6E3-78F9C7664B17}" srcOrd="4" destOrd="0" presId="urn:microsoft.com/office/officeart/2005/8/layout/chevron2"/>
    <dgm:cxn modelId="{D90E8C71-9A5D-473A-8C9C-7064447E2226}" type="presParOf" srcId="{E6D52AC2-2174-4B4C-B6E3-78F9C7664B17}" destId="{3BF2F071-2931-4262-BDB5-76A601F645D1}" srcOrd="0" destOrd="0" presId="urn:microsoft.com/office/officeart/2005/8/layout/chevron2"/>
    <dgm:cxn modelId="{2CA5F547-2E0A-4549-9C1D-DC777C439631}" type="presParOf" srcId="{E6D52AC2-2174-4B4C-B6E3-78F9C7664B17}" destId="{99969945-4767-4C5E-9272-E3E51050C96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1A83C7-2613-42BE-A9A4-B5F82922BEA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7C34287-92DE-4062-B69F-86BEEA74784F}">
      <dgm:prSet phldrT="[Text]" custT="1"/>
      <dgm:spPr/>
      <dgm:t>
        <a:bodyPr/>
        <a:lstStyle/>
        <a:p>
          <a:r>
            <a:rPr lang="en-US" sz="1400" dirty="0" smtClean="0">
              <a:latin typeface="Rockwell" panose="02060603020205020403" pitchFamily="18" charset="0"/>
            </a:rPr>
            <a:t>Engineering Controls</a:t>
          </a:r>
          <a:endParaRPr lang="en-US" sz="1400" dirty="0">
            <a:latin typeface="Rockwell" panose="02060603020205020403" pitchFamily="18" charset="0"/>
          </a:endParaRPr>
        </a:p>
      </dgm:t>
    </dgm:pt>
    <dgm:pt modelId="{7F84CABA-1ACC-4C41-BD8A-F982A0CFF844}" type="parTrans" cxnId="{80895D12-5B31-4E40-85FF-2C259DA8ECD6}">
      <dgm:prSet/>
      <dgm:spPr/>
      <dgm:t>
        <a:bodyPr/>
        <a:lstStyle/>
        <a:p>
          <a:endParaRPr lang="en-US"/>
        </a:p>
      </dgm:t>
    </dgm:pt>
    <dgm:pt modelId="{85CA0E3C-7197-4D4C-A132-78A7535B5F1C}" type="sibTrans" cxnId="{80895D12-5B31-4E40-85FF-2C259DA8ECD6}">
      <dgm:prSet/>
      <dgm:spPr/>
      <dgm:t>
        <a:bodyPr/>
        <a:lstStyle/>
        <a:p>
          <a:endParaRPr lang="en-US"/>
        </a:p>
      </dgm:t>
    </dgm:pt>
    <dgm:pt modelId="{820499AF-329C-4BC3-9C23-3F1CC65C364B}">
      <dgm:prSet phldrT="[Text]" custT="1"/>
      <dgm:spPr/>
      <dgm:t>
        <a:bodyPr/>
        <a:lstStyle/>
        <a:p>
          <a:r>
            <a:rPr lang="en-US" sz="1400" dirty="0" smtClean="0">
              <a:latin typeface="Rockwell" panose="02060603020205020403" pitchFamily="18" charset="0"/>
            </a:rPr>
            <a:t>Use power tools that minimize vibration</a:t>
          </a:r>
          <a:endParaRPr lang="en-US" sz="1400" dirty="0">
            <a:latin typeface="Rockwell" panose="02060603020205020403" pitchFamily="18" charset="0"/>
          </a:endParaRPr>
        </a:p>
      </dgm:t>
    </dgm:pt>
    <dgm:pt modelId="{866301D1-CE10-4BC8-BD8A-BAEECBE47921}" type="parTrans" cxnId="{612A7B4B-EB41-40ED-BC87-2BB27613F0E9}">
      <dgm:prSet/>
      <dgm:spPr/>
      <dgm:t>
        <a:bodyPr/>
        <a:lstStyle/>
        <a:p>
          <a:endParaRPr lang="en-US"/>
        </a:p>
      </dgm:t>
    </dgm:pt>
    <dgm:pt modelId="{781B9D80-275C-4874-AD29-FFB0FADCF6CB}" type="sibTrans" cxnId="{612A7B4B-EB41-40ED-BC87-2BB27613F0E9}">
      <dgm:prSet/>
      <dgm:spPr/>
      <dgm:t>
        <a:bodyPr/>
        <a:lstStyle/>
        <a:p>
          <a:endParaRPr lang="en-US"/>
        </a:p>
      </dgm:t>
    </dgm:pt>
    <dgm:pt modelId="{F09A82EF-BB86-4FB1-9BD8-F529A3CFF08D}">
      <dgm:prSet phldrT="[Text]" custT="1"/>
      <dgm:spPr/>
      <dgm:t>
        <a:bodyPr/>
        <a:lstStyle/>
        <a:p>
          <a:r>
            <a:rPr lang="en-US" sz="1400" dirty="0" smtClean="0">
              <a:latin typeface="Rockwell" panose="02060603020205020403" pitchFamily="18" charset="0"/>
            </a:rPr>
            <a:t>Use manual tools where practical</a:t>
          </a:r>
          <a:endParaRPr lang="en-US" sz="1400" dirty="0">
            <a:latin typeface="Rockwell" panose="02060603020205020403" pitchFamily="18" charset="0"/>
          </a:endParaRPr>
        </a:p>
      </dgm:t>
    </dgm:pt>
    <dgm:pt modelId="{28B8ABAC-F4B9-4081-9E60-F3C972175BBA}" type="parTrans" cxnId="{D92B8DC4-E2F1-467F-AC41-0BDC4BBB0870}">
      <dgm:prSet/>
      <dgm:spPr/>
      <dgm:t>
        <a:bodyPr/>
        <a:lstStyle/>
        <a:p>
          <a:endParaRPr lang="en-US"/>
        </a:p>
      </dgm:t>
    </dgm:pt>
    <dgm:pt modelId="{97070C82-1BB8-4382-B914-8D16262153A6}" type="sibTrans" cxnId="{D92B8DC4-E2F1-467F-AC41-0BDC4BBB0870}">
      <dgm:prSet/>
      <dgm:spPr/>
      <dgm:t>
        <a:bodyPr/>
        <a:lstStyle/>
        <a:p>
          <a:endParaRPr lang="en-US"/>
        </a:p>
      </dgm:t>
    </dgm:pt>
    <dgm:pt modelId="{9701C64B-455B-42C7-B1E0-D0AE573A45B4}">
      <dgm:prSet phldrT="[Text]" custT="1"/>
      <dgm:spPr/>
      <dgm:t>
        <a:bodyPr/>
        <a:lstStyle/>
        <a:p>
          <a:r>
            <a:rPr lang="en-US" sz="1400" dirty="0" smtClean="0">
              <a:latin typeface="Rockwell" panose="02060603020205020403" pitchFamily="18" charset="0"/>
            </a:rPr>
            <a:t>Work Practice</a:t>
          </a:r>
          <a:endParaRPr lang="en-US" sz="1400" dirty="0">
            <a:latin typeface="Rockwell" panose="02060603020205020403" pitchFamily="18" charset="0"/>
          </a:endParaRPr>
        </a:p>
      </dgm:t>
    </dgm:pt>
    <dgm:pt modelId="{1249FB0D-6123-424A-9153-47367B608199}" type="parTrans" cxnId="{54F3D042-9363-45AB-8ECF-AED5BBCC2F1F}">
      <dgm:prSet/>
      <dgm:spPr/>
      <dgm:t>
        <a:bodyPr/>
        <a:lstStyle/>
        <a:p>
          <a:endParaRPr lang="en-US"/>
        </a:p>
      </dgm:t>
    </dgm:pt>
    <dgm:pt modelId="{F666382F-ACDF-4CDF-8361-E547189D5624}" type="sibTrans" cxnId="{54F3D042-9363-45AB-8ECF-AED5BBCC2F1F}">
      <dgm:prSet/>
      <dgm:spPr/>
      <dgm:t>
        <a:bodyPr/>
        <a:lstStyle/>
        <a:p>
          <a:endParaRPr lang="en-US"/>
        </a:p>
      </dgm:t>
    </dgm:pt>
    <dgm:pt modelId="{0F6BBB89-6DEB-491F-B2BA-2E21D134FB96}">
      <dgm:prSet phldrT="[Text]" custT="1"/>
      <dgm:spPr/>
      <dgm:t>
        <a:bodyPr/>
        <a:lstStyle/>
        <a:p>
          <a:r>
            <a:rPr lang="en-US" sz="1400" dirty="0" smtClean="0">
              <a:latin typeface="Rockwell" panose="02060603020205020403" pitchFamily="18" charset="0"/>
            </a:rPr>
            <a:t>Know and report symptoms</a:t>
          </a:r>
          <a:endParaRPr lang="en-US" sz="1400" dirty="0">
            <a:latin typeface="Rockwell" panose="02060603020205020403" pitchFamily="18" charset="0"/>
          </a:endParaRPr>
        </a:p>
      </dgm:t>
    </dgm:pt>
    <dgm:pt modelId="{A94ED785-B7A0-4FC7-8D1C-C9822285CD09}" type="parTrans" cxnId="{F97D75C0-0201-44BF-8BD6-061AAAC19990}">
      <dgm:prSet/>
      <dgm:spPr/>
      <dgm:t>
        <a:bodyPr/>
        <a:lstStyle/>
        <a:p>
          <a:endParaRPr lang="en-US"/>
        </a:p>
      </dgm:t>
    </dgm:pt>
    <dgm:pt modelId="{B8307742-E23F-45C9-A0BD-4F47BE2F1DBA}" type="sibTrans" cxnId="{F97D75C0-0201-44BF-8BD6-061AAAC19990}">
      <dgm:prSet/>
      <dgm:spPr/>
      <dgm:t>
        <a:bodyPr/>
        <a:lstStyle/>
        <a:p>
          <a:endParaRPr lang="en-US"/>
        </a:p>
      </dgm:t>
    </dgm:pt>
    <dgm:pt modelId="{0BF6E868-1E36-4731-8A4F-57042E565E0A}">
      <dgm:prSet phldrT="[Text]" custT="1"/>
      <dgm:spPr/>
      <dgm:t>
        <a:bodyPr/>
        <a:lstStyle/>
        <a:p>
          <a:r>
            <a:rPr lang="en-US" sz="1400" dirty="0" smtClean="0">
              <a:latin typeface="Rockwell" panose="02060603020205020403" pitchFamily="18" charset="0"/>
            </a:rPr>
            <a:t>Take breaks and let the tools do the work</a:t>
          </a:r>
          <a:endParaRPr lang="en-US" sz="1400" dirty="0">
            <a:latin typeface="Rockwell" panose="02060603020205020403" pitchFamily="18" charset="0"/>
          </a:endParaRPr>
        </a:p>
      </dgm:t>
    </dgm:pt>
    <dgm:pt modelId="{291A910D-8FE5-4B9C-A649-156F137F6EB5}" type="parTrans" cxnId="{A2F8261D-D291-4A6D-AAD8-63F0497EC1C1}">
      <dgm:prSet/>
      <dgm:spPr/>
      <dgm:t>
        <a:bodyPr/>
        <a:lstStyle/>
        <a:p>
          <a:endParaRPr lang="en-US"/>
        </a:p>
      </dgm:t>
    </dgm:pt>
    <dgm:pt modelId="{1F3CC450-7D0B-4C4F-986F-0F0C95B452B5}" type="sibTrans" cxnId="{A2F8261D-D291-4A6D-AAD8-63F0497EC1C1}">
      <dgm:prSet/>
      <dgm:spPr/>
      <dgm:t>
        <a:bodyPr/>
        <a:lstStyle/>
        <a:p>
          <a:endParaRPr lang="en-US"/>
        </a:p>
      </dgm:t>
    </dgm:pt>
    <dgm:pt modelId="{4B2F7BDB-EB39-45FA-989E-C842068E1A87}">
      <dgm:prSet phldrT="[Text]" custT="1"/>
      <dgm:spPr/>
      <dgm:t>
        <a:bodyPr/>
        <a:lstStyle/>
        <a:p>
          <a:r>
            <a:rPr lang="en-US" sz="1400" dirty="0" smtClean="0">
              <a:latin typeface="Rockwell" panose="02060603020205020403" pitchFamily="18" charset="0"/>
            </a:rPr>
            <a:t>Personal Protective Equipment</a:t>
          </a:r>
        </a:p>
      </dgm:t>
    </dgm:pt>
    <dgm:pt modelId="{A3E3DC2B-4F22-4DF5-86C7-481B57684D91}" type="parTrans" cxnId="{B3BBCD51-BB18-413A-9C13-085C2D77FEC8}">
      <dgm:prSet/>
      <dgm:spPr/>
      <dgm:t>
        <a:bodyPr/>
        <a:lstStyle/>
        <a:p>
          <a:endParaRPr lang="en-US"/>
        </a:p>
      </dgm:t>
    </dgm:pt>
    <dgm:pt modelId="{38E7CD7A-7EBB-4994-9A51-D517C893DA41}" type="sibTrans" cxnId="{B3BBCD51-BB18-413A-9C13-085C2D77FEC8}">
      <dgm:prSet/>
      <dgm:spPr/>
      <dgm:t>
        <a:bodyPr/>
        <a:lstStyle/>
        <a:p>
          <a:endParaRPr lang="en-US"/>
        </a:p>
      </dgm:t>
    </dgm:pt>
    <dgm:pt modelId="{5A3B7700-5AB9-4C5A-90D8-892A94BF85F3}">
      <dgm:prSet phldrT="[Text]" custT="1"/>
      <dgm:spPr/>
      <dgm:t>
        <a:bodyPr/>
        <a:lstStyle/>
        <a:p>
          <a:r>
            <a:rPr lang="en-US" sz="1400" dirty="0" smtClean="0">
              <a:latin typeface="Rockwell" panose="02060603020205020403" pitchFamily="18" charset="0"/>
            </a:rPr>
            <a:t>Vibration dampening gloves</a:t>
          </a:r>
          <a:endParaRPr lang="en-US" sz="1400" dirty="0">
            <a:latin typeface="Rockwell" panose="02060603020205020403" pitchFamily="18" charset="0"/>
          </a:endParaRPr>
        </a:p>
      </dgm:t>
    </dgm:pt>
    <dgm:pt modelId="{B4752F36-97DF-4DD8-BEC6-7BC4C4495C57}" type="parTrans" cxnId="{27A93000-50D9-4CDB-AD4A-B7D3F3CDF4F3}">
      <dgm:prSet/>
      <dgm:spPr/>
      <dgm:t>
        <a:bodyPr/>
        <a:lstStyle/>
        <a:p>
          <a:endParaRPr lang="en-US"/>
        </a:p>
      </dgm:t>
    </dgm:pt>
    <dgm:pt modelId="{EBEBF884-F117-41B1-95DF-7C882798DAD4}" type="sibTrans" cxnId="{27A93000-50D9-4CDB-AD4A-B7D3F3CDF4F3}">
      <dgm:prSet/>
      <dgm:spPr/>
      <dgm:t>
        <a:bodyPr/>
        <a:lstStyle/>
        <a:p>
          <a:endParaRPr lang="en-US"/>
        </a:p>
      </dgm:t>
    </dgm:pt>
    <dgm:pt modelId="{8D2ADAAD-3375-42A4-9229-73FA1CBE36E3}">
      <dgm:prSet phldrT="[Text]" custT="1"/>
      <dgm:spPr/>
      <dgm:t>
        <a:bodyPr/>
        <a:lstStyle/>
        <a:p>
          <a:r>
            <a:rPr lang="en-US" sz="1400" dirty="0" smtClean="0">
              <a:latin typeface="Rockwell" panose="02060603020205020403" pitchFamily="18" charset="0"/>
            </a:rPr>
            <a:t>Maintain tools</a:t>
          </a:r>
          <a:endParaRPr lang="en-US" sz="1400" dirty="0">
            <a:latin typeface="Rockwell" panose="02060603020205020403" pitchFamily="18" charset="0"/>
          </a:endParaRPr>
        </a:p>
      </dgm:t>
    </dgm:pt>
    <dgm:pt modelId="{4551ED95-B991-4879-90A0-BC1A604C2EF1}" type="parTrans" cxnId="{F05A8F4A-01B0-4868-BBD3-D50131F7F292}">
      <dgm:prSet/>
      <dgm:spPr/>
      <dgm:t>
        <a:bodyPr/>
        <a:lstStyle/>
        <a:p>
          <a:endParaRPr lang="en-US"/>
        </a:p>
      </dgm:t>
    </dgm:pt>
    <dgm:pt modelId="{AF052AE5-02FA-414F-9628-BFFD29EBB502}" type="sibTrans" cxnId="{F05A8F4A-01B0-4868-BBD3-D50131F7F292}">
      <dgm:prSet/>
      <dgm:spPr/>
      <dgm:t>
        <a:bodyPr/>
        <a:lstStyle/>
        <a:p>
          <a:endParaRPr lang="en-US"/>
        </a:p>
      </dgm:t>
    </dgm:pt>
    <dgm:pt modelId="{4DEFBF94-65A2-4998-9C87-57BE4C88EF23}" type="pres">
      <dgm:prSet presAssocID="{CD1A83C7-2613-42BE-A9A4-B5F82922BEAB}" presName="linearFlow" presStyleCnt="0">
        <dgm:presLayoutVars>
          <dgm:dir/>
          <dgm:animLvl val="lvl"/>
          <dgm:resizeHandles val="exact"/>
        </dgm:presLayoutVars>
      </dgm:prSet>
      <dgm:spPr/>
      <dgm:t>
        <a:bodyPr/>
        <a:lstStyle/>
        <a:p>
          <a:endParaRPr lang="en-US"/>
        </a:p>
      </dgm:t>
    </dgm:pt>
    <dgm:pt modelId="{35687684-C6B6-4682-B8C4-AD9AAA02D108}" type="pres">
      <dgm:prSet presAssocID="{07C34287-92DE-4062-B69F-86BEEA74784F}" presName="composite" presStyleCnt="0"/>
      <dgm:spPr/>
    </dgm:pt>
    <dgm:pt modelId="{A8A0E1AA-047D-4C0B-8502-EB229FD4F019}" type="pres">
      <dgm:prSet presAssocID="{07C34287-92DE-4062-B69F-86BEEA74784F}" presName="parentText" presStyleLbl="alignNode1" presStyleIdx="0" presStyleCnt="3" custLinFactNeighborX="725" custLinFactNeighborY="-1021">
        <dgm:presLayoutVars>
          <dgm:chMax val="1"/>
          <dgm:bulletEnabled val="1"/>
        </dgm:presLayoutVars>
      </dgm:prSet>
      <dgm:spPr/>
      <dgm:t>
        <a:bodyPr/>
        <a:lstStyle/>
        <a:p>
          <a:endParaRPr lang="en-US"/>
        </a:p>
      </dgm:t>
    </dgm:pt>
    <dgm:pt modelId="{0C329B6E-5824-43D8-9403-728C89E268D4}" type="pres">
      <dgm:prSet presAssocID="{07C34287-92DE-4062-B69F-86BEEA74784F}" presName="descendantText" presStyleLbl="alignAcc1" presStyleIdx="0" presStyleCnt="3">
        <dgm:presLayoutVars>
          <dgm:bulletEnabled val="1"/>
        </dgm:presLayoutVars>
      </dgm:prSet>
      <dgm:spPr/>
      <dgm:t>
        <a:bodyPr/>
        <a:lstStyle/>
        <a:p>
          <a:endParaRPr lang="en-US"/>
        </a:p>
      </dgm:t>
    </dgm:pt>
    <dgm:pt modelId="{E5254B1C-0344-40C2-A082-7B1862D0EF3F}" type="pres">
      <dgm:prSet presAssocID="{85CA0E3C-7197-4D4C-A132-78A7535B5F1C}" presName="sp" presStyleCnt="0"/>
      <dgm:spPr/>
    </dgm:pt>
    <dgm:pt modelId="{36A47CDD-CF7F-4ABE-87C2-43A92AA03D00}" type="pres">
      <dgm:prSet presAssocID="{9701C64B-455B-42C7-B1E0-D0AE573A45B4}" presName="composite" presStyleCnt="0"/>
      <dgm:spPr/>
    </dgm:pt>
    <dgm:pt modelId="{E64EDB74-D885-4B3C-85C2-2D1F28032855}" type="pres">
      <dgm:prSet presAssocID="{9701C64B-455B-42C7-B1E0-D0AE573A45B4}" presName="parentText" presStyleLbl="alignNode1" presStyleIdx="1" presStyleCnt="3">
        <dgm:presLayoutVars>
          <dgm:chMax val="1"/>
          <dgm:bulletEnabled val="1"/>
        </dgm:presLayoutVars>
      </dgm:prSet>
      <dgm:spPr/>
      <dgm:t>
        <a:bodyPr/>
        <a:lstStyle/>
        <a:p>
          <a:endParaRPr lang="en-US"/>
        </a:p>
      </dgm:t>
    </dgm:pt>
    <dgm:pt modelId="{BF1322CD-ACE1-4E6E-8430-0A367DD12908}" type="pres">
      <dgm:prSet presAssocID="{9701C64B-455B-42C7-B1E0-D0AE573A45B4}" presName="descendantText" presStyleLbl="alignAcc1" presStyleIdx="1" presStyleCnt="3">
        <dgm:presLayoutVars>
          <dgm:bulletEnabled val="1"/>
        </dgm:presLayoutVars>
      </dgm:prSet>
      <dgm:spPr/>
      <dgm:t>
        <a:bodyPr/>
        <a:lstStyle/>
        <a:p>
          <a:endParaRPr lang="en-US"/>
        </a:p>
      </dgm:t>
    </dgm:pt>
    <dgm:pt modelId="{30378F68-546B-4059-AF33-B4F9ED04D91F}" type="pres">
      <dgm:prSet presAssocID="{F666382F-ACDF-4CDF-8361-E547189D5624}" presName="sp" presStyleCnt="0"/>
      <dgm:spPr/>
    </dgm:pt>
    <dgm:pt modelId="{3E8D3F55-B1B2-4660-963C-165AD41A786B}" type="pres">
      <dgm:prSet presAssocID="{4B2F7BDB-EB39-45FA-989E-C842068E1A87}" presName="composite" presStyleCnt="0"/>
      <dgm:spPr/>
    </dgm:pt>
    <dgm:pt modelId="{BA563CC2-54BB-445E-8BC0-ACCAC81698B3}" type="pres">
      <dgm:prSet presAssocID="{4B2F7BDB-EB39-45FA-989E-C842068E1A87}" presName="parentText" presStyleLbl="alignNode1" presStyleIdx="2" presStyleCnt="3">
        <dgm:presLayoutVars>
          <dgm:chMax val="1"/>
          <dgm:bulletEnabled val="1"/>
        </dgm:presLayoutVars>
      </dgm:prSet>
      <dgm:spPr/>
      <dgm:t>
        <a:bodyPr/>
        <a:lstStyle/>
        <a:p>
          <a:endParaRPr lang="en-US"/>
        </a:p>
      </dgm:t>
    </dgm:pt>
    <dgm:pt modelId="{14384474-5DC3-4A0C-B948-466C894561DC}" type="pres">
      <dgm:prSet presAssocID="{4B2F7BDB-EB39-45FA-989E-C842068E1A87}" presName="descendantText" presStyleLbl="alignAcc1" presStyleIdx="2" presStyleCnt="3">
        <dgm:presLayoutVars>
          <dgm:bulletEnabled val="1"/>
        </dgm:presLayoutVars>
      </dgm:prSet>
      <dgm:spPr/>
      <dgm:t>
        <a:bodyPr/>
        <a:lstStyle/>
        <a:p>
          <a:endParaRPr lang="en-US"/>
        </a:p>
      </dgm:t>
    </dgm:pt>
  </dgm:ptLst>
  <dgm:cxnLst>
    <dgm:cxn modelId="{5317F88F-C404-4BFC-BC9B-B769D3E44369}" type="presOf" srcId="{9701C64B-455B-42C7-B1E0-D0AE573A45B4}" destId="{E64EDB74-D885-4B3C-85C2-2D1F28032855}" srcOrd="0" destOrd="0" presId="urn:microsoft.com/office/officeart/2005/8/layout/chevron2"/>
    <dgm:cxn modelId="{F11295C9-64EB-48A8-ADC2-606DB3DF3D77}" type="presOf" srcId="{CD1A83C7-2613-42BE-A9A4-B5F82922BEAB}" destId="{4DEFBF94-65A2-4998-9C87-57BE4C88EF23}" srcOrd="0" destOrd="0" presId="urn:microsoft.com/office/officeart/2005/8/layout/chevron2"/>
    <dgm:cxn modelId="{AE4942DB-96AC-4E9E-B2CC-7BB972A136F5}" type="presOf" srcId="{0F6BBB89-6DEB-491F-B2BA-2E21D134FB96}" destId="{BF1322CD-ACE1-4E6E-8430-0A367DD12908}" srcOrd="0" destOrd="0" presId="urn:microsoft.com/office/officeart/2005/8/layout/chevron2"/>
    <dgm:cxn modelId="{5A17048E-F6EC-4C25-866E-703A2740CB56}" type="presOf" srcId="{F09A82EF-BB86-4FB1-9BD8-F529A3CFF08D}" destId="{0C329B6E-5824-43D8-9403-728C89E268D4}" srcOrd="0" destOrd="1" presId="urn:microsoft.com/office/officeart/2005/8/layout/chevron2"/>
    <dgm:cxn modelId="{D5EC219B-34F9-4611-B9AA-EA958451447F}" type="presOf" srcId="{820499AF-329C-4BC3-9C23-3F1CC65C364B}" destId="{0C329B6E-5824-43D8-9403-728C89E268D4}" srcOrd="0" destOrd="0" presId="urn:microsoft.com/office/officeart/2005/8/layout/chevron2"/>
    <dgm:cxn modelId="{80895D12-5B31-4E40-85FF-2C259DA8ECD6}" srcId="{CD1A83C7-2613-42BE-A9A4-B5F82922BEAB}" destId="{07C34287-92DE-4062-B69F-86BEEA74784F}" srcOrd="0" destOrd="0" parTransId="{7F84CABA-1ACC-4C41-BD8A-F982A0CFF844}" sibTransId="{85CA0E3C-7197-4D4C-A132-78A7535B5F1C}"/>
    <dgm:cxn modelId="{D4605888-0A6B-4287-A16C-02AA5FA106D1}" type="presOf" srcId="{07C34287-92DE-4062-B69F-86BEEA74784F}" destId="{A8A0E1AA-047D-4C0B-8502-EB229FD4F019}" srcOrd="0" destOrd="0" presId="urn:microsoft.com/office/officeart/2005/8/layout/chevron2"/>
    <dgm:cxn modelId="{B3BBCD51-BB18-413A-9C13-085C2D77FEC8}" srcId="{CD1A83C7-2613-42BE-A9A4-B5F82922BEAB}" destId="{4B2F7BDB-EB39-45FA-989E-C842068E1A87}" srcOrd="2" destOrd="0" parTransId="{A3E3DC2B-4F22-4DF5-86C7-481B57684D91}" sibTransId="{38E7CD7A-7EBB-4994-9A51-D517C893DA41}"/>
    <dgm:cxn modelId="{4951FA0C-1AE2-4DCD-91F4-9E7126FEDDF7}" type="presOf" srcId="{8D2ADAAD-3375-42A4-9229-73FA1CBE36E3}" destId="{BF1322CD-ACE1-4E6E-8430-0A367DD12908}" srcOrd="0" destOrd="2" presId="urn:microsoft.com/office/officeart/2005/8/layout/chevron2"/>
    <dgm:cxn modelId="{612A7B4B-EB41-40ED-BC87-2BB27613F0E9}" srcId="{07C34287-92DE-4062-B69F-86BEEA74784F}" destId="{820499AF-329C-4BC3-9C23-3F1CC65C364B}" srcOrd="0" destOrd="0" parTransId="{866301D1-CE10-4BC8-BD8A-BAEECBE47921}" sibTransId="{781B9D80-275C-4874-AD29-FFB0FADCF6CB}"/>
    <dgm:cxn modelId="{F05A8F4A-01B0-4868-BBD3-D50131F7F292}" srcId="{9701C64B-455B-42C7-B1E0-D0AE573A45B4}" destId="{8D2ADAAD-3375-42A4-9229-73FA1CBE36E3}" srcOrd="2" destOrd="0" parTransId="{4551ED95-B991-4879-90A0-BC1A604C2EF1}" sibTransId="{AF052AE5-02FA-414F-9628-BFFD29EBB502}"/>
    <dgm:cxn modelId="{51129CC1-235E-4243-9841-99F7609388E7}" type="presOf" srcId="{4B2F7BDB-EB39-45FA-989E-C842068E1A87}" destId="{BA563CC2-54BB-445E-8BC0-ACCAC81698B3}" srcOrd="0" destOrd="0" presId="urn:microsoft.com/office/officeart/2005/8/layout/chevron2"/>
    <dgm:cxn modelId="{54C26C2D-9BBB-4331-B8D1-FE301D44A1B0}" type="presOf" srcId="{0BF6E868-1E36-4731-8A4F-57042E565E0A}" destId="{BF1322CD-ACE1-4E6E-8430-0A367DD12908}" srcOrd="0" destOrd="1" presId="urn:microsoft.com/office/officeart/2005/8/layout/chevron2"/>
    <dgm:cxn modelId="{13811A76-C476-4511-88CB-9AAC3E3FD68A}" type="presOf" srcId="{5A3B7700-5AB9-4C5A-90D8-892A94BF85F3}" destId="{14384474-5DC3-4A0C-B948-466C894561DC}" srcOrd="0" destOrd="0" presId="urn:microsoft.com/office/officeart/2005/8/layout/chevron2"/>
    <dgm:cxn modelId="{D92B8DC4-E2F1-467F-AC41-0BDC4BBB0870}" srcId="{07C34287-92DE-4062-B69F-86BEEA74784F}" destId="{F09A82EF-BB86-4FB1-9BD8-F529A3CFF08D}" srcOrd="1" destOrd="0" parTransId="{28B8ABAC-F4B9-4081-9E60-F3C972175BBA}" sibTransId="{97070C82-1BB8-4382-B914-8D16262153A6}"/>
    <dgm:cxn modelId="{27A93000-50D9-4CDB-AD4A-B7D3F3CDF4F3}" srcId="{4B2F7BDB-EB39-45FA-989E-C842068E1A87}" destId="{5A3B7700-5AB9-4C5A-90D8-892A94BF85F3}" srcOrd="0" destOrd="0" parTransId="{B4752F36-97DF-4DD8-BEC6-7BC4C4495C57}" sibTransId="{EBEBF884-F117-41B1-95DF-7C882798DAD4}"/>
    <dgm:cxn modelId="{A2F8261D-D291-4A6D-AAD8-63F0497EC1C1}" srcId="{9701C64B-455B-42C7-B1E0-D0AE573A45B4}" destId="{0BF6E868-1E36-4731-8A4F-57042E565E0A}" srcOrd="1" destOrd="0" parTransId="{291A910D-8FE5-4B9C-A649-156F137F6EB5}" sibTransId="{1F3CC450-7D0B-4C4F-986F-0F0C95B452B5}"/>
    <dgm:cxn modelId="{F97D75C0-0201-44BF-8BD6-061AAAC19990}" srcId="{9701C64B-455B-42C7-B1E0-D0AE573A45B4}" destId="{0F6BBB89-6DEB-491F-B2BA-2E21D134FB96}" srcOrd="0" destOrd="0" parTransId="{A94ED785-B7A0-4FC7-8D1C-C9822285CD09}" sibTransId="{B8307742-E23F-45C9-A0BD-4F47BE2F1DBA}"/>
    <dgm:cxn modelId="{54F3D042-9363-45AB-8ECF-AED5BBCC2F1F}" srcId="{CD1A83C7-2613-42BE-A9A4-B5F82922BEAB}" destId="{9701C64B-455B-42C7-B1E0-D0AE573A45B4}" srcOrd="1" destOrd="0" parTransId="{1249FB0D-6123-424A-9153-47367B608199}" sibTransId="{F666382F-ACDF-4CDF-8361-E547189D5624}"/>
    <dgm:cxn modelId="{37A83C3E-B469-4E8E-B623-48BD74D4CB25}" type="presParOf" srcId="{4DEFBF94-65A2-4998-9C87-57BE4C88EF23}" destId="{35687684-C6B6-4682-B8C4-AD9AAA02D108}" srcOrd="0" destOrd="0" presId="urn:microsoft.com/office/officeart/2005/8/layout/chevron2"/>
    <dgm:cxn modelId="{4F1989C5-264D-4A08-B606-28004A0F9607}" type="presParOf" srcId="{35687684-C6B6-4682-B8C4-AD9AAA02D108}" destId="{A8A0E1AA-047D-4C0B-8502-EB229FD4F019}" srcOrd="0" destOrd="0" presId="urn:microsoft.com/office/officeart/2005/8/layout/chevron2"/>
    <dgm:cxn modelId="{2CF16145-DFC6-4669-A14E-5FEA97222CE0}" type="presParOf" srcId="{35687684-C6B6-4682-B8C4-AD9AAA02D108}" destId="{0C329B6E-5824-43D8-9403-728C89E268D4}" srcOrd="1" destOrd="0" presId="urn:microsoft.com/office/officeart/2005/8/layout/chevron2"/>
    <dgm:cxn modelId="{666534AC-EEE5-4664-9A36-C37C9FDC0D84}" type="presParOf" srcId="{4DEFBF94-65A2-4998-9C87-57BE4C88EF23}" destId="{E5254B1C-0344-40C2-A082-7B1862D0EF3F}" srcOrd="1" destOrd="0" presId="urn:microsoft.com/office/officeart/2005/8/layout/chevron2"/>
    <dgm:cxn modelId="{7C4BBCCC-B905-46E4-9DA9-53AB340547D6}" type="presParOf" srcId="{4DEFBF94-65A2-4998-9C87-57BE4C88EF23}" destId="{36A47CDD-CF7F-4ABE-87C2-43A92AA03D00}" srcOrd="2" destOrd="0" presId="urn:microsoft.com/office/officeart/2005/8/layout/chevron2"/>
    <dgm:cxn modelId="{28CD6E09-4FC1-40AA-AC6E-3F6E88B7EE0C}" type="presParOf" srcId="{36A47CDD-CF7F-4ABE-87C2-43A92AA03D00}" destId="{E64EDB74-D885-4B3C-85C2-2D1F28032855}" srcOrd="0" destOrd="0" presId="urn:microsoft.com/office/officeart/2005/8/layout/chevron2"/>
    <dgm:cxn modelId="{69B98FBD-FA69-4C68-B81A-C267C48D2AA5}" type="presParOf" srcId="{36A47CDD-CF7F-4ABE-87C2-43A92AA03D00}" destId="{BF1322CD-ACE1-4E6E-8430-0A367DD12908}" srcOrd="1" destOrd="0" presId="urn:microsoft.com/office/officeart/2005/8/layout/chevron2"/>
    <dgm:cxn modelId="{8D8A9998-B79A-46ED-A943-B31828CA9B2F}" type="presParOf" srcId="{4DEFBF94-65A2-4998-9C87-57BE4C88EF23}" destId="{30378F68-546B-4059-AF33-B4F9ED04D91F}" srcOrd="3" destOrd="0" presId="urn:microsoft.com/office/officeart/2005/8/layout/chevron2"/>
    <dgm:cxn modelId="{84CBD457-5BA3-4D4B-902E-50900BD96EDE}" type="presParOf" srcId="{4DEFBF94-65A2-4998-9C87-57BE4C88EF23}" destId="{3E8D3F55-B1B2-4660-963C-165AD41A786B}" srcOrd="4" destOrd="0" presId="urn:microsoft.com/office/officeart/2005/8/layout/chevron2"/>
    <dgm:cxn modelId="{F8DB8355-4073-4D87-8461-5BD215F1D2A0}" type="presParOf" srcId="{3E8D3F55-B1B2-4660-963C-165AD41A786B}" destId="{BA563CC2-54BB-445E-8BC0-ACCAC81698B3}" srcOrd="0" destOrd="0" presId="urn:microsoft.com/office/officeart/2005/8/layout/chevron2"/>
    <dgm:cxn modelId="{C8472A1C-FDDC-4A9F-A875-005429391816}" type="presParOf" srcId="{3E8D3F55-B1B2-4660-963C-165AD41A786B}" destId="{14384474-5DC3-4A0C-B948-466C894561D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98EB9-0384-4398-94BA-89A7DB945D1C}">
      <dsp:nvSpPr>
        <dsp:cNvPr id="0" name=""/>
        <dsp:cNvSpPr/>
      </dsp:nvSpPr>
      <dsp:spPr>
        <a:xfrm rot="5400000">
          <a:off x="-251433" y="255144"/>
          <a:ext cx="1676224" cy="117335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Rockwell" panose="02060603020205020403" pitchFamily="18" charset="0"/>
            </a:rPr>
            <a:t>Engineering Controls</a:t>
          </a:r>
          <a:endParaRPr lang="en-US" sz="1400" kern="1200" dirty="0">
            <a:latin typeface="Rockwell" panose="02060603020205020403" pitchFamily="18" charset="0"/>
          </a:endParaRPr>
        </a:p>
      </dsp:txBody>
      <dsp:txXfrm rot="-5400000">
        <a:off x="1" y="590390"/>
        <a:ext cx="1173357" cy="502867"/>
      </dsp:txXfrm>
    </dsp:sp>
    <dsp:sp modelId="{B7D01F31-40ED-4038-A18F-0F07B68BF6CA}">
      <dsp:nvSpPr>
        <dsp:cNvPr id="0" name=""/>
        <dsp:cNvSpPr/>
      </dsp:nvSpPr>
      <dsp:spPr>
        <a:xfrm rot="5400000">
          <a:off x="2630751" y="-1453683"/>
          <a:ext cx="1089545" cy="400433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Rockwell" panose="02060603020205020403" pitchFamily="18" charset="0"/>
            </a:rPr>
            <a:t>Allow for easy pick up points</a:t>
          </a:r>
          <a:endParaRPr lang="en-US" sz="1400" kern="1200" dirty="0">
            <a:latin typeface="Rockwell" panose="02060603020205020403" pitchFamily="18" charset="0"/>
          </a:endParaRPr>
        </a:p>
      </dsp:txBody>
      <dsp:txXfrm rot="-5400000">
        <a:off x="1173357" y="56898"/>
        <a:ext cx="3951147" cy="983171"/>
      </dsp:txXfrm>
    </dsp:sp>
    <dsp:sp modelId="{7D6E331C-3B16-4D76-B9C3-4D9A04AC138C}">
      <dsp:nvSpPr>
        <dsp:cNvPr id="0" name=""/>
        <dsp:cNvSpPr/>
      </dsp:nvSpPr>
      <dsp:spPr>
        <a:xfrm rot="5400000">
          <a:off x="-251433" y="1738262"/>
          <a:ext cx="1676224" cy="117335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Rockwell" panose="02060603020205020403" pitchFamily="18" charset="0"/>
            </a:rPr>
            <a:t>Work Practice</a:t>
          </a:r>
          <a:endParaRPr lang="en-US" sz="1400" kern="1200" dirty="0">
            <a:latin typeface="Rockwell" panose="02060603020205020403" pitchFamily="18" charset="0"/>
          </a:endParaRPr>
        </a:p>
      </dsp:txBody>
      <dsp:txXfrm rot="-5400000">
        <a:off x="1" y="2073508"/>
        <a:ext cx="1173357" cy="502867"/>
      </dsp:txXfrm>
    </dsp:sp>
    <dsp:sp modelId="{A6DCF0DC-1CD6-4643-8778-26E58C53C1BC}">
      <dsp:nvSpPr>
        <dsp:cNvPr id="0" name=""/>
        <dsp:cNvSpPr/>
      </dsp:nvSpPr>
      <dsp:spPr>
        <a:xfrm rot="5400000">
          <a:off x="2630751" y="29434"/>
          <a:ext cx="1089545" cy="400433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Rockwell" panose="02060603020205020403" pitchFamily="18" charset="0"/>
            </a:rPr>
            <a:t>Make room for a mechanical device to assist in heavy objects</a:t>
          </a:r>
          <a:endParaRPr lang="en-US" sz="1400" kern="1200" dirty="0">
            <a:latin typeface="Rockwell" panose="02060603020205020403" pitchFamily="18" charset="0"/>
          </a:endParaRPr>
        </a:p>
        <a:p>
          <a:pPr marL="114300" lvl="1" indent="-114300" algn="l" defTabSz="622300">
            <a:lnSpc>
              <a:spcPct val="90000"/>
            </a:lnSpc>
            <a:spcBef>
              <a:spcPct val="0"/>
            </a:spcBef>
            <a:spcAft>
              <a:spcPct val="15000"/>
            </a:spcAft>
            <a:buChar char="••"/>
          </a:pPr>
          <a:r>
            <a:rPr lang="en-US" sz="1400" kern="1200" dirty="0" smtClean="0">
              <a:latin typeface="Rockwell" panose="02060603020205020403" pitchFamily="18" charset="0"/>
            </a:rPr>
            <a:t>Warning labels for objects over 40 pound for team pickup</a:t>
          </a:r>
          <a:endParaRPr lang="en-US" sz="1400" kern="1200" dirty="0">
            <a:latin typeface="Rockwell" panose="02060603020205020403" pitchFamily="18" charset="0"/>
          </a:endParaRPr>
        </a:p>
        <a:p>
          <a:pPr marL="114300" lvl="1" indent="-114300" algn="l" defTabSz="622300">
            <a:lnSpc>
              <a:spcPct val="90000"/>
            </a:lnSpc>
            <a:spcBef>
              <a:spcPct val="0"/>
            </a:spcBef>
            <a:spcAft>
              <a:spcPct val="15000"/>
            </a:spcAft>
            <a:buChar char="••"/>
          </a:pPr>
          <a:r>
            <a:rPr lang="en-US" sz="1400" kern="1200" dirty="0" smtClean="0">
              <a:latin typeface="Rockwell" panose="02060603020205020403" pitchFamily="18" charset="0"/>
            </a:rPr>
            <a:t>Take regular breaks</a:t>
          </a:r>
          <a:endParaRPr lang="en-US" sz="1400" kern="1200" dirty="0">
            <a:latin typeface="Rockwell" panose="02060603020205020403" pitchFamily="18" charset="0"/>
          </a:endParaRPr>
        </a:p>
      </dsp:txBody>
      <dsp:txXfrm rot="-5400000">
        <a:off x="1173357" y="1540016"/>
        <a:ext cx="3951147" cy="983171"/>
      </dsp:txXfrm>
    </dsp:sp>
    <dsp:sp modelId="{3BF2F071-2931-4262-BDB5-76A601F645D1}">
      <dsp:nvSpPr>
        <dsp:cNvPr id="0" name=""/>
        <dsp:cNvSpPr/>
      </dsp:nvSpPr>
      <dsp:spPr>
        <a:xfrm rot="5400000">
          <a:off x="-251433" y="3221381"/>
          <a:ext cx="1676224" cy="117335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Rockwell" panose="02060603020205020403" pitchFamily="18" charset="0"/>
            </a:rPr>
            <a:t>Training</a:t>
          </a:r>
          <a:endParaRPr lang="en-US" sz="1400" kern="1200" dirty="0">
            <a:latin typeface="Rockwell" panose="02060603020205020403" pitchFamily="18" charset="0"/>
          </a:endParaRPr>
        </a:p>
      </dsp:txBody>
      <dsp:txXfrm rot="-5400000">
        <a:off x="1" y="3556627"/>
        <a:ext cx="1173357" cy="502867"/>
      </dsp:txXfrm>
    </dsp:sp>
    <dsp:sp modelId="{99969945-4767-4C5E-9272-E3E51050C967}">
      <dsp:nvSpPr>
        <dsp:cNvPr id="0" name=""/>
        <dsp:cNvSpPr/>
      </dsp:nvSpPr>
      <dsp:spPr>
        <a:xfrm rot="5400000">
          <a:off x="2630751" y="1512553"/>
          <a:ext cx="1089545" cy="400433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Rockwell" panose="02060603020205020403" pitchFamily="18" charset="0"/>
            </a:rPr>
            <a:t>Ability to lift properly</a:t>
          </a:r>
          <a:endParaRPr lang="en-US" sz="1400" kern="1200" dirty="0">
            <a:latin typeface="Rockwell" panose="02060603020205020403" pitchFamily="18" charset="0"/>
          </a:endParaRPr>
        </a:p>
        <a:p>
          <a:pPr marL="114300" lvl="1" indent="-114300" algn="l" defTabSz="622300">
            <a:lnSpc>
              <a:spcPct val="90000"/>
            </a:lnSpc>
            <a:spcBef>
              <a:spcPct val="0"/>
            </a:spcBef>
            <a:spcAft>
              <a:spcPct val="15000"/>
            </a:spcAft>
            <a:buChar char="••"/>
          </a:pPr>
          <a:r>
            <a:rPr lang="en-US" sz="1400" kern="1200" dirty="0" smtClean="0">
              <a:latin typeface="Rockwell" panose="02060603020205020403" pitchFamily="18" charset="0"/>
            </a:rPr>
            <a:t>Ability to recognize the weight lift threshold</a:t>
          </a:r>
          <a:endParaRPr lang="en-US" sz="1400" kern="1200" dirty="0">
            <a:latin typeface="Rockwell" panose="02060603020205020403" pitchFamily="18" charset="0"/>
          </a:endParaRPr>
        </a:p>
        <a:p>
          <a:pPr marL="114300" lvl="1" indent="-114300" algn="l" defTabSz="622300">
            <a:lnSpc>
              <a:spcPct val="90000"/>
            </a:lnSpc>
            <a:spcBef>
              <a:spcPct val="0"/>
            </a:spcBef>
            <a:spcAft>
              <a:spcPct val="15000"/>
            </a:spcAft>
            <a:buChar char="••"/>
          </a:pPr>
          <a:r>
            <a:rPr lang="en-US" sz="1400" kern="1200" dirty="0" smtClean="0">
              <a:latin typeface="Rockwell" panose="02060603020205020403" pitchFamily="18" charset="0"/>
            </a:rPr>
            <a:t>Operate Forklift/Crane</a:t>
          </a:r>
          <a:endParaRPr lang="en-US" sz="1400" kern="1200" dirty="0">
            <a:latin typeface="Rockwell" panose="02060603020205020403" pitchFamily="18" charset="0"/>
          </a:endParaRPr>
        </a:p>
        <a:p>
          <a:pPr marL="114300" lvl="1" indent="-114300" algn="l" defTabSz="622300">
            <a:lnSpc>
              <a:spcPct val="90000"/>
            </a:lnSpc>
            <a:spcBef>
              <a:spcPct val="0"/>
            </a:spcBef>
            <a:spcAft>
              <a:spcPct val="15000"/>
            </a:spcAft>
            <a:buChar char="••"/>
          </a:pPr>
          <a:r>
            <a:rPr lang="en-US" sz="1400" kern="1200" dirty="0" smtClean="0">
              <a:latin typeface="Rockwell" panose="02060603020205020403" pitchFamily="18" charset="0"/>
            </a:rPr>
            <a:t>Setup of an ergonomic workstation</a:t>
          </a:r>
          <a:endParaRPr lang="en-US" sz="1400" kern="1200" dirty="0">
            <a:latin typeface="Rockwell" panose="02060603020205020403" pitchFamily="18" charset="0"/>
          </a:endParaRPr>
        </a:p>
        <a:p>
          <a:pPr marL="114300" lvl="1" indent="-114300" algn="l" defTabSz="622300">
            <a:lnSpc>
              <a:spcPct val="90000"/>
            </a:lnSpc>
            <a:spcBef>
              <a:spcPct val="0"/>
            </a:spcBef>
            <a:spcAft>
              <a:spcPct val="15000"/>
            </a:spcAft>
            <a:buChar char="••"/>
          </a:pPr>
          <a:r>
            <a:rPr lang="en-US" sz="1400" kern="1200" dirty="0" smtClean="0">
              <a:latin typeface="Rockwell" panose="02060603020205020403" pitchFamily="18" charset="0"/>
            </a:rPr>
            <a:t>Avoid twisting and bending motions</a:t>
          </a:r>
          <a:endParaRPr lang="en-US" sz="1400" kern="1200" dirty="0">
            <a:latin typeface="Rockwell" panose="02060603020205020403" pitchFamily="18" charset="0"/>
          </a:endParaRPr>
        </a:p>
      </dsp:txBody>
      <dsp:txXfrm rot="-5400000">
        <a:off x="1173357" y="3023135"/>
        <a:ext cx="3951147" cy="983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0E1AA-047D-4C0B-8502-EB229FD4F019}">
      <dsp:nvSpPr>
        <dsp:cNvPr id="0" name=""/>
        <dsp:cNvSpPr/>
      </dsp:nvSpPr>
      <dsp:spPr>
        <a:xfrm rot="5400000">
          <a:off x="-237512" y="245829"/>
          <a:ext cx="1638865" cy="114720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Rockwell" panose="02060603020205020403" pitchFamily="18" charset="0"/>
            </a:rPr>
            <a:t>Engineering Controls</a:t>
          </a:r>
          <a:endParaRPr lang="en-US" sz="1400" kern="1200" dirty="0">
            <a:latin typeface="Rockwell" panose="02060603020205020403" pitchFamily="18" charset="0"/>
          </a:endParaRPr>
        </a:p>
      </dsp:txBody>
      <dsp:txXfrm rot="-5400000">
        <a:off x="8319" y="573602"/>
        <a:ext cx="1147205" cy="491660"/>
      </dsp:txXfrm>
    </dsp:sp>
    <dsp:sp modelId="{0C329B6E-5824-43D8-9403-728C89E268D4}">
      <dsp:nvSpPr>
        <dsp:cNvPr id="0" name=""/>
        <dsp:cNvSpPr/>
      </dsp:nvSpPr>
      <dsp:spPr>
        <a:xfrm rot="5400000">
          <a:off x="2594133" y="-1444608"/>
          <a:ext cx="1065262" cy="3959118"/>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Rockwell" panose="02060603020205020403" pitchFamily="18" charset="0"/>
            </a:rPr>
            <a:t>Use power tools that minimize vibration</a:t>
          </a:r>
          <a:endParaRPr lang="en-US" sz="1400" kern="1200" dirty="0">
            <a:latin typeface="Rockwell" panose="02060603020205020403" pitchFamily="18" charset="0"/>
          </a:endParaRPr>
        </a:p>
        <a:p>
          <a:pPr marL="114300" lvl="1" indent="-114300" algn="l" defTabSz="622300">
            <a:lnSpc>
              <a:spcPct val="90000"/>
            </a:lnSpc>
            <a:spcBef>
              <a:spcPct val="0"/>
            </a:spcBef>
            <a:spcAft>
              <a:spcPct val="15000"/>
            </a:spcAft>
            <a:buChar char="••"/>
          </a:pPr>
          <a:r>
            <a:rPr lang="en-US" sz="1400" kern="1200" dirty="0" smtClean="0">
              <a:latin typeface="Rockwell" panose="02060603020205020403" pitchFamily="18" charset="0"/>
            </a:rPr>
            <a:t>Use manual tools where practical</a:t>
          </a:r>
          <a:endParaRPr lang="en-US" sz="1400" kern="1200" dirty="0">
            <a:latin typeface="Rockwell" panose="02060603020205020403" pitchFamily="18" charset="0"/>
          </a:endParaRPr>
        </a:p>
      </dsp:txBody>
      <dsp:txXfrm rot="-5400000">
        <a:off x="1147205" y="54322"/>
        <a:ext cx="3907116" cy="961258"/>
      </dsp:txXfrm>
    </dsp:sp>
    <dsp:sp modelId="{E64EDB74-D885-4B3C-85C2-2D1F28032855}">
      <dsp:nvSpPr>
        <dsp:cNvPr id="0" name=""/>
        <dsp:cNvSpPr/>
      </dsp:nvSpPr>
      <dsp:spPr>
        <a:xfrm rot="5400000">
          <a:off x="-245829" y="1693385"/>
          <a:ext cx="1638865" cy="114720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Rockwell" panose="02060603020205020403" pitchFamily="18" charset="0"/>
            </a:rPr>
            <a:t>Work Practice</a:t>
          </a:r>
          <a:endParaRPr lang="en-US" sz="1400" kern="1200" dirty="0">
            <a:latin typeface="Rockwell" panose="02060603020205020403" pitchFamily="18" charset="0"/>
          </a:endParaRPr>
        </a:p>
      </dsp:txBody>
      <dsp:txXfrm rot="-5400000">
        <a:off x="2" y="2021158"/>
        <a:ext cx="1147205" cy="491660"/>
      </dsp:txXfrm>
    </dsp:sp>
    <dsp:sp modelId="{BF1322CD-ACE1-4E6E-8430-0A367DD12908}">
      <dsp:nvSpPr>
        <dsp:cNvPr id="0" name=""/>
        <dsp:cNvSpPr/>
      </dsp:nvSpPr>
      <dsp:spPr>
        <a:xfrm rot="5400000">
          <a:off x="2594133" y="627"/>
          <a:ext cx="1065262" cy="3959118"/>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Rockwell" panose="02060603020205020403" pitchFamily="18" charset="0"/>
            </a:rPr>
            <a:t>Know and report symptoms</a:t>
          </a:r>
          <a:endParaRPr lang="en-US" sz="1400" kern="1200" dirty="0">
            <a:latin typeface="Rockwell" panose="02060603020205020403" pitchFamily="18" charset="0"/>
          </a:endParaRPr>
        </a:p>
        <a:p>
          <a:pPr marL="114300" lvl="1" indent="-114300" algn="l" defTabSz="622300">
            <a:lnSpc>
              <a:spcPct val="90000"/>
            </a:lnSpc>
            <a:spcBef>
              <a:spcPct val="0"/>
            </a:spcBef>
            <a:spcAft>
              <a:spcPct val="15000"/>
            </a:spcAft>
            <a:buChar char="••"/>
          </a:pPr>
          <a:r>
            <a:rPr lang="en-US" sz="1400" kern="1200" dirty="0" smtClean="0">
              <a:latin typeface="Rockwell" panose="02060603020205020403" pitchFamily="18" charset="0"/>
            </a:rPr>
            <a:t>Take breaks and let the tools do the work</a:t>
          </a:r>
          <a:endParaRPr lang="en-US" sz="1400" kern="1200" dirty="0">
            <a:latin typeface="Rockwell" panose="02060603020205020403" pitchFamily="18" charset="0"/>
          </a:endParaRPr>
        </a:p>
        <a:p>
          <a:pPr marL="114300" lvl="1" indent="-114300" algn="l" defTabSz="622300">
            <a:lnSpc>
              <a:spcPct val="90000"/>
            </a:lnSpc>
            <a:spcBef>
              <a:spcPct val="0"/>
            </a:spcBef>
            <a:spcAft>
              <a:spcPct val="15000"/>
            </a:spcAft>
            <a:buChar char="••"/>
          </a:pPr>
          <a:r>
            <a:rPr lang="en-US" sz="1400" kern="1200" dirty="0" smtClean="0">
              <a:latin typeface="Rockwell" panose="02060603020205020403" pitchFamily="18" charset="0"/>
            </a:rPr>
            <a:t>Maintain tools</a:t>
          </a:r>
          <a:endParaRPr lang="en-US" sz="1400" kern="1200" dirty="0">
            <a:latin typeface="Rockwell" panose="02060603020205020403" pitchFamily="18" charset="0"/>
          </a:endParaRPr>
        </a:p>
      </dsp:txBody>
      <dsp:txXfrm rot="-5400000">
        <a:off x="1147205" y="1499557"/>
        <a:ext cx="3907116" cy="961258"/>
      </dsp:txXfrm>
    </dsp:sp>
    <dsp:sp modelId="{BA563CC2-54BB-445E-8BC0-ACCAC81698B3}">
      <dsp:nvSpPr>
        <dsp:cNvPr id="0" name=""/>
        <dsp:cNvSpPr/>
      </dsp:nvSpPr>
      <dsp:spPr>
        <a:xfrm rot="5400000">
          <a:off x="-245829" y="3138622"/>
          <a:ext cx="1638865" cy="114720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Rockwell" panose="02060603020205020403" pitchFamily="18" charset="0"/>
            </a:rPr>
            <a:t>Personal Protective Equipment</a:t>
          </a:r>
        </a:p>
      </dsp:txBody>
      <dsp:txXfrm rot="-5400000">
        <a:off x="2" y="3466395"/>
        <a:ext cx="1147205" cy="491660"/>
      </dsp:txXfrm>
    </dsp:sp>
    <dsp:sp modelId="{14384474-5DC3-4A0C-B948-466C894561DC}">
      <dsp:nvSpPr>
        <dsp:cNvPr id="0" name=""/>
        <dsp:cNvSpPr/>
      </dsp:nvSpPr>
      <dsp:spPr>
        <a:xfrm rot="5400000">
          <a:off x="2593853" y="1446144"/>
          <a:ext cx="1065822" cy="3959118"/>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Rockwell" panose="02060603020205020403" pitchFamily="18" charset="0"/>
            </a:rPr>
            <a:t>Vibration dampening gloves</a:t>
          </a:r>
          <a:endParaRPr lang="en-US" sz="1400" kern="1200" dirty="0">
            <a:latin typeface="Rockwell" panose="02060603020205020403" pitchFamily="18" charset="0"/>
          </a:endParaRPr>
        </a:p>
      </dsp:txBody>
      <dsp:txXfrm rot="-5400000">
        <a:off x="1147206" y="2944821"/>
        <a:ext cx="3907089" cy="9617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7FE2E-558F-426F-B8DC-CF281D071152}"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5BDF1-3928-4B0C-8078-8AB6241E6DFA}" type="slidenum">
              <a:rPr lang="en-US" smtClean="0"/>
              <a:t>‹#›</a:t>
            </a:fld>
            <a:endParaRPr lang="en-US"/>
          </a:p>
        </p:txBody>
      </p:sp>
    </p:spTree>
    <p:extLst>
      <p:ext uri="{BB962C8B-B14F-4D97-AF65-F5344CB8AC3E}">
        <p14:creationId xmlns:p14="http://schemas.microsoft.com/office/powerpoint/2010/main" val="508511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ayoclinic.org/diseases-conditions/carpal-tunnel-syndrome/symptoms-causes/syc-2035560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se.gov.uk/pubns/indg175.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versions of this power point depending on time permitted.</a:t>
            </a:r>
          </a:p>
          <a:p>
            <a:r>
              <a:rPr lang="en-US" dirty="0" smtClean="0"/>
              <a:t> Slide numbers</a:t>
            </a:r>
            <a:r>
              <a:rPr lang="en-US" baseline="0" dirty="0" smtClean="0"/>
              <a:t> do not include question portion.</a:t>
            </a:r>
            <a:endParaRPr lang="en-US" dirty="0" smtClean="0"/>
          </a:p>
          <a:p>
            <a:r>
              <a:rPr lang="en-US" dirty="0" smtClean="0"/>
              <a:t>1)Manual</a:t>
            </a:r>
            <a:r>
              <a:rPr lang="en-US" baseline="0" dirty="0" smtClean="0"/>
              <a:t> material handling only. (15 slides) </a:t>
            </a:r>
            <a:r>
              <a:rPr lang="en-US" b="1" baseline="0" dirty="0" smtClean="0"/>
              <a:t>SHORT VERSION</a:t>
            </a:r>
          </a:p>
          <a:p>
            <a:r>
              <a:rPr lang="en-US" baseline="0" dirty="0" smtClean="0"/>
              <a:t>	Use bottom right blue buttons to follow this version.</a:t>
            </a:r>
          </a:p>
          <a:p>
            <a:endParaRPr lang="en-US" baseline="0" dirty="0" smtClean="0"/>
          </a:p>
          <a:p>
            <a:r>
              <a:rPr lang="en-US" baseline="0" dirty="0" smtClean="0"/>
              <a:t>2)Manual material handling and Vibration. (21 slides) </a:t>
            </a:r>
            <a:r>
              <a:rPr lang="en-US" b="1" baseline="0" dirty="0" smtClean="0"/>
              <a:t>MEDIUM VERSION</a:t>
            </a:r>
          </a:p>
          <a:p>
            <a:r>
              <a:rPr lang="en-US" baseline="0" dirty="0" smtClean="0"/>
              <a:t>	Follow light blue rectangles in bottom left.</a:t>
            </a:r>
          </a:p>
          <a:p>
            <a:endParaRPr lang="en-US" baseline="0" dirty="0" smtClean="0"/>
          </a:p>
          <a:p>
            <a:r>
              <a:rPr lang="en-US" baseline="0" dirty="0" smtClean="0"/>
              <a:t>3) Manual material handling, awkward positions and Vibration. (24 slides) </a:t>
            </a:r>
            <a:r>
              <a:rPr lang="en-US" b="1" baseline="0" dirty="0" smtClean="0"/>
              <a:t>LONG VERSION</a:t>
            </a:r>
          </a:p>
          <a:p>
            <a:r>
              <a:rPr lang="en-US" baseline="0" dirty="0" smtClean="0"/>
              <a:t>	Click through slides normally.</a:t>
            </a:r>
          </a:p>
          <a:p>
            <a:endParaRPr lang="en-US" baseline="0" dirty="0" smtClean="0"/>
          </a:p>
          <a:p>
            <a:r>
              <a:rPr lang="en-US" baseline="0" dirty="0" smtClean="0"/>
              <a:t>If there is no button on the left or right for the version you would like to follow click through normally until the boxes are shown.</a:t>
            </a:r>
            <a:endParaRPr lang="en-US" dirty="0"/>
          </a:p>
        </p:txBody>
      </p:sp>
      <p:sp>
        <p:nvSpPr>
          <p:cNvPr id="4" name="Slide Number Placeholder 3"/>
          <p:cNvSpPr>
            <a:spLocks noGrp="1"/>
          </p:cNvSpPr>
          <p:nvPr>
            <p:ph type="sldNum" sz="quarter" idx="10"/>
          </p:nvPr>
        </p:nvSpPr>
        <p:spPr/>
        <p:txBody>
          <a:bodyPr/>
          <a:lstStyle/>
          <a:p>
            <a:fld id="{D535BDF1-3928-4B0C-8078-8AB6241E6DFA}" type="slidenum">
              <a:rPr lang="en-US" smtClean="0"/>
              <a:t>1</a:t>
            </a:fld>
            <a:endParaRPr lang="en-US"/>
          </a:p>
        </p:txBody>
      </p:sp>
    </p:spTree>
    <p:extLst>
      <p:ext uri="{BB962C8B-B14F-4D97-AF65-F5344CB8AC3E}">
        <p14:creationId xmlns:p14="http://schemas.microsoft.com/office/powerpoint/2010/main" val="332204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Image:</a:t>
            </a:r>
            <a:r>
              <a:rPr lang="en-US" baseline="0" dirty="0" smtClean="0"/>
              <a:t>  Image source: https://hmohs.com/health/protecting-workers-health-vibration-exposure</a:t>
            </a:r>
          </a:p>
          <a:p>
            <a:endParaRPr lang="en-US" baseline="0" dirty="0" smtClean="0"/>
          </a:p>
          <a:p>
            <a:pPr rtl="0"/>
            <a:r>
              <a:rPr lang="en-US" sz="1200" b="0" i="0" u="none" strike="noStrike" kern="1200" dirty="0" smtClean="0">
                <a:solidFill>
                  <a:schemeClr val="tx1"/>
                </a:solidFill>
                <a:effectLst/>
                <a:latin typeface="+mn-lt"/>
                <a:ea typeface="+mn-ea"/>
                <a:cs typeface="+mn-cs"/>
              </a:rPr>
              <a:t>Carpal tunnel syndrome symptoms usually start gradually. The first symptoms often include numbness or tingling in your thumb, index and middle fingers that comes and goes.</a:t>
            </a:r>
            <a:endParaRPr lang="en-US" b="0" dirty="0" smtClean="0">
              <a:effectLst/>
            </a:endParaRPr>
          </a:p>
          <a:p>
            <a:pPr rtl="0"/>
            <a:r>
              <a:rPr lang="en-US" sz="1200" b="0" i="0" u="none" strike="noStrike" kern="1200" dirty="0" smtClean="0">
                <a:solidFill>
                  <a:schemeClr val="tx1"/>
                </a:solidFill>
                <a:effectLst/>
                <a:latin typeface="+mn-lt"/>
                <a:ea typeface="+mn-ea"/>
                <a:cs typeface="+mn-cs"/>
              </a:rPr>
              <a:t>Carpal tunnel syndrome may also cause discomfort in your wrist and the palm of your hand. Common carpal tunnel syndrome symptoms include:</a:t>
            </a:r>
            <a:endParaRPr lang="en-US" b="0" dirty="0" smtClean="0">
              <a:effectLst/>
            </a:endParaRPr>
          </a:p>
          <a:p>
            <a:pPr rtl="0" fontAlgn="base"/>
            <a:r>
              <a:rPr lang="en-US" sz="1200" b="1" i="0" u="none" strike="noStrike" kern="1200" dirty="0" smtClean="0">
                <a:solidFill>
                  <a:schemeClr val="tx1"/>
                </a:solidFill>
                <a:effectLst/>
                <a:latin typeface="+mn-lt"/>
                <a:ea typeface="+mn-ea"/>
                <a:cs typeface="+mn-cs"/>
              </a:rPr>
              <a:t>“Tingling or numbness.</a:t>
            </a:r>
            <a:r>
              <a:rPr lang="en-US" sz="1200" b="0" i="0" u="none" strike="noStrike" kern="1200" dirty="0" smtClean="0">
                <a:solidFill>
                  <a:schemeClr val="tx1"/>
                </a:solidFill>
                <a:effectLst/>
                <a:latin typeface="+mn-lt"/>
                <a:ea typeface="+mn-ea"/>
                <a:cs typeface="+mn-cs"/>
              </a:rPr>
              <a:t> You may experience tingling and numbness in your fingers or hand. Usually the thumb and index, middle or ring fingers are affected, but not your little finger. Sometimes there is a sensation like an electric shock in these fingers.</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The sensation may travel from your wrist up your arm. These symptoms often occur while holding a steering wheel, phone or newspaper. The sensation may wake you from sleep.</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Many people "shake out" their hands to try to relieve their symptoms. The numb feeling may become constant over time.</a:t>
            </a:r>
          </a:p>
          <a:p>
            <a:pPr rtl="0" fontAlgn="base"/>
            <a:r>
              <a:rPr lang="en-US" sz="1200" b="1" i="0" u="none" strike="noStrike" kern="1200" dirty="0" smtClean="0">
                <a:solidFill>
                  <a:schemeClr val="tx1"/>
                </a:solidFill>
                <a:effectLst/>
                <a:latin typeface="+mn-lt"/>
                <a:ea typeface="+mn-ea"/>
                <a:cs typeface="+mn-cs"/>
              </a:rPr>
              <a:t>Weakness.</a:t>
            </a:r>
            <a:r>
              <a:rPr lang="en-US" sz="1200" b="0" i="0" u="none" strike="noStrike" kern="1200" dirty="0" smtClean="0">
                <a:solidFill>
                  <a:schemeClr val="tx1"/>
                </a:solidFill>
                <a:effectLst/>
                <a:latin typeface="+mn-lt"/>
                <a:ea typeface="+mn-ea"/>
                <a:cs typeface="+mn-cs"/>
              </a:rPr>
              <a:t> You may experience weakness in your hand and a tendency to drop objects. This may be due to the numbness in your hand or weakness of the thumb's pinching muscles, which are also controlled by the median nerve.”(Mayo Clinic, 2017)</a:t>
            </a:r>
          </a:p>
          <a:p>
            <a:pPr rtl="0"/>
            <a:r>
              <a:rPr lang="en-US" sz="1200" b="0" i="0" u="sng" strike="noStrike" kern="1200" dirty="0" smtClean="0">
                <a:solidFill>
                  <a:schemeClr val="tx1"/>
                </a:solidFill>
                <a:effectLst/>
                <a:latin typeface="+mn-lt"/>
                <a:ea typeface="+mn-ea"/>
                <a:cs typeface="+mn-cs"/>
                <a:hlinkClick r:id="rId3"/>
              </a:rPr>
              <a:t>https://www.mayoclinic.org/diseases-conditions/carpal-tunnel-syndrome/symptoms-causes/syc-20355603</a:t>
            </a:r>
            <a:endParaRPr lang="en-US" b="0" dirty="0" smtClean="0">
              <a:effectLst/>
            </a:endParaRPr>
          </a:p>
          <a:p>
            <a:r>
              <a:rPr lang="en-US" dirty="0" smtClean="0"/>
              <a:t/>
            </a:r>
            <a:br>
              <a:rPr lang="en-US" dirty="0" smtClean="0"/>
            </a:b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35BDF1-3928-4B0C-8078-8AB6241E6DFA}" type="slidenum">
              <a:rPr lang="en-US" smtClean="0"/>
              <a:t>18</a:t>
            </a:fld>
            <a:endParaRPr lang="en-US"/>
          </a:p>
        </p:txBody>
      </p:sp>
    </p:spTree>
    <p:extLst>
      <p:ext uri="{BB962C8B-B14F-4D97-AF65-F5344CB8AC3E}">
        <p14:creationId xmlns:p14="http://schemas.microsoft.com/office/powerpoint/2010/main" val="3069889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“Engineering </a:t>
            </a:r>
            <a:r>
              <a:rPr lang="en-US" sz="1200" b="0" i="0" u="none" strike="noStrike" kern="1200" dirty="0" err="1" smtClean="0">
                <a:solidFill>
                  <a:schemeClr val="tx1"/>
                </a:solidFill>
                <a:effectLst/>
                <a:latin typeface="+mn-lt"/>
                <a:ea typeface="+mn-ea"/>
                <a:cs typeface="+mn-cs"/>
              </a:rPr>
              <a:t>controls:implement</a:t>
            </a:r>
            <a:r>
              <a:rPr lang="en-US" sz="1200" b="0" i="0" u="none" strike="noStrike" kern="1200" dirty="0" smtClean="0">
                <a:solidFill>
                  <a:schemeClr val="tx1"/>
                </a:solidFill>
                <a:effectLst/>
                <a:latin typeface="+mn-lt"/>
                <a:ea typeface="+mn-ea"/>
                <a:cs typeface="+mn-cs"/>
              </a:rPr>
              <a:t> physical change to the workplace, which eliminates/reduces the hazard on the job/task)</a:t>
            </a:r>
            <a:endParaRPr lang="en-US" b="0" dirty="0" smtClean="0">
              <a:effectLst/>
            </a:endParaRPr>
          </a:p>
          <a:p>
            <a:pPr rtl="0" fontAlgn="base"/>
            <a:r>
              <a:rPr lang="en-US" sz="1200" b="0" i="0" u="none" strike="noStrike" kern="1200" dirty="0" smtClean="0">
                <a:solidFill>
                  <a:schemeClr val="tx1"/>
                </a:solidFill>
                <a:effectLst/>
                <a:latin typeface="+mn-lt"/>
                <a:ea typeface="+mn-ea"/>
                <a:cs typeface="+mn-cs"/>
              </a:rPr>
              <a:t>purchasers are encouraged to select tools that minimize vibration. Such information can be obtained from manufacturers’ product or technical brochures.</a:t>
            </a:r>
          </a:p>
          <a:p>
            <a:pPr rtl="0" fontAlgn="base"/>
            <a:r>
              <a:rPr lang="en-US" sz="1200" b="0" i="0" u="none" strike="noStrike" kern="1200" dirty="0" smtClean="0">
                <a:solidFill>
                  <a:schemeClr val="tx1"/>
                </a:solidFill>
                <a:effectLst/>
                <a:latin typeface="+mn-lt"/>
                <a:ea typeface="+mn-ea"/>
                <a:cs typeface="+mn-cs"/>
              </a:rPr>
              <a:t>Eliminate the need for vibrating tool if possible</a:t>
            </a:r>
          </a:p>
          <a:p>
            <a:pPr rtl="0"/>
            <a:r>
              <a:rPr lang="en-US" sz="1200" b="0" i="0" u="none" strike="noStrike" kern="1200" dirty="0" smtClean="0">
                <a:solidFill>
                  <a:schemeClr val="tx1"/>
                </a:solidFill>
                <a:effectLst/>
                <a:latin typeface="+mn-lt"/>
                <a:ea typeface="+mn-ea"/>
                <a:cs typeface="+mn-cs"/>
              </a:rPr>
              <a:t>Administrative &amp; work practice controls:(establish efficient processes or procedures)</a:t>
            </a:r>
            <a:endParaRPr lang="en-US" b="0" dirty="0" smtClean="0">
              <a:effectLst/>
            </a:endParaRPr>
          </a:p>
          <a:p>
            <a:pPr lvl="1" rtl="0" fontAlgn="base"/>
            <a:r>
              <a:rPr lang="en-US" sz="1200" b="0" i="0" u="none" strike="noStrike" kern="1200" dirty="0" smtClean="0">
                <a:solidFill>
                  <a:schemeClr val="tx1"/>
                </a:solidFill>
                <a:effectLst/>
                <a:latin typeface="+mn-lt"/>
                <a:ea typeface="+mn-ea"/>
                <a:cs typeface="+mn-cs"/>
              </a:rPr>
              <a:t>Workers using vibrating tools and their employers should be informed of the symptoms of vibration syndrome.</a:t>
            </a:r>
          </a:p>
          <a:p>
            <a:pPr lvl="1" rtl="0" fontAlgn="base"/>
            <a:r>
              <a:rPr lang="en-US" sz="1200" b="0" i="0" u="none" strike="noStrike" kern="1200" dirty="0" smtClean="0">
                <a:solidFill>
                  <a:schemeClr val="tx1"/>
                </a:solidFill>
                <a:effectLst/>
                <a:latin typeface="+mn-lt"/>
                <a:ea typeface="+mn-ea"/>
                <a:cs typeface="+mn-cs"/>
              </a:rPr>
              <a:t>Vibrating tools should be carefully maintained according to manufacturers’ recommendations.</a:t>
            </a:r>
          </a:p>
          <a:p>
            <a:pPr lvl="1" rtl="0" fontAlgn="base"/>
            <a:r>
              <a:rPr lang="en-US" sz="1200" b="0" i="0" u="none" strike="noStrike" kern="1200" dirty="0" smtClean="0">
                <a:solidFill>
                  <a:schemeClr val="tx1"/>
                </a:solidFill>
                <a:effectLst/>
                <a:latin typeface="+mn-lt"/>
                <a:ea typeface="+mn-ea"/>
                <a:cs typeface="+mn-cs"/>
              </a:rPr>
              <a:t>Work schedules with a 10-minute break after each hour of continuous exposure may help reduce the severity of vibration syndrome.</a:t>
            </a:r>
          </a:p>
          <a:p>
            <a:pPr lvl="1" rtl="0" fontAlgn="base"/>
            <a:r>
              <a:rPr lang="en-US" sz="1200" b="0" i="0" u="none" strike="noStrike" kern="1200" dirty="0" smtClean="0">
                <a:solidFill>
                  <a:schemeClr val="tx1"/>
                </a:solidFill>
                <a:effectLst/>
                <a:latin typeface="+mn-lt"/>
                <a:ea typeface="+mn-ea"/>
                <a:cs typeface="+mn-cs"/>
              </a:rPr>
              <a:t>Let the tool do the work, grasping it as lightly as possible while working safely and maintaining tool control. The tool should rest on the workpiece or support as much as possible. The tighter the tool is held, the greater the vibration transmitted to the worker.</a:t>
            </a:r>
          </a:p>
          <a:p>
            <a:pPr lvl="1" rtl="0" fontAlgn="base"/>
            <a:r>
              <a:rPr lang="en-US" sz="1200" b="0" i="0" u="none" strike="noStrike" kern="1200" dirty="0" smtClean="0">
                <a:solidFill>
                  <a:schemeClr val="tx1"/>
                </a:solidFill>
                <a:effectLst/>
                <a:latin typeface="+mn-lt"/>
                <a:ea typeface="+mn-ea"/>
                <a:cs typeface="+mn-cs"/>
              </a:rPr>
              <a:t>Wear adequate clothing to keep the body temperature stable and normal, since a low body temperature reduces blood flow to the extremities and therefore may trigger an attack of vibration syndrome. Workers are also advised to keep hands warm and dry while on the job.</a:t>
            </a:r>
          </a:p>
          <a:p>
            <a:pPr rtl="0"/>
            <a:r>
              <a:rPr lang="en-US" sz="1200" b="0" i="0" u="none" strike="noStrike" kern="1200" dirty="0" smtClean="0">
                <a:solidFill>
                  <a:schemeClr val="tx1"/>
                </a:solidFill>
                <a:effectLst/>
                <a:latin typeface="+mn-lt"/>
                <a:ea typeface="+mn-ea"/>
                <a:cs typeface="+mn-cs"/>
              </a:rPr>
              <a:t>Personal Protective Equipment: (wearable protection to reduce exposure to ergonomics-related risk factors)</a:t>
            </a:r>
            <a:endParaRPr lang="en-US" b="0" dirty="0" smtClean="0">
              <a:effectLst/>
            </a:endParaRPr>
          </a:p>
          <a:p>
            <a:pPr lvl="1" rtl="0" fontAlgn="base"/>
            <a:r>
              <a:rPr lang="en-US" sz="1200" b="0" i="0" u="none" strike="noStrike" kern="1200" dirty="0" smtClean="0">
                <a:solidFill>
                  <a:schemeClr val="tx1"/>
                </a:solidFill>
                <a:effectLst/>
                <a:latin typeface="+mn-lt"/>
                <a:ea typeface="+mn-ea"/>
                <a:cs typeface="+mn-cs"/>
              </a:rPr>
              <a:t>some designs may attenuate vibration; however, this may be limited to only some of the higher frequencies found in vibrating </a:t>
            </a:r>
            <a:r>
              <a:rPr lang="en-US" sz="1200" b="0" i="0" u="none" strike="noStrike" kern="1200" dirty="0" err="1" smtClean="0">
                <a:solidFill>
                  <a:schemeClr val="tx1"/>
                </a:solidFill>
                <a:effectLst/>
                <a:latin typeface="+mn-lt"/>
                <a:ea typeface="+mn-ea"/>
                <a:cs typeface="+mn-cs"/>
              </a:rPr>
              <a:t>handtools</a:t>
            </a:r>
            <a:r>
              <a:rPr lang="en-US" sz="1200" b="0" i="0" u="none" strike="noStrike" kern="1200" dirty="0" smtClean="0">
                <a:solidFill>
                  <a:schemeClr val="tx1"/>
                </a:solidFill>
                <a:effectLst/>
                <a:latin typeface="+mn-lt"/>
                <a:ea typeface="+mn-ea"/>
                <a:cs typeface="+mn-cs"/>
              </a:rPr>
              <a:t>. Although gloves alone are not recommended as a method of reducing vibration transferred to the hands” (Donald Millar,2014)</a:t>
            </a:r>
          </a:p>
          <a:p>
            <a:endParaRPr lang="en-US" dirty="0" smtClean="0"/>
          </a:p>
          <a:p>
            <a:endParaRPr lang="en-US" dirty="0" smtClean="0"/>
          </a:p>
          <a:p>
            <a:r>
              <a:rPr lang="en-US" dirty="0" smtClean="0"/>
              <a:t>Triangle Chart:  Image source:  https://www.osha.gov/SLTC/ergonomics/controlhazards.html</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535BDF1-3928-4B0C-8078-8AB6241E6DFA}" type="slidenum">
              <a:rPr lang="en-US" smtClean="0"/>
              <a:t>20</a:t>
            </a:fld>
            <a:endParaRPr lang="en-US"/>
          </a:p>
        </p:txBody>
      </p:sp>
    </p:spTree>
    <p:extLst>
      <p:ext uri="{BB962C8B-B14F-4D97-AF65-F5344CB8AC3E}">
        <p14:creationId xmlns:p14="http://schemas.microsoft.com/office/powerpoint/2010/main" val="1741360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5BDF1-3928-4B0C-8078-8AB6241E6DFA}" type="slidenum">
              <a:rPr lang="en-US" smtClean="0"/>
              <a:t>21</a:t>
            </a:fld>
            <a:endParaRPr lang="en-US"/>
          </a:p>
        </p:txBody>
      </p:sp>
    </p:spTree>
    <p:extLst>
      <p:ext uri="{BB962C8B-B14F-4D97-AF65-F5344CB8AC3E}">
        <p14:creationId xmlns:p14="http://schemas.microsoft.com/office/powerpoint/2010/main" val="1740695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5BDF1-3928-4B0C-8078-8AB6241E6DFA}" type="slidenum">
              <a:rPr lang="en-US" smtClean="0"/>
              <a:t>25</a:t>
            </a:fld>
            <a:endParaRPr lang="en-US"/>
          </a:p>
        </p:txBody>
      </p:sp>
    </p:spTree>
    <p:extLst>
      <p:ext uri="{BB962C8B-B14F-4D97-AF65-F5344CB8AC3E}">
        <p14:creationId xmlns:p14="http://schemas.microsoft.com/office/powerpoint/2010/main" val="115986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Ergonomics is the process of fitting a job to a person. It is </a:t>
            </a:r>
            <a:r>
              <a:rPr lang="en-US" dirty="0" err="1" smtClean="0"/>
              <a:t>relevent</a:t>
            </a:r>
            <a:r>
              <a:rPr lang="en-US" dirty="0" smtClean="0"/>
              <a:t> in any work </a:t>
            </a:r>
            <a:r>
              <a:rPr lang="en-US" dirty="0" err="1" smtClean="0"/>
              <a:t>enviroment</a:t>
            </a:r>
            <a:r>
              <a:rPr lang="en-US" dirty="0" smtClean="0"/>
              <a:t>, from working at a computer to working on a farm.</a:t>
            </a:r>
          </a:p>
          <a:p>
            <a:r>
              <a:rPr lang="en-US" dirty="0" smtClean="0"/>
              <a:t>The benefits of learning how to account for ergonomics in your everyday work life are that it increases productivity, overall comfort when doing your job, and decreased muscle fatigue when doing </a:t>
            </a:r>
            <a:r>
              <a:rPr lang="en-US" dirty="0" err="1" smtClean="0"/>
              <a:t>repetative</a:t>
            </a:r>
            <a:r>
              <a:rPr lang="en-US" dirty="0" smtClean="0"/>
              <a:t> work.</a:t>
            </a:r>
          </a:p>
          <a:p>
            <a:r>
              <a:rPr lang="en-US" dirty="0" err="1" smtClean="0"/>
              <a:t>Exo</a:t>
            </a:r>
            <a:r>
              <a:rPr lang="en-US" dirty="0" smtClean="0"/>
              <a:t> skeleton-Worker assist </a:t>
            </a:r>
            <a:r>
              <a:rPr lang="en-US" dirty="0" err="1" smtClean="0"/>
              <a:t>inovation</a:t>
            </a:r>
            <a:r>
              <a:rPr lang="en-US" dirty="0" smtClean="0"/>
              <a:t> https://www.just-auto.com/comment/the-week-that-was-bmws-clever-production-tricks_id168074.aspx</a:t>
            </a:r>
          </a:p>
          <a:p>
            <a:r>
              <a:rPr lang="en-US" dirty="0" smtClean="0"/>
              <a:t>Lifting diagram-https://www.dreamstime.com/ergonomics-correct-posture-to-lift-heavy-object-ergonomics-correct-posture-to-lift-heavy-object-man-lifting-object-image131579005</a:t>
            </a:r>
            <a:endParaRPr lang="en-US" dirty="0"/>
          </a:p>
        </p:txBody>
      </p:sp>
      <p:sp>
        <p:nvSpPr>
          <p:cNvPr id="4" name="Slide Number Placeholder 3"/>
          <p:cNvSpPr>
            <a:spLocks noGrp="1"/>
          </p:cNvSpPr>
          <p:nvPr>
            <p:ph type="sldNum" sz="quarter" idx="10"/>
          </p:nvPr>
        </p:nvSpPr>
        <p:spPr/>
        <p:txBody>
          <a:bodyPr/>
          <a:lstStyle/>
          <a:p>
            <a:fld id="{D535BDF1-3928-4B0C-8078-8AB6241E6DFA}" type="slidenum">
              <a:rPr lang="en-US" smtClean="0"/>
              <a:t>3</a:t>
            </a:fld>
            <a:endParaRPr lang="en-US"/>
          </a:p>
        </p:txBody>
      </p:sp>
    </p:spTree>
    <p:extLst>
      <p:ext uri="{BB962C8B-B14F-4D97-AF65-F5344CB8AC3E}">
        <p14:creationId xmlns:p14="http://schemas.microsoft.com/office/powerpoint/2010/main" val="29200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a:t>
            </a:r>
            <a:r>
              <a:rPr lang="en-US" baseline="0" dirty="0" smtClean="0"/>
              <a:t> standard is stated to show there is no real rule stating </a:t>
            </a:r>
            <a:r>
              <a:rPr lang="en-US" baseline="0" dirty="0" err="1" smtClean="0"/>
              <a:t>ergonomis</a:t>
            </a:r>
            <a:r>
              <a:rPr lang="en-US" baseline="0" dirty="0" smtClean="0"/>
              <a:t> is to be follow but this standard in directly states it.</a:t>
            </a:r>
            <a:endParaRPr lang="en-US" dirty="0"/>
          </a:p>
        </p:txBody>
      </p:sp>
      <p:sp>
        <p:nvSpPr>
          <p:cNvPr id="4" name="Slide Number Placeholder 3"/>
          <p:cNvSpPr>
            <a:spLocks noGrp="1"/>
          </p:cNvSpPr>
          <p:nvPr>
            <p:ph type="sldNum" sz="quarter" idx="10"/>
          </p:nvPr>
        </p:nvSpPr>
        <p:spPr/>
        <p:txBody>
          <a:bodyPr/>
          <a:lstStyle/>
          <a:p>
            <a:fld id="{D535BDF1-3928-4B0C-8078-8AB6241E6DFA}" type="slidenum">
              <a:rPr lang="en-US" smtClean="0"/>
              <a:t>4</a:t>
            </a:fld>
            <a:endParaRPr lang="en-US"/>
          </a:p>
        </p:txBody>
      </p:sp>
    </p:spTree>
    <p:extLst>
      <p:ext uri="{BB962C8B-B14F-4D97-AF65-F5344CB8AC3E}">
        <p14:creationId xmlns:p14="http://schemas.microsoft.com/office/powerpoint/2010/main" val="311637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Musculoskeletal Disease or MSD cover</a:t>
            </a:r>
            <a:r>
              <a:rPr lang="en-US" baseline="0" dirty="0" smtClean="0"/>
              <a:t> a wide range of disease and related problem pertaining to body’s muscles, joint, and/or bones. These disease are from displacement from the natural or neutral position and preforming work or strain in that position. The affect of MSD are long lasting and typically are irreversible. These disease are the main focus of ergonomics and prevention is the goal.</a:t>
            </a:r>
            <a:endParaRPr lang="en-US" dirty="0"/>
          </a:p>
        </p:txBody>
      </p:sp>
      <p:sp>
        <p:nvSpPr>
          <p:cNvPr id="4" name="Slide Number Placeholder 3"/>
          <p:cNvSpPr>
            <a:spLocks noGrp="1"/>
          </p:cNvSpPr>
          <p:nvPr>
            <p:ph type="sldNum" sz="quarter" idx="10"/>
          </p:nvPr>
        </p:nvSpPr>
        <p:spPr/>
        <p:txBody>
          <a:bodyPr/>
          <a:lstStyle/>
          <a:p>
            <a:fld id="{D535BDF1-3928-4B0C-8078-8AB6241E6DFA}" type="slidenum">
              <a:rPr lang="en-US" smtClean="0"/>
              <a:t>7</a:t>
            </a:fld>
            <a:endParaRPr lang="en-US"/>
          </a:p>
        </p:txBody>
      </p:sp>
    </p:spTree>
    <p:extLst>
      <p:ext uri="{BB962C8B-B14F-4D97-AF65-F5344CB8AC3E}">
        <p14:creationId xmlns:p14="http://schemas.microsoft.com/office/powerpoint/2010/main" val="326853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Niosh</a:t>
            </a:r>
            <a:r>
              <a:rPr lang="en-US" dirty="0" smtClean="0"/>
              <a:t> lists lower</a:t>
            </a:r>
            <a:r>
              <a:rPr lang="en-US" baseline="0" dirty="0" smtClean="0"/>
              <a:t> back pain as the most common non fatal injury for lost time at a company or service. It is the also the number one MSD injury. The MSD does not affect a certain gender, age or weight. Along w</a:t>
            </a:r>
            <a:r>
              <a:rPr lang="en-US" dirty="0" smtClean="0"/>
              <a:t>ith material</a:t>
            </a:r>
            <a:r>
              <a:rPr lang="en-US" baseline="0" dirty="0" smtClean="0"/>
              <a:t> handling, the misconception is that a back brace help the individual to lift more and maintain good posture. Transversely it does none of these. The back brace decreases muscle tone with repetitive use. The back brace also does not aid in spinal alignment or holding in on trunk muscles.</a:t>
            </a:r>
            <a:endParaRPr lang="en-US" dirty="0"/>
          </a:p>
        </p:txBody>
      </p:sp>
      <p:sp>
        <p:nvSpPr>
          <p:cNvPr id="4" name="Slide Number Placeholder 3"/>
          <p:cNvSpPr>
            <a:spLocks noGrp="1"/>
          </p:cNvSpPr>
          <p:nvPr>
            <p:ph type="sldNum" sz="quarter" idx="10"/>
          </p:nvPr>
        </p:nvSpPr>
        <p:spPr/>
        <p:txBody>
          <a:bodyPr/>
          <a:lstStyle/>
          <a:p>
            <a:fld id="{D535BDF1-3928-4B0C-8078-8AB6241E6DFA}" type="slidenum">
              <a:rPr lang="en-US" smtClean="0"/>
              <a:t>8</a:t>
            </a:fld>
            <a:endParaRPr lang="en-US"/>
          </a:p>
        </p:txBody>
      </p:sp>
    </p:spTree>
    <p:extLst>
      <p:ext uri="{BB962C8B-B14F-4D97-AF65-F5344CB8AC3E}">
        <p14:creationId xmlns:p14="http://schemas.microsoft.com/office/powerpoint/2010/main" val="136754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a:t>
            </a:r>
            <a:r>
              <a:rPr lang="en-US" baseline="0" dirty="0" smtClean="0"/>
              <a:t> should lift from a starting position of bent knees and straight back, grip the item firmly, and straighten out the knee and maintain a straight spinal alignment </a:t>
            </a:r>
            <a:endParaRPr lang="en-US" dirty="0"/>
          </a:p>
        </p:txBody>
      </p:sp>
      <p:sp>
        <p:nvSpPr>
          <p:cNvPr id="4" name="Slide Number Placeholder 3"/>
          <p:cNvSpPr>
            <a:spLocks noGrp="1"/>
          </p:cNvSpPr>
          <p:nvPr>
            <p:ph type="sldNum" sz="quarter" idx="10"/>
          </p:nvPr>
        </p:nvSpPr>
        <p:spPr/>
        <p:txBody>
          <a:bodyPr/>
          <a:lstStyle/>
          <a:p>
            <a:fld id="{D535BDF1-3928-4B0C-8078-8AB6241E6DFA}" type="slidenum">
              <a:rPr lang="en-US" smtClean="0"/>
              <a:t>9</a:t>
            </a:fld>
            <a:endParaRPr lang="en-US"/>
          </a:p>
        </p:txBody>
      </p:sp>
    </p:spTree>
    <p:extLst>
      <p:ext uri="{BB962C8B-B14F-4D97-AF65-F5344CB8AC3E}">
        <p14:creationId xmlns:p14="http://schemas.microsoft.com/office/powerpoint/2010/main" val="1222954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stations are very important in ergonomic</a:t>
            </a:r>
            <a:r>
              <a:rPr lang="en-US" baseline="0" dirty="0" smtClean="0"/>
              <a:t>s. These stations should help the worker do their job quickly, effectively, and with out injury. Each workstation should be job specific and site specific. What worked in on place might not work in another due to new surroundings or other hazards not present before. The posture should maintain straight up and down as well as the arm be bent at a 90 degree angle. The wrists should not have to be bent but instead be neutral and relaxed for easy writing.  </a:t>
            </a:r>
            <a:endParaRPr lang="en-US" dirty="0"/>
          </a:p>
        </p:txBody>
      </p:sp>
      <p:sp>
        <p:nvSpPr>
          <p:cNvPr id="4" name="Slide Number Placeholder 3"/>
          <p:cNvSpPr>
            <a:spLocks noGrp="1"/>
          </p:cNvSpPr>
          <p:nvPr>
            <p:ph type="sldNum" sz="quarter" idx="10"/>
          </p:nvPr>
        </p:nvSpPr>
        <p:spPr/>
        <p:txBody>
          <a:bodyPr/>
          <a:lstStyle/>
          <a:p>
            <a:fld id="{D535BDF1-3928-4B0C-8078-8AB6241E6DFA}" type="slidenum">
              <a:rPr lang="en-US" smtClean="0"/>
              <a:t>10</a:t>
            </a:fld>
            <a:endParaRPr lang="en-US"/>
          </a:p>
        </p:txBody>
      </p:sp>
    </p:spTree>
    <p:extLst>
      <p:ext uri="{BB962C8B-B14F-4D97-AF65-F5344CB8AC3E}">
        <p14:creationId xmlns:p14="http://schemas.microsoft.com/office/powerpoint/2010/main" val="272921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training video lengths</a:t>
            </a:r>
            <a:r>
              <a:rPr lang="en-US" baseline="0" dirty="0" smtClean="0"/>
              <a:t> for time permitted.</a:t>
            </a:r>
          </a:p>
          <a:p>
            <a:r>
              <a:rPr lang="en-US" baseline="0" dirty="0" smtClean="0">
                <a:solidFill>
                  <a:srgbClr val="FFFF00"/>
                </a:solidFill>
              </a:rPr>
              <a:t>Follow the dark blue rectangles in bottom right to continue short version of Ergonomics ppt.</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D535BDF1-3928-4B0C-8078-8AB6241E6DFA}" type="slidenum">
              <a:rPr lang="en-US" smtClean="0"/>
              <a:t>11</a:t>
            </a:fld>
            <a:endParaRPr lang="en-US"/>
          </a:p>
        </p:txBody>
      </p:sp>
    </p:spTree>
    <p:extLst>
      <p:ext uri="{BB962C8B-B14F-4D97-AF65-F5344CB8AC3E}">
        <p14:creationId xmlns:p14="http://schemas.microsoft.com/office/powerpoint/2010/main" val="1696949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“What is hand-arm vibration? Hand-arm vibration is vibration transmitted into workers’ hands and arms. This can come from use of hand-held power tools (such as grinders or road breakers), </a:t>
            </a:r>
            <a:r>
              <a:rPr lang="en-US" sz="1200" b="0" i="0" u="none" strike="noStrike" kern="1200" dirty="0" err="1" smtClean="0">
                <a:solidFill>
                  <a:schemeClr val="tx1"/>
                </a:solidFill>
                <a:effectLst/>
                <a:latin typeface="+mn-lt"/>
                <a:ea typeface="+mn-ea"/>
                <a:cs typeface="+mn-cs"/>
              </a:rPr>
              <a:t>handguided</a:t>
            </a:r>
            <a:r>
              <a:rPr lang="en-US" sz="1200" b="0" i="0" u="none" strike="noStrike" kern="1200" dirty="0" smtClean="0">
                <a:solidFill>
                  <a:schemeClr val="tx1"/>
                </a:solidFill>
                <a:effectLst/>
                <a:latin typeface="+mn-lt"/>
                <a:ea typeface="+mn-ea"/>
                <a:cs typeface="+mn-cs"/>
              </a:rPr>
              <a:t> equipment (such as powered lawnmowers or pedestrian controlled floor saws) or by holding materials being worked by hand-fed machines (such as pedestal grinders or forge hammers). </a:t>
            </a:r>
            <a:endParaRPr lang="en-US" b="0" dirty="0" smtClean="0">
              <a:effectLst/>
            </a:endParaRPr>
          </a:p>
          <a:p>
            <a:pPr rtl="0"/>
            <a:r>
              <a:rPr lang="en-US" sz="1200" b="0" i="0" u="none" strike="noStrike" kern="1200" dirty="0" smtClean="0">
                <a:solidFill>
                  <a:schemeClr val="tx1"/>
                </a:solidFill>
                <a:effectLst/>
                <a:latin typeface="+mn-lt"/>
                <a:ea typeface="+mn-ea"/>
                <a:cs typeface="+mn-cs"/>
              </a:rPr>
              <a:t>Why is hand-arm vibration an issue? Regular and frequent exposure to hand-arm vibration can lead to two forms of permanent ill health known as: </a:t>
            </a:r>
          </a:p>
          <a:p>
            <a:pPr rtl="0"/>
            <a:r>
              <a:rPr lang="en-US" sz="1200" b="0" i="0" u="none" strike="noStrike" kern="1200" dirty="0" smtClean="0">
                <a:solidFill>
                  <a:schemeClr val="tx1"/>
                </a:solidFill>
                <a:effectLst/>
                <a:latin typeface="+mn-lt"/>
                <a:ea typeface="+mn-ea"/>
                <a:cs typeface="+mn-cs"/>
              </a:rPr>
              <a:t>■ hand-arm vibration syndrome (HAVS); and </a:t>
            </a:r>
          </a:p>
          <a:p>
            <a:pPr rtl="0"/>
            <a:r>
              <a:rPr lang="en-US" sz="1200" b="0" i="0" u="none" strike="noStrike" kern="1200" dirty="0" smtClean="0">
                <a:solidFill>
                  <a:schemeClr val="tx1"/>
                </a:solidFill>
                <a:effectLst/>
                <a:latin typeface="+mn-lt"/>
                <a:ea typeface="+mn-ea"/>
                <a:cs typeface="+mn-cs"/>
              </a:rPr>
              <a:t>■ carpal tunnel syndrome (CTS). Symptoms and effects of HAVS include: </a:t>
            </a:r>
          </a:p>
          <a:p>
            <a:pPr rtl="0"/>
            <a:r>
              <a:rPr lang="en-US" sz="1200" b="0" i="0" u="none" strike="noStrike" kern="1200" dirty="0" smtClean="0">
                <a:solidFill>
                  <a:schemeClr val="tx1"/>
                </a:solidFill>
                <a:effectLst/>
                <a:latin typeface="+mn-lt"/>
                <a:ea typeface="+mn-ea"/>
                <a:cs typeface="+mn-cs"/>
              </a:rPr>
              <a:t>■ tingling and numbness in the fingers which can result in an inability to do fine work (for example, assembling small components) or everyday tasks (for example, fastening buttons); </a:t>
            </a:r>
          </a:p>
          <a:p>
            <a:pPr rtl="0"/>
            <a:r>
              <a:rPr lang="en-US" sz="1200" b="0" i="0" u="none" strike="noStrike" kern="1200" dirty="0" smtClean="0">
                <a:solidFill>
                  <a:schemeClr val="tx1"/>
                </a:solidFill>
                <a:effectLst/>
                <a:latin typeface="+mn-lt"/>
                <a:ea typeface="+mn-ea"/>
                <a:cs typeface="+mn-cs"/>
              </a:rPr>
              <a:t>■ loss of strength in the hands which might affect the ability to do work safely; </a:t>
            </a:r>
          </a:p>
          <a:p>
            <a:pPr rtl="0"/>
            <a:r>
              <a:rPr lang="en-US" sz="1200" b="0" i="0" u="none" strike="noStrike" kern="1200" dirty="0" smtClean="0">
                <a:solidFill>
                  <a:schemeClr val="tx1"/>
                </a:solidFill>
                <a:effectLst/>
                <a:latin typeface="+mn-lt"/>
                <a:ea typeface="+mn-ea"/>
                <a:cs typeface="+mn-cs"/>
              </a:rPr>
              <a:t>■ the fingers going white (blanching) and becoming red and painful on recovery, reducing ability to work in cold or damp conditions, </a:t>
            </a:r>
            <a:r>
              <a:rPr lang="en-US" sz="1200" b="0" i="0" u="none" strike="noStrike" kern="1200" dirty="0" err="1" smtClean="0">
                <a:solidFill>
                  <a:schemeClr val="tx1"/>
                </a:solidFill>
                <a:effectLst/>
                <a:latin typeface="+mn-lt"/>
                <a:ea typeface="+mn-ea"/>
                <a:cs typeface="+mn-cs"/>
              </a:rPr>
              <a:t>eg</a:t>
            </a:r>
            <a:r>
              <a:rPr lang="en-US" sz="1200" b="0" i="0" u="none" strike="noStrike" kern="1200" dirty="0" smtClean="0">
                <a:solidFill>
                  <a:schemeClr val="tx1"/>
                </a:solidFill>
                <a:effectLst/>
                <a:latin typeface="+mn-lt"/>
                <a:ea typeface="+mn-ea"/>
                <a:cs typeface="+mn-cs"/>
              </a:rPr>
              <a:t> outdoors. Symptoms and effects of CTS can also occur and include: </a:t>
            </a:r>
          </a:p>
          <a:p>
            <a:pPr rtl="0"/>
            <a:r>
              <a:rPr lang="en-US" sz="1200" b="0" i="0" u="none" strike="noStrike" kern="1200" dirty="0" smtClean="0">
                <a:solidFill>
                  <a:schemeClr val="tx1"/>
                </a:solidFill>
                <a:effectLst/>
                <a:latin typeface="+mn-lt"/>
                <a:ea typeface="+mn-ea"/>
                <a:cs typeface="+mn-cs"/>
              </a:rPr>
              <a:t>■ tingling, numbness, pain and weakness in the hand which can interfere with work and everyday tasks and might affect the ability to do work safely. Symptoms of both may come and go, but with continued exposure to vibration they may become prolonged or permanent and cause pain, distress and sleep disturbance. This can happen after only a few months of exposure, but in most cases it will happen over a few years.” (Health and Safety executive,2012)</a:t>
            </a:r>
            <a:endParaRPr lang="en-US" b="0" dirty="0" smtClean="0">
              <a:effectLst/>
            </a:endParaRPr>
          </a:p>
          <a:p>
            <a:pPr rtl="0"/>
            <a:r>
              <a:rPr lang="en-US" b="0" dirty="0" smtClean="0">
                <a:effectLst/>
              </a:rPr>
              <a:t/>
            </a:r>
            <a:br>
              <a:rPr lang="en-US" b="0" dirty="0" smtClean="0">
                <a:effectLst/>
              </a:rPr>
            </a:br>
            <a:r>
              <a:rPr lang="en-US" sz="1200" b="0" i="0" u="sng" strike="noStrike" kern="1200" dirty="0" smtClean="0">
                <a:solidFill>
                  <a:schemeClr val="tx1"/>
                </a:solidFill>
                <a:effectLst/>
                <a:latin typeface="+mn-lt"/>
                <a:ea typeface="+mn-ea"/>
                <a:cs typeface="+mn-cs"/>
                <a:hlinkClick r:id="rId3"/>
              </a:rPr>
              <a:t>http://www.hse.gov.uk/pubns/indg175.pdf</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535BDF1-3928-4B0C-8078-8AB6241E6DFA}" type="slidenum">
              <a:rPr lang="en-US" smtClean="0"/>
              <a:t>17</a:t>
            </a:fld>
            <a:endParaRPr lang="en-US"/>
          </a:p>
        </p:txBody>
      </p:sp>
    </p:spTree>
    <p:extLst>
      <p:ext uri="{BB962C8B-B14F-4D97-AF65-F5344CB8AC3E}">
        <p14:creationId xmlns:p14="http://schemas.microsoft.com/office/powerpoint/2010/main" val="81346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1610B5-AD71-4B3F-8E64-E338C168FDF3}"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FD07A-518B-4BAC-966C-81A2EBA48BC3}"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58136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9C1610B5-AD71-4B3F-8E64-E338C168FDF3}"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1FD07A-518B-4BAC-966C-81A2EBA48BC3}" type="slidenum">
              <a:rPr lang="en-US" smtClean="0"/>
              <a:t>‹#›</a:t>
            </a:fld>
            <a:endParaRPr lang="en-US"/>
          </a:p>
        </p:txBody>
      </p:sp>
    </p:spTree>
    <p:extLst>
      <p:ext uri="{BB962C8B-B14F-4D97-AF65-F5344CB8AC3E}">
        <p14:creationId xmlns:p14="http://schemas.microsoft.com/office/powerpoint/2010/main" val="27717467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1610B5-AD71-4B3F-8E64-E338C168FDF3}"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FD07A-518B-4BAC-966C-81A2EBA48BC3}" type="slidenum">
              <a:rPr lang="en-US" smtClean="0"/>
              <a:t>‹#›</a:t>
            </a:fld>
            <a:endParaRPr lang="en-US"/>
          </a:p>
        </p:txBody>
      </p:sp>
    </p:spTree>
    <p:extLst>
      <p:ext uri="{BB962C8B-B14F-4D97-AF65-F5344CB8AC3E}">
        <p14:creationId xmlns:p14="http://schemas.microsoft.com/office/powerpoint/2010/main" val="42586522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1610B5-AD71-4B3F-8E64-E338C168FDF3}"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FD07A-518B-4BAC-966C-81A2EBA48BC3}"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638994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1610B5-AD71-4B3F-8E64-E338C168FDF3}"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FD07A-518B-4BAC-966C-81A2EBA48BC3}" type="slidenum">
              <a:rPr lang="en-US" smtClean="0"/>
              <a:t>‹#›</a:t>
            </a:fld>
            <a:endParaRPr lang="en-US"/>
          </a:p>
        </p:txBody>
      </p:sp>
    </p:spTree>
    <p:extLst>
      <p:ext uri="{BB962C8B-B14F-4D97-AF65-F5344CB8AC3E}">
        <p14:creationId xmlns:p14="http://schemas.microsoft.com/office/powerpoint/2010/main" val="23359634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1610B5-AD71-4B3F-8E64-E338C168FDF3}"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FD07A-518B-4BAC-966C-81A2EBA48BC3}"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028497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1610B5-AD71-4B3F-8E64-E338C168FDF3}"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FD07A-518B-4BAC-966C-81A2EBA48BC3}" type="slidenum">
              <a:rPr lang="en-US" smtClean="0"/>
              <a:t>‹#›</a:t>
            </a:fld>
            <a:endParaRPr lang="en-US"/>
          </a:p>
        </p:txBody>
      </p:sp>
    </p:spTree>
    <p:extLst>
      <p:ext uri="{BB962C8B-B14F-4D97-AF65-F5344CB8AC3E}">
        <p14:creationId xmlns:p14="http://schemas.microsoft.com/office/powerpoint/2010/main" val="22391096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1610B5-AD71-4B3F-8E64-E338C168FDF3}"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FD07A-518B-4BAC-966C-81A2EBA48BC3}" type="slidenum">
              <a:rPr lang="en-US" smtClean="0"/>
              <a:t>‹#›</a:t>
            </a:fld>
            <a:endParaRPr lang="en-US"/>
          </a:p>
        </p:txBody>
      </p:sp>
    </p:spTree>
    <p:extLst>
      <p:ext uri="{BB962C8B-B14F-4D97-AF65-F5344CB8AC3E}">
        <p14:creationId xmlns:p14="http://schemas.microsoft.com/office/powerpoint/2010/main" val="13661613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1610B5-AD71-4B3F-8E64-E338C168FDF3}"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FD07A-518B-4BAC-966C-81A2EBA48BC3}" type="slidenum">
              <a:rPr lang="en-US" smtClean="0"/>
              <a:t>‹#›</a:t>
            </a:fld>
            <a:endParaRPr lang="en-US"/>
          </a:p>
        </p:txBody>
      </p:sp>
    </p:spTree>
    <p:extLst>
      <p:ext uri="{BB962C8B-B14F-4D97-AF65-F5344CB8AC3E}">
        <p14:creationId xmlns:p14="http://schemas.microsoft.com/office/powerpoint/2010/main" val="1453199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1610B5-AD71-4B3F-8E64-E338C168FDF3}"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FD07A-518B-4BAC-966C-81A2EBA48BC3}" type="slidenum">
              <a:rPr lang="en-US" smtClean="0"/>
              <a:t>‹#›</a:t>
            </a:fld>
            <a:endParaRPr lang="en-US"/>
          </a:p>
        </p:txBody>
      </p:sp>
    </p:spTree>
    <p:extLst>
      <p:ext uri="{BB962C8B-B14F-4D97-AF65-F5344CB8AC3E}">
        <p14:creationId xmlns:p14="http://schemas.microsoft.com/office/powerpoint/2010/main" val="2339523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1610B5-AD71-4B3F-8E64-E338C168FDF3}"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FD07A-518B-4BAC-966C-81A2EBA48BC3}" type="slidenum">
              <a:rPr lang="en-US" smtClean="0"/>
              <a:t>‹#›</a:t>
            </a:fld>
            <a:endParaRPr lang="en-US"/>
          </a:p>
        </p:txBody>
      </p:sp>
    </p:spTree>
    <p:extLst>
      <p:ext uri="{BB962C8B-B14F-4D97-AF65-F5344CB8AC3E}">
        <p14:creationId xmlns:p14="http://schemas.microsoft.com/office/powerpoint/2010/main" val="2204303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1610B5-AD71-4B3F-8E64-E338C168FDF3}"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FD07A-518B-4BAC-966C-81A2EBA48BC3}" type="slidenum">
              <a:rPr lang="en-US" smtClean="0"/>
              <a:t>‹#›</a:t>
            </a:fld>
            <a:endParaRPr lang="en-US"/>
          </a:p>
        </p:txBody>
      </p:sp>
    </p:spTree>
    <p:extLst>
      <p:ext uri="{BB962C8B-B14F-4D97-AF65-F5344CB8AC3E}">
        <p14:creationId xmlns:p14="http://schemas.microsoft.com/office/powerpoint/2010/main" val="26171395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1610B5-AD71-4B3F-8E64-E338C168FDF3}"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1FD07A-518B-4BAC-966C-81A2EBA48BC3}" type="slidenum">
              <a:rPr lang="en-US" smtClean="0"/>
              <a:t>‹#›</a:t>
            </a:fld>
            <a:endParaRPr lang="en-US"/>
          </a:p>
        </p:txBody>
      </p:sp>
    </p:spTree>
    <p:extLst>
      <p:ext uri="{BB962C8B-B14F-4D97-AF65-F5344CB8AC3E}">
        <p14:creationId xmlns:p14="http://schemas.microsoft.com/office/powerpoint/2010/main" val="14638867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1610B5-AD71-4B3F-8E64-E338C168FDF3}"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1FD07A-518B-4BAC-966C-81A2EBA48BC3}" type="slidenum">
              <a:rPr lang="en-US" smtClean="0"/>
              <a:t>‹#›</a:t>
            </a:fld>
            <a:endParaRPr lang="en-US"/>
          </a:p>
        </p:txBody>
      </p:sp>
    </p:spTree>
    <p:extLst>
      <p:ext uri="{BB962C8B-B14F-4D97-AF65-F5344CB8AC3E}">
        <p14:creationId xmlns:p14="http://schemas.microsoft.com/office/powerpoint/2010/main" val="4317982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610B5-AD71-4B3F-8E64-E338C168FDF3}"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1FD07A-518B-4BAC-966C-81A2EBA48BC3}" type="slidenum">
              <a:rPr lang="en-US" smtClean="0"/>
              <a:t>‹#›</a:t>
            </a:fld>
            <a:endParaRPr lang="en-US"/>
          </a:p>
        </p:txBody>
      </p:sp>
    </p:spTree>
    <p:extLst>
      <p:ext uri="{BB962C8B-B14F-4D97-AF65-F5344CB8AC3E}">
        <p14:creationId xmlns:p14="http://schemas.microsoft.com/office/powerpoint/2010/main" val="40954228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C1610B5-AD71-4B3F-8E64-E338C168FDF3}"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FD07A-518B-4BAC-966C-81A2EBA48BC3}" type="slidenum">
              <a:rPr lang="en-US" smtClean="0"/>
              <a:t>‹#›</a:t>
            </a:fld>
            <a:endParaRPr lang="en-US"/>
          </a:p>
        </p:txBody>
      </p:sp>
    </p:spTree>
    <p:extLst>
      <p:ext uri="{BB962C8B-B14F-4D97-AF65-F5344CB8AC3E}">
        <p14:creationId xmlns:p14="http://schemas.microsoft.com/office/powerpoint/2010/main" val="34684348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C1610B5-AD71-4B3F-8E64-E338C168FDF3}"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FD07A-518B-4BAC-966C-81A2EBA48BC3}" type="slidenum">
              <a:rPr lang="en-US" smtClean="0"/>
              <a:t>‹#›</a:t>
            </a:fld>
            <a:endParaRPr lang="en-US"/>
          </a:p>
        </p:txBody>
      </p:sp>
    </p:spTree>
    <p:extLst>
      <p:ext uri="{BB962C8B-B14F-4D97-AF65-F5344CB8AC3E}">
        <p14:creationId xmlns:p14="http://schemas.microsoft.com/office/powerpoint/2010/main" val="32532824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C1610B5-AD71-4B3F-8E64-E338C168FDF3}" type="datetimeFigureOut">
              <a:rPr lang="en-US" smtClean="0"/>
              <a:t>1/23/2020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F1FD07A-518B-4BAC-966C-81A2EBA48BC3}" type="slidenum">
              <a:rPr lang="en-US" smtClean="0"/>
              <a:t>‹#›</a:t>
            </a:fld>
            <a:endParaRPr lang="en-US"/>
          </a:p>
        </p:txBody>
      </p:sp>
    </p:spTree>
    <p:extLst>
      <p:ext uri="{BB962C8B-B14F-4D97-AF65-F5344CB8AC3E}">
        <p14:creationId xmlns:p14="http://schemas.microsoft.com/office/powerpoint/2010/main" val="37020917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video" Target="https://www.youtube.com/embed/IX9zZsBq8o0" TargetMode="External"/><Relationship Id="rId7" Type="http://schemas.openxmlformats.org/officeDocument/2006/relationships/image" Target="../media/image10.jpeg"/><Relationship Id="rId2" Type="http://schemas.openxmlformats.org/officeDocument/2006/relationships/video" Target="https://www.youtube.com/embed/901uQgfiuVk" TargetMode="External"/><Relationship Id="rId1" Type="http://schemas.openxmlformats.org/officeDocument/2006/relationships/video" Target="https://www.youtube.com/embed/LaFoZR3gd44" TargetMode="External"/><Relationship Id="rId6" Type="http://schemas.openxmlformats.org/officeDocument/2006/relationships/image" Target="../media/image9.jpeg"/><Relationship Id="rId5" Type="http://schemas.openxmlformats.org/officeDocument/2006/relationships/notesSlide" Target="../notesSlides/notesSlide8.xml"/><Relationship Id="rId4" Type="http://schemas.openxmlformats.org/officeDocument/2006/relationships/slideLayout" Target="../slideLayouts/slideLayout1.xml"/><Relationship Id="rId9" Type="http://schemas.openxmlformats.org/officeDocument/2006/relationships/slide" Target="slide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4.png"/><Relationship Id="rId12" Type="http://schemas.openxmlformats.org/officeDocument/2006/relationships/slide" Target="slide2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16.png"/><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video" Target="https://www.youtube.com/embed/f1e_XiD3W1s" TargetMode="Externa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niosh/docs/83-110/" TargetMode="External"/><Relationship Id="rId2" Type="http://schemas.openxmlformats.org/officeDocument/2006/relationships/hyperlink" Target="https://www.mayoclinic.org/diseases-conditions/carpal-tunnel-syndrome/symptoms-causes/syc-20355603" TargetMode="External"/><Relationship Id="rId1" Type="http://schemas.openxmlformats.org/officeDocument/2006/relationships/slideLayout" Target="../slideLayouts/slideLayout6.xml"/><Relationship Id="rId5" Type="http://schemas.openxmlformats.org/officeDocument/2006/relationships/hyperlink" Target="https://www.youtube.com/watch?v=f1e_XiD3W1s" TargetMode="External"/><Relationship Id="rId4" Type="http://schemas.openxmlformats.org/officeDocument/2006/relationships/hyperlink" Target="http://www.hse.gov.uk/pubns/indg175.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niosh/topics/ergonomics/" TargetMode="External"/><Relationship Id="rId7" Type="http://schemas.openxmlformats.org/officeDocument/2006/relationships/hyperlink" Target="https://www.osha.gov/SLTC/ergonomics/" TargetMode="External"/><Relationship Id="rId2" Type="http://schemas.openxmlformats.org/officeDocument/2006/relationships/hyperlink" Target="https://www.cdc.gov/niosh/mining/topics/manualmaterialshandling.html" TargetMode="External"/><Relationship Id="rId1" Type="http://schemas.openxmlformats.org/officeDocument/2006/relationships/slideLayout" Target="../slideLayouts/slideLayout6.xml"/><Relationship Id="rId6" Type="http://schemas.openxmlformats.org/officeDocument/2006/relationships/hyperlink" Target="https://www.dmu.edu/medterms/musculoskeletal-system/musculoskeletal-system-diseases/" TargetMode="External"/><Relationship Id="rId5" Type="http://schemas.openxmlformats.org/officeDocument/2006/relationships/hyperlink" Target="https://www2a.cdc.gov/nioshtic-2/BuildQyr.asp?s1=Ferguson+Marras&amp;f1=*&amp;Startyear=&amp;Adv=0&amp;terms=1&amp;D1=10&amp;EndYear=&amp;Limit=10000&amp;sort=&amp;PageNo=1&amp;RecNo=1&amp;View=f&amp;" TargetMode="External"/><Relationship Id="rId4" Type="http://schemas.openxmlformats.org/officeDocument/2006/relationships/hyperlink" Target="https://www.cdc.gov/niosh/nioshtic-2/00221251.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ideo" Target="https://www.youtube.com/embed/oowD2hLn1v8"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Rockwell" panose="02060603020205020403" pitchFamily="18" charset="0"/>
              </a:rPr>
              <a:t>Ergonomics</a:t>
            </a:r>
            <a:endParaRPr lang="en-US" dirty="0">
              <a:latin typeface="Rockwell" panose="02060603020205020403" pitchFamily="18" charset="0"/>
            </a:endParaRPr>
          </a:p>
        </p:txBody>
      </p:sp>
      <p:sp>
        <p:nvSpPr>
          <p:cNvPr id="3" name="Subtitle 2"/>
          <p:cNvSpPr>
            <a:spLocks noGrp="1"/>
          </p:cNvSpPr>
          <p:nvPr>
            <p:ph type="subTitle" idx="1"/>
          </p:nvPr>
        </p:nvSpPr>
        <p:spPr/>
        <p:txBody>
          <a:bodyPr/>
          <a:lstStyle/>
          <a:p>
            <a:r>
              <a:rPr lang="en-US" dirty="0" smtClean="0">
                <a:solidFill>
                  <a:schemeClr val="bg1">
                    <a:lumMod val="95000"/>
                    <a:lumOff val="5000"/>
                  </a:schemeClr>
                </a:solidFill>
                <a:latin typeface="Rockwell" panose="02060603020205020403" pitchFamily="18" charset="0"/>
              </a:rPr>
              <a:t>Training Module</a:t>
            </a:r>
          </a:p>
          <a:p>
            <a:r>
              <a:rPr lang="en-US" dirty="0" smtClean="0">
                <a:solidFill>
                  <a:schemeClr val="bg1">
                    <a:lumMod val="95000"/>
                    <a:lumOff val="5000"/>
                  </a:schemeClr>
                </a:solidFill>
                <a:latin typeface="Rockwell" panose="02060603020205020403" pitchFamily="18" charset="0"/>
              </a:rPr>
              <a:t>OLS 30000</a:t>
            </a:r>
            <a:endParaRPr lang="en-US" dirty="0">
              <a:solidFill>
                <a:schemeClr val="bg1">
                  <a:lumMod val="95000"/>
                  <a:lumOff val="5000"/>
                </a:schemeClr>
              </a:solidFill>
              <a:latin typeface="Rockwell" panose="02060603020205020403" pitchFamily="18" charset="0"/>
            </a:endParaRPr>
          </a:p>
        </p:txBody>
      </p:sp>
    </p:spTree>
    <p:extLst>
      <p:ext uri="{BB962C8B-B14F-4D97-AF65-F5344CB8AC3E}">
        <p14:creationId xmlns:p14="http://schemas.microsoft.com/office/powerpoint/2010/main" val="39755462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9038"/>
          </a:xfrm>
        </p:spPr>
        <p:txBody>
          <a:bodyPr>
            <a:normAutofit/>
          </a:bodyPr>
          <a:lstStyle/>
          <a:p>
            <a:pPr algn="ctr"/>
            <a:r>
              <a:rPr lang="en-US" dirty="0" smtClean="0">
                <a:latin typeface="Rockwell" panose="02060603020205020403" pitchFamily="18" charset="0"/>
              </a:rPr>
              <a:t>Work Station Ergonomics</a:t>
            </a:r>
            <a:endParaRPr lang="en-US" dirty="0">
              <a:latin typeface="Rockwell" panose="02060603020205020403" pitchFamily="18" charset="0"/>
            </a:endParaRPr>
          </a:p>
        </p:txBody>
      </p:sp>
      <p:pic>
        <p:nvPicPr>
          <p:cNvPr id="2050" name="Picture 2" descr="https://lh3.googleusercontent.com/f6MWuCRA_g5jSGNhienMyALRYbO3OzYF35UHH-PfvasuKo_A6r87GteUbguNBmrgyrwaQ4HV_RAs63diMDexDmcsiiCRf31_z9wN2wziRdzf8k3xc7LkskpzUQ6VXo23xKdqQFj07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259" y="1801906"/>
            <a:ext cx="9009482" cy="38966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05171" y="0"/>
            <a:ext cx="1486829" cy="369332"/>
          </a:xfrm>
          <a:prstGeom prst="rect">
            <a:avLst/>
          </a:prstGeom>
          <a:noFill/>
        </p:spPr>
        <p:txBody>
          <a:bodyPr wrap="square" rtlCol="0">
            <a:spAutoFit/>
          </a:bodyPr>
          <a:lstStyle/>
          <a:p>
            <a:pPr algn="ctr"/>
            <a:r>
              <a:rPr lang="en-US" dirty="0" smtClean="0">
                <a:solidFill>
                  <a:schemeClr val="tx1">
                    <a:lumMod val="65000"/>
                  </a:schemeClr>
                </a:solidFill>
              </a:rPr>
              <a:t>Section 2</a:t>
            </a:r>
            <a:endParaRPr lang="en-US" dirty="0">
              <a:solidFill>
                <a:schemeClr val="tx1">
                  <a:lumMod val="65000"/>
                </a:schemeClr>
              </a:solidFill>
            </a:endParaRPr>
          </a:p>
        </p:txBody>
      </p:sp>
      <p:sp>
        <p:nvSpPr>
          <p:cNvPr id="3" name="Rectangle 2"/>
          <p:cNvSpPr/>
          <p:nvPr/>
        </p:nvSpPr>
        <p:spPr>
          <a:xfrm>
            <a:off x="4231547" y="6401375"/>
            <a:ext cx="3728906" cy="230832"/>
          </a:xfrm>
          <a:prstGeom prst="rect">
            <a:avLst/>
          </a:prstGeom>
        </p:spPr>
        <p:txBody>
          <a:bodyPr wrap="none">
            <a:spAutoFit/>
          </a:bodyPr>
          <a:lstStyle/>
          <a:p>
            <a:r>
              <a:rPr lang="en-US" sz="900" dirty="0">
                <a:solidFill>
                  <a:schemeClr val="tx1">
                    <a:lumMod val="50000"/>
                  </a:schemeClr>
                </a:solidFill>
                <a:latin typeface="Rockwell" panose="02060603020205020403" pitchFamily="18" charset="0"/>
              </a:rPr>
              <a:t>Reinventing the Production Line: Ergonomics in the Factory. (</a:t>
            </a:r>
            <a:r>
              <a:rPr lang="en-US" sz="900" dirty="0" smtClean="0">
                <a:solidFill>
                  <a:schemeClr val="tx1">
                    <a:lumMod val="50000"/>
                  </a:schemeClr>
                </a:solidFill>
                <a:latin typeface="Rockwell" panose="02060603020205020403" pitchFamily="18" charset="0"/>
              </a:rPr>
              <a:t>2018)</a:t>
            </a:r>
            <a:endParaRPr lang="en-US" sz="900" dirty="0">
              <a:solidFill>
                <a:schemeClr val="tx1">
                  <a:lumMod val="50000"/>
                </a:schemeClr>
              </a:solidFill>
            </a:endParaRPr>
          </a:p>
        </p:txBody>
      </p:sp>
    </p:spTree>
    <p:extLst>
      <p:ext uri="{BB962C8B-B14F-4D97-AF65-F5344CB8AC3E}">
        <p14:creationId xmlns:p14="http://schemas.microsoft.com/office/powerpoint/2010/main" val="2083478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177"/>
            <a:ext cx="12192000" cy="874918"/>
          </a:xfrm>
        </p:spPr>
        <p:txBody>
          <a:bodyPr>
            <a:normAutofit/>
          </a:bodyPr>
          <a:lstStyle/>
          <a:p>
            <a:pPr algn="ctr"/>
            <a:r>
              <a:rPr lang="en-US" sz="3600" dirty="0" smtClean="0">
                <a:latin typeface="Rockwell" panose="02060603020205020403" pitchFamily="18" charset="0"/>
              </a:rPr>
              <a:t>Training Videos</a:t>
            </a:r>
            <a:endParaRPr lang="en-US" sz="3600" dirty="0">
              <a:latin typeface="Rockwell" panose="02060603020205020403" pitchFamily="18" charset="0"/>
            </a:endParaRPr>
          </a:p>
        </p:txBody>
      </p:sp>
      <p:pic>
        <p:nvPicPr>
          <p:cNvPr id="4" name="LaFoZR3gd44"/>
          <p:cNvPicPr>
            <a:picLocks noRot="1" noChangeAspect="1"/>
          </p:cNvPicPr>
          <p:nvPr>
            <a:videoFile r:link="rId1"/>
          </p:nvPr>
        </p:nvPicPr>
        <p:blipFill>
          <a:blip r:embed="rId6"/>
          <a:stretch>
            <a:fillRect/>
          </a:stretch>
        </p:blipFill>
        <p:spPr>
          <a:xfrm>
            <a:off x="637882" y="1933291"/>
            <a:ext cx="5423730" cy="3050848"/>
          </a:xfrm>
          <a:prstGeom prst="rect">
            <a:avLst/>
          </a:prstGeom>
        </p:spPr>
      </p:pic>
      <p:sp>
        <p:nvSpPr>
          <p:cNvPr id="5" name="TextBox 4"/>
          <p:cNvSpPr txBox="1"/>
          <p:nvPr/>
        </p:nvSpPr>
        <p:spPr>
          <a:xfrm>
            <a:off x="1842427" y="5036247"/>
            <a:ext cx="2497015" cy="369332"/>
          </a:xfrm>
          <a:prstGeom prst="rect">
            <a:avLst/>
          </a:prstGeom>
          <a:noFill/>
        </p:spPr>
        <p:txBody>
          <a:bodyPr wrap="square" rtlCol="0">
            <a:spAutoFit/>
          </a:bodyPr>
          <a:lstStyle/>
          <a:p>
            <a:pPr algn="ctr"/>
            <a:r>
              <a:rPr lang="en-US" dirty="0" smtClean="0">
                <a:solidFill>
                  <a:schemeClr val="bg1"/>
                </a:solidFill>
              </a:rPr>
              <a:t>(2:25)</a:t>
            </a:r>
            <a:endParaRPr lang="en-US" dirty="0">
              <a:solidFill>
                <a:schemeClr val="bg1"/>
              </a:solidFill>
            </a:endParaRPr>
          </a:p>
        </p:txBody>
      </p:sp>
      <p:pic>
        <p:nvPicPr>
          <p:cNvPr id="6" name="901uQgfiuVk"/>
          <p:cNvPicPr>
            <a:picLocks noRot="1" noChangeAspect="1"/>
          </p:cNvPicPr>
          <p:nvPr>
            <a:videoFile r:link="rId2"/>
          </p:nvPr>
        </p:nvPicPr>
        <p:blipFill>
          <a:blip r:embed="rId7"/>
          <a:stretch>
            <a:fillRect/>
          </a:stretch>
        </p:blipFill>
        <p:spPr>
          <a:xfrm>
            <a:off x="7683474" y="1169211"/>
            <a:ext cx="3911650" cy="2200303"/>
          </a:xfrm>
          <a:prstGeom prst="rect">
            <a:avLst/>
          </a:prstGeom>
        </p:spPr>
      </p:pic>
      <p:pic>
        <p:nvPicPr>
          <p:cNvPr id="7" name="IX9zZsBq8o0"/>
          <p:cNvPicPr>
            <a:picLocks noRot="1" noChangeAspect="1"/>
          </p:cNvPicPr>
          <p:nvPr>
            <a:videoFile r:link="rId3"/>
          </p:nvPr>
        </p:nvPicPr>
        <p:blipFill>
          <a:blip r:embed="rId8"/>
          <a:stretch>
            <a:fillRect/>
          </a:stretch>
        </p:blipFill>
        <p:spPr>
          <a:xfrm>
            <a:off x="7491045" y="4026794"/>
            <a:ext cx="3856893" cy="2169502"/>
          </a:xfrm>
          <a:prstGeom prst="rect">
            <a:avLst/>
          </a:prstGeom>
        </p:spPr>
      </p:pic>
      <p:sp>
        <p:nvSpPr>
          <p:cNvPr id="8" name="TextBox 7"/>
          <p:cNvSpPr txBox="1"/>
          <p:nvPr/>
        </p:nvSpPr>
        <p:spPr>
          <a:xfrm>
            <a:off x="4747846" y="1226527"/>
            <a:ext cx="2022231" cy="369332"/>
          </a:xfrm>
          <a:prstGeom prst="rect">
            <a:avLst/>
          </a:prstGeom>
          <a:noFill/>
        </p:spPr>
        <p:txBody>
          <a:bodyPr wrap="square" rtlCol="0">
            <a:spAutoFit/>
          </a:bodyPr>
          <a:lstStyle/>
          <a:p>
            <a:r>
              <a:rPr lang="en-US" dirty="0" smtClean="0"/>
              <a:t> </a:t>
            </a:r>
            <a:endParaRPr lang="en-US" dirty="0"/>
          </a:p>
        </p:txBody>
      </p:sp>
      <p:sp>
        <p:nvSpPr>
          <p:cNvPr id="9" name="TextBox 8"/>
          <p:cNvSpPr txBox="1"/>
          <p:nvPr/>
        </p:nvSpPr>
        <p:spPr>
          <a:xfrm>
            <a:off x="8319499" y="6249489"/>
            <a:ext cx="2639600" cy="369277"/>
          </a:xfrm>
          <a:prstGeom prst="rect">
            <a:avLst/>
          </a:prstGeom>
          <a:noFill/>
        </p:spPr>
        <p:txBody>
          <a:bodyPr wrap="square" rtlCol="0">
            <a:spAutoFit/>
          </a:bodyPr>
          <a:lstStyle/>
          <a:p>
            <a:pPr algn="ctr"/>
            <a:r>
              <a:rPr lang="en-US" dirty="0" smtClean="0">
                <a:solidFill>
                  <a:schemeClr val="bg1"/>
                </a:solidFill>
              </a:rPr>
              <a:t>(16:09)</a:t>
            </a:r>
            <a:endParaRPr lang="en-US" dirty="0">
              <a:solidFill>
                <a:schemeClr val="bg1"/>
              </a:solidFill>
            </a:endParaRPr>
          </a:p>
        </p:txBody>
      </p:sp>
      <p:sp>
        <p:nvSpPr>
          <p:cNvPr id="10" name="TextBox 9"/>
          <p:cNvSpPr txBox="1"/>
          <p:nvPr/>
        </p:nvSpPr>
        <p:spPr>
          <a:xfrm>
            <a:off x="8786445" y="3419630"/>
            <a:ext cx="1705708" cy="369332"/>
          </a:xfrm>
          <a:prstGeom prst="rect">
            <a:avLst/>
          </a:prstGeom>
          <a:noFill/>
        </p:spPr>
        <p:txBody>
          <a:bodyPr wrap="square" rtlCol="0">
            <a:spAutoFit/>
          </a:bodyPr>
          <a:lstStyle/>
          <a:p>
            <a:pPr algn="ctr"/>
            <a:r>
              <a:rPr lang="en-US" dirty="0" smtClean="0">
                <a:solidFill>
                  <a:schemeClr val="bg1"/>
                </a:solidFill>
              </a:rPr>
              <a:t>(10:02)</a:t>
            </a:r>
            <a:endParaRPr lang="en-US" dirty="0">
              <a:solidFill>
                <a:schemeClr val="bg1"/>
              </a:solidFill>
            </a:endParaRPr>
          </a:p>
        </p:txBody>
      </p:sp>
      <p:sp>
        <p:nvSpPr>
          <p:cNvPr id="12" name="Rectangle 11">
            <a:hlinkClick r:id="rId9" action="ppaction://hlinksldjump"/>
          </p:cNvPr>
          <p:cNvSpPr/>
          <p:nvPr/>
        </p:nvSpPr>
        <p:spPr>
          <a:xfrm>
            <a:off x="10838985" y="6618766"/>
            <a:ext cx="1353015" cy="23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615273"/>
            <a:ext cx="1260088" cy="242727"/>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705171" y="0"/>
            <a:ext cx="1486829" cy="369332"/>
          </a:xfrm>
          <a:prstGeom prst="rect">
            <a:avLst/>
          </a:prstGeom>
          <a:noFill/>
        </p:spPr>
        <p:txBody>
          <a:bodyPr wrap="square" rtlCol="0">
            <a:spAutoFit/>
          </a:bodyPr>
          <a:lstStyle/>
          <a:p>
            <a:pPr algn="ctr"/>
            <a:r>
              <a:rPr lang="en-US" dirty="0" smtClean="0">
                <a:solidFill>
                  <a:schemeClr val="tx1">
                    <a:lumMod val="65000"/>
                  </a:schemeClr>
                </a:solidFill>
              </a:rPr>
              <a:t>Section 2</a:t>
            </a:r>
            <a:endParaRPr lang="en-US" dirty="0">
              <a:solidFill>
                <a:schemeClr val="tx1">
                  <a:lumMod val="65000"/>
                </a:schemeClr>
              </a:solidFill>
            </a:endParaRPr>
          </a:p>
        </p:txBody>
      </p:sp>
    </p:spTree>
    <p:extLst>
      <p:ext uri="{BB962C8B-B14F-4D97-AF65-F5344CB8AC3E}">
        <p14:creationId xmlns:p14="http://schemas.microsoft.com/office/powerpoint/2010/main" val="20331405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Rockwell" panose="02060603020205020403" pitchFamily="18" charset="0"/>
              </a:rPr>
              <a:t>Awkward Posture</a:t>
            </a:r>
            <a:endParaRPr lang="en-US" dirty="0">
              <a:latin typeface="Rockwell" panose="02060603020205020403" pitchFamily="18" charset="0"/>
            </a:endParaRPr>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10705171" y="0"/>
            <a:ext cx="1486829" cy="369332"/>
          </a:xfrm>
          <a:prstGeom prst="rect">
            <a:avLst/>
          </a:prstGeom>
          <a:noFill/>
        </p:spPr>
        <p:txBody>
          <a:bodyPr wrap="square" rtlCol="0">
            <a:spAutoFit/>
          </a:bodyPr>
          <a:lstStyle/>
          <a:p>
            <a:pPr algn="ctr"/>
            <a:r>
              <a:rPr lang="en-US" dirty="0" smtClean="0">
                <a:solidFill>
                  <a:schemeClr val="tx1">
                    <a:lumMod val="65000"/>
                  </a:schemeClr>
                </a:solidFill>
              </a:rPr>
              <a:t>Section 3</a:t>
            </a:r>
            <a:endParaRPr lang="en-US" dirty="0">
              <a:solidFill>
                <a:schemeClr val="tx1">
                  <a:lumMod val="65000"/>
                </a:schemeClr>
              </a:solidFill>
            </a:endParaRPr>
          </a:p>
        </p:txBody>
      </p:sp>
    </p:spTree>
    <p:extLst>
      <p:ext uri="{BB962C8B-B14F-4D97-AF65-F5344CB8AC3E}">
        <p14:creationId xmlns:p14="http://schemas.microsoft.com/office/powerpoint/2010/main" val="34349028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1" cy="927847"/>
          </a:xfrm>
        </p:spPr>
        <p:txBody>
          <a:bodyPr>
            <a:normAutofit/>
          </a:bodyPr>
          <a:lstStyle/>
          <a:p>
            <a:pPr algn="ctr"/>
            <a:r>
              <a:rPr lang="en-US" sz="3600" dirty="0" smtClean="0">
                <a:latin typeface="Rockwell" panose="02060603020205020403" pitchFamily="18" charset="0"/>
              </a:rPr>
              <a:t>Awkward Posture</a:t>
            </a:r>
            <a:endParaRPr lang="en-US" sz="3600" dirty="0">
              <a:latin typeface="Rockwell" panose="02060603020205020403" pitchFamily="18" charset="0"/>
            </a:endParaRPr>
          </a:p>
        </p:txBody>
      </p:sp>
      <p:sp>
        <p:nvSpPr>
          <p:cNvPr id="3" name="Text Placeholder 2"/>
          <p:cNvSpPr>
            <a:spLocks noGrp="1"/>
          </p:cNvSpPr>
          <p:nvPr>
            <p:ph type="body" idx="1"/>
          </p:nvPr>
        </p:nvSpPr>
        <p:spPr>
          <a:xfrm>
            <a:off x="1417868" y="1228166"/>
            <a:ext cx="9356259" cy="4524188"/>
          </a:xfrm>
        </p:spPr>
        <p:txBody>
          <a:bodyPr>
            <a:normAutofit/>
          </a:bodyPr>
          <a:lstStyle/>
          <a:p>
            <a:pPr algn="ctr"/>
            <a:r>
              <a:rPr lang="en-US" dirty="0">
                <a:solidFill>
                  <a:schemeClr val="bg1"/>
                </a:solidFill>
                <a:latin typeface="Rockwell" panose="02060603020205020403" pitchFamily="18" charset="0"/>
              </a:rPr>
              <a:t>Awkward posture refers to positions of the body that deviate significantly from the neutral position while performing work activities</a:t>
            </a:r>
            <a:r>
              <a:rPr lang="en-US" dirty="0" smtClean="0">
                <a:solidFill>
                  <a:schemeClr val="bg1"/>
                </a:solidFill>
                <a:latin typeface="Rockwell" panose="02060603020205020403" pitchFamily="18" charset="0"/>
              </a:rPr>
              <a:t>.</a:t>
            </a:r>
          </a:p>
          <a:p>
            <a:pPr algn="ctr"/>
            <a:endParaRPr lang="en-US" dirty="0">
              <a:solidFill>
                <a:schemeClr val="bg1"/>
              </a:solidFill>
              <a:latin typeface="Rockwell" panose="02060603020205020403" pitchFamily="18" charset="0"/>
            </a:endParaRPr>
          </a:p>
          <a:p>
            <a:r>
              <a:rPr lang="en-US" dirty="0" smtClean="0">
                <a:solidFill>
                  <a:schemeClr val="bg1"/>
                </a:solidFill>
                <a:latin typeface="Rockwell" panose="02060603020205020403" pitchFamily="18" charset="0"/>
              </a:rPr>
              <a:t>	Examples</a:t>
            </a:r>
            <a:r>
              <a:rPr lang="en-US" dirty="0">
                <a:solidFill>
                  <a:schemeClr val="bg1"/>
                </a:solidFill>
                <a:latin typeface="Rockwell" panose="02060603020205020403" pitchFamily="18" charset="0"/>
              </a:rPr>
              <a:t>:</a:t>
            </a:r>
          </a:p>
          <a:p>
            <a:pPr marL="800100" lvl="1" indent="-342900">
              <a:buFont typeface="Wingdings" panose="05000000000000000000" pitchFamily="2" charset="2"/>
              <a:buChar char="Ø"/>
            </a:pPr>
            <a:r>
              <a:rPr lang="en-US" dirty="0">
                <a:solidFill>
                  <a:schemeClr val="bg1"/>
                </a:solidFill>
                <a:latin typeface="Rockwell" panose="02060603020205020403" pitchFamily="18" charset="0"/>
              </a:rPr>
              <a:t>Working overhead</a:t>
            </a:r>
          </a:p>
          <a:p>
            <a:pPr marL="800100" lvl="1" indent="-342900">
              <a:buFont typeface="Wingdings" panose="05000000000000000000" pitchFamily="2" charset="2"/>
              <a:buChar char="Ø"/>
            </a:pPr>
            <a:r>
              <a:rPr lang="en-US" dirty="0">
                <a:solidFill>
                  <a:schemeClr val="bg1"/>
                </a:solidFill>
                <a:latin typeface="Rockwell" panose="02060603020205020403" pitchFamily="18" charset="0"/>
              </a:rPr>
              <a:t>Back bent </a:t>
            </a:r>
          </a:p>
          <a:p>
            <a:pPr marL="800100" lvl="1" indent="-342900">
              <a:buFont typeface="Wingdings" panose="05000000000000000000" pitchFamily="2" charset="2"/>
              <a:buChar char="Ø"/>
            </a:pPr>
            <a:r>
              <a:rPr lang="en-US" dirty="0">
                <a:solidFill>
                  <a:schemeClr val="bg1"/>
                </a:solidFill>
                <a:latin typeface="Rockwell" panose="02060603020205020403" pitchFamily="18" charset="0"/>
              </a:rPr>
              <a:t>Reaching </a:t>
            </a:r>
          </a:p>
          <a:p>
            <a:pPr marL="800100" lvl="1" indent="-342900">
              <a:buFont typeface="Wingdings" panose="05000000000000000000" pitchFamily="2" charset="2"/>
              <a:buChar char="Ø"/>
            </a:pPr>
            <a:r>
              <a:rPr lang="en-US" dirty="0">
                <a:solidFill>
                  <a:schemeClr val="bg1"/>
                </a:solidFill>
                <a:latin typeface="Rockwell" panose="02060603020205020403" pitchFamily="18" charset="0"/>
              </a:rPr>
              <a:t>Kneeling </a:t>
            </a:r>
          </a:p>
          <a:p>
            <a:pPr marL="800100" lvl="1" indent="-342900">
              <a:buFont typeface="Wingdings" panose="05000000000000000000" pitchFamily="2" charset="2"/>
              <a:buChar char="Ø"/>
            </a:pPr>
            <a:r>
              <a:rPr lang="en-US" dirty="0">
                <a:solidFill>
                  <a:schemeClr val="bg1"/>
                </a:solidFill>
                <a:latin typeface="Rockwell" panose="02060603020205020403" pitchFamily="18" charset="0"/>
              </a:rPr>
              <a:t>Squatting </a:t>
            </a:r>
          </a:p>
          <a:p>
            <a:pPr marL="800100" lvl="1" indent="-342900">
              <a:buFont typeface="Wingdings" panose="05000000000000000000" pitchFamily="2" charset="2"/>
              <a:buChar char="Ø"/>
            </a:pPr>
            <a:r>
              <a:rPr lang="en-US" dirty="0">
                <a:solidFill>
                  <a:schemeClr val="bg1"/>
                </a:solidFill>
                <a:latin typeface="Rockwell" panose="02060603020205020403" pitchFamily="18" charset="0"/>
              </a:rPr>
              <a:t>Bent Neck </a:t>
            </a:r>
          </a:p>
          <a:p>
            <a:endParaRPr lang="en-US" dirty="0">
              <a:latin typeface="Rockwell" panose="02060603020205020403" pitchFamily="18" charset="0"/>
            </a:endParaRPr>
          </a:p>
        </p:txBody>
      </p:sp>
      <p:pic>
        <p:nvPicPr>
          <p:cNvPr id="4098" name="Picture 2" descr="https://lh4.googleusercontent.com/8NS5vu0Rt2cvm2K6rp2I1joijdm7ouPaGXCuWnKHManq4uSMFk3ey6cXJ2GNUbF-lZwXorvqniGWf82OgT9lGCO0VKK7l--0WZQuyCt4DuNv0I2lJ0ZJqf2DOt_RDzBd3nDskoitQI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304" y="2420339"/>
            <a:ext cx="3990743" cy="33320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19542" y="5752354"/>
            <a:ext cx="3935505" cy="215444"/>
          </a:xfrm>
          <a:prstGeom prst="rect">
            <a:avLst/>
          </a:prstGeom>
          <a:noFill/>
        </p:spPr>
        <p:txBody>
          <a:bodyPr wrap="square" rtlCol="0">
            <a:spAutoFit/>
          </a:bodyPr>
          <a:lstStyle/>
          <a:p>
            <a:pPr algn="ctr"/>
            <a:r>
              <a:rPr lang="en-US" sz="800" dirty="0">
                <a:solidFill>
                  <a:schemeClr val="tx1">
                    <a:lumMod val="50000"/>
                  </a:schemeClr>
                </a:solidFill>
              </a:rPr>
              <a:t>Source: Practical Demonstrations of Ergonomic Principles (NIOSH RI 9684)</a:t>
            </a:r>
          </a:p>
        </p:txBody>
      </p:sp>
      <p:sp>
        <p:nvSpPr>
          <p:cNvPr id="6" name="Rectangle 5"/>
          <p:cNvSpPr/>
          <p:nvPr/>
        </p:nvSpPr>
        <p:spPr>
          <a:xfrm>
            <a:off x="10983015" y="0"/>
            <a:ext cx="1208985" cy="369332"/>
          </a:xfrm>
          <a:prstGeom prst="rect">
            <a:avLst/>
          </a:prstGeom>
        </p:spPr>
        <p:txBody>
          <a:bodyPr wrap="none">
            <a:spAutoFit/>
          </a:bodyPr>
          <a:lstStyle/>
          <a:p>
            <a:pPr algn="ctr"/>
            <a:r>
              <a:rPr lang="en-US" dirty="0">
                <a:solidFill>
                  <a:schemeClr val="tx1">
                    <a:lumMod val="65000"/>
                  </a:schemeClr>
                </a:solidFill>
              </a:rPr>
              <a:t>Section </a:t>
            </a:r>
            <a:r>
              <a:rPr lang="en-US" dirty="0" smtClean="0">
                <a:solidFill>
                  <a:schemeClr val="tx1">
                    <a:lumMod val="65000"/>
                  </a:schemeClr>
                </a:solidFill>
              </a:rPr>
              <a:t>3</a:t>
            </a:r>
            <a:endParaRPr lang="en-US" dirty="0">
              <a:solidFill>
                <a:schemeClr val="tx1">
                  <a:lumMod val="65000"/>
                </a:schemeClr>
              </a:solidFill>
            </a:endParaRPr>
          </a:p>
        </p:txBody>
      </p:sp>
    </p:spTree>
    <p:extLst>
      <p:ext uri="{BB962C8B-B14F-4D97-AF65-F5344CB8AC3E}">
        <p14:creationId xmlns:p14="http://schemas.microsoft.com/office/powerpoint/2010/main" val="41759437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68188"/>
          </a:xfrm>
        </p:spPr>
        <p:txBody>
          <a:bodyPr>
            <a:normAutofit/>
          </a:bodyPr>
          <a:lstStyle/>
          <a:p>
            <a:pPr algn="ctr"/>
            <a:r>
              <a:rPr lang="en-US" sz="3600" dirty="0" smtClean="0">
                <a:latin typeface="Rockwell" panose="02060603020205020403" pitchFamily="18" charset="0"/>
              </a:rPr>
              <a:t>Signs and Symptoms</a:t>
            </a:r>
            <a:endParaRPr lang="en-US" sz="3600" dirty="0">
              <a:latin typeface="Rockwell" panose="02060603020205020403" pitchFamily="18" charset="0"/>
            </a:endParaRPr>
          </a:p>
        </p:txBody>
      </p:sp>
      <p:sp>
        <p:nvSpPr>
          <p:cNvPr id="3" name="Subtitle 2"/>
          <p:cNvSpPr>
            <a:spLocks noGrp="1"/>
          </p:cNvSpPr>
          <p:nvPr>
            <p:ph type="subTitle" idx="1"/>
          </p:nvPr>
        </p:nvSpPr>
        <p:spPr>
          <a:xfrm>
            <a:off x="422787" y="1559861"/>
            <a:ext cx="6917859" cy="3890682"/>
          </a:xfrm>
        </p:spPr>
        <p:txBody>
          <a:bodyPr>
            <a:normAutofit/>
          </a:bodyPr>
          <a:lstStyle/>
          <a:p>
            <a:pPr marL="342900" indent="-342900">
              <a:buFont typeface="Wingdings" panose="05000000000000000000" pitchFamily="2" charset="2"/>
              <a:buChar char="Ø"/>
            </a:pPr>
            <a:r>
              <a:rPr lang="en-US" sz="2000" dirty="0" smtClean="0">
                <a:solidFill>
                  <a:schemeClr val="bg1"/>
                </a:solidFill>
                <a:latin typeface="Rockwell" panose="02060603020205020403" pitchFamily="18" charset="0"/>
              </a:rPr>
              <a:t>Pain </a:t>
            </a:r>
            <a:r>
              <a:rPr lang="en-US" sz="2000" dirty="0">
                <a:solidFill>
                  <a:schemeClr val="bg1"/>
                </a:solidFill>
                <a:latin typeface="Rockwell" panose="02060603020205020403" pitchFamily="18" charset="0"/>
              </a:rPr>
              <a:t>which may be dull and aching, sharp and stabbing or a burning sensation.</a:t>
            </a:r>
          </a:p>
          <a:p>
            <a:pPr marL="342900" indent="-342900">
              <a:buFont typeface="Wingdings" panose="05000000000000000000" pitchFamily="2" charset="2"/>
              <a:buChar char="Ø"/>
            </a:pPr>
            <a:r>
              <a:rPr lang="en-US" sz="2000" dirty="0" smtClean="0">
                <a:solidFill>
                  <a:schemeClr val="bg1"/>
                </a:solidFill>
                <a:latin typeface="Rockwell" panose="02060603020205020403" pitchFamily="18" charset="0"/>
              </a:rPr>
              <a:t>Tingling </a:t>
            </a:r>
            <a:r>
              <a:rPr lang="en-US" sz="2000" dirty="0">
                <a:solidFill>
                  <a:schemeClr val="bg1"/>
                </a:solidFill>
                <a:latin typeface="Rockwell" panose="02060603020205020403" pitchFamily="18" charset="0"/>
              </a:rPr>
              <a:t>or numbness; swelling, inflammation, stiffness.</a:t>
            </a:r>
          </a:p>
          <a:p>
            <a:pPr marL="342900" indent="-342900">
              <a:buFont typeface="Wingdings" panose="05000000000000000000" pitchFamily="2" charset="2"/>
              <a:buChar char="Ø"/>
            </a:pPr>
            <a:r>
              <a:rPr lang="en-US" sz="2000" dirty="0" smtClean="0">
                <a:solidFill>
                  <a:schemeClr val="bg1"/>
                </a:solidFill>
                <a:latin typeface="Rockwell" panose="02060603020205020403" pitchFamily="18" charset="0"/>
              </a:rPr>
              <a:t>Muscle </a:t>
            </a:r>
            <a:r>
              <a:rPr lang="en-US" sz="2000" dirty="0">
                <a:solidFill>
                  <a:schemeClr val="bg1"/>
                </a:solidFill>
                <a:latin typeface="Rockwell" panose="02060603020205020403" pitchFamily="18" charset="0"/>
              </a:rPr>
              <a:t>weakness or discomfort; extremities turning white or cold.</a:t>
            </a:r>
          </a:p>
          <a:p>
            <a:pPr marL="342900" indent="-342900">
              <a:buFont typeface="Wingdings" panose="05000000000000000000" pitchFamily="2" charset="2"/>
              <a:buChar char="Ø"/>
            </a:pPr>
            <a:r>
              <a:rPr lang="en-US" sz="2000" dirty="0" smtClean="0">
                <a:solidFill>
                  <a:schemeClr val="bg1"/>
                </a:solidFill>
                <a:latin typeface="Rockwell" panose="02060603020205020403" pitchFamily="18" charset="0"/>
              </a:rPr>
              <a:t>Muscle </a:t>
            </a:r>
            <a:r>
              <a:rPr lang="en-US" sz="2000" dirty="0">
                <a:solidFill>
                  <a:schemeClr val="bg1"/>
                </a:solidFill>
                <a:latin typeface="Rockwell" panose="02060603020205020403" pitchFamily="18" charset="0"/>
              </a:rPr>
              <a:t>tightness, cramping or discomfort; clumsiness or loss of coordination.</a:t>
            </a:r>
          </a:p>
          <a:p>
            <a:pPr marL="342900" indent="-342900">
              <a:buFont typeface="Wingdings" panose="05000000000000000000" pitchFamily="2" charset="2"/>
              <a:buChar char="Ø"/>
            </a:pPr>
            <a:r>
              <a:rPr lang="en-US" sz="2000" dirty="0" smtClean="0">
                <a:solidFill>
                  <a:schemeClr val="bg1"/>
                </a:solidFill>
                <a:latin typeface="Rockwell" panose="02060603020205020403" pitchFamily="18" charset="0"/>
              </a:rPr>
              <a:t>Decreased </a:t>
            </a:r>
            <a:r>
              <a:rPr lang="en-US" sz="2000" dirty="0">
                <a:solidFill>
                  <a:schemeClr val="bg1"/>
                </a:solidFill>
                <a:latin typeface="Rockwell" panose="02060603020205020403" pitchFamily="18" charset="0"/>
              </a:rPr>
              <a:t>range of motion; or discomfort when making certain movements.</a:t>
            </a:r>
          </a:p>
          <a:p>
            <a:pPr marL="342900" indent="-342900">
              <a:buFont typeface="Wingdings" panose="05000000000000000000" pitchFamily="2" charset="2"/>
              <a:buChar char="Ø"/>
            </a:pPr>
            <a:endParaRPr lang="en-US" sz="2000" dirty="0">
              <a:solidFill>
                <a:schemeClr val="bg1"/>
              </a:solidFill>
              <a:latin typeface="Rockwell" panose="02060603020205020403" pitchFamily="18" charset="0"/>
            </a:endParaRPr>
          </a:p>
        </p:txBody>
      </p:sp>
      <p:pic>
        <p:nvPicPr>
          <p:cNvPr id="4" name="Picture 3"/>
          <p:cNvPicPr>
            <a:picLocks noChangeAspect="1"/>
          </p:cNvPicPr>
          <p:nvPr/>
        </p:nvPicPr>
        <p:blipFill>
          <a:blip r:embed="rId2"/>
          <a:stretch>
            <a:fillRect/>
          </a:stretch>
        </p:blipFill>
        <p:spPr>
          <a:xfrm>
            <a:off x="7412364" y="1954373"/>
            <a:ext cx="4572396" cy="2572735"/>
          </a:xfrm>
          <a:prstGeom prst="rect">
            <a:avLst/>
          </a:prstGeom>
        </p:spPr>
      </p:pic>
      <p:sp>
        <p:nvSpPr>
          <p:cNvPr id="5" name="Rectangle 4"/>
          <p:cNvSpPr/>
          <p:nvPr/>
        </p:nvSpPr>
        <p:spPr>
          <a:xfrm>
            <a:off x="10983015" y="0"/>
            <a:ext cx="1208985" cy="369332"/>
          </a:xfrm>
          <a:prstGeom prst="rect">
            <a:avLst/>
          </a:prstGeom>
        </p:spPr>
        <p:txBody>
          <a:bodyPr wrap="none">
            <a:spAutoFit/>
          </a:bodyPr>
          <a:lstStyle/>
          <a:p>
            <a:pPr algn="ctr"/>
            <a:r>
              <a:rPr lang="en-US" dirty="0">
                <a:solidFill>
                  <a:schemeClr val="tx1">
                    <a:lumMod val="65000"/>
                  </a:schemeClr>
                </a:solidFill>
              </a:rPr>
              <a:t>Section </a:t>
            </a:r>
            <a:r>
              <a:rPr lang="en-US" dirty="0" smtClean="0">
                <a:solidFill>
                  <a:schemeClr val="tx1">
                    <a:lumMod val="65000"/>
                  </a:schemeClr>
                </a:solidFill>
              </a:rPr>
              <a:t>3</a:t>
            </a:r>
            <a:endParaRPr lang="en-US" dirty="0">
              <a:solidFill>
                <a:schemeClr val="tx1">
                  <a:lumMod val="65000"/>
                </a:schemeClr>
              </a:solidFill>
            </a:endParaRPr>
          </a:p>
        </p:txBody>
      </p:sp>
    </p:spTree>
    <p:extLst>
      <p:ext uri="{BB962C8B-B14F-4D97-AF65-F5344CB8AC3E}">
        <p14:creationId xmlns:p14="http://schemas.microsoft.com/office/powerpoint/2010/main" val="39043667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338"/>
            <a:ext cx="12192000" cy="905608"/>
          </a:xfrm>
        </p:spPr>
        <p:txBody>
          <a:bodyPr>
            <a:normAutofit/>
          </a:bodyPr>
          <a:lstStyle/>
          <a:p>
            <a:pPr algn="ctr"/>
            <a:r>
              <a:rPr lang="en-US" sz="3600" dirty="0" smtClean="0">
                <a:latin typeface="Rockwell" panose="02060603020205020403" pitchFamily="18" charset="0"/>
              </a:rPr>
              <a:t>Control Measures</a:t>
            </a:r>
            <a:endParaRPr lang="en-US" sz="3600" dirty="0">
              <a:latin typeface="Rockwell" panose="02060603020205020403" pitchFamily="18" charset="0"/>
            </a:endParaRPr>
          </a:p>
        </p:txBody>
      </p:sp>
      <p:graphicFrame>
        <p:nvGraphicFramePr>
          <p:cNvPr id="24" name="Diagram 23"/>
          <p:cNvGraphicFramePr/>
          <p:nvPr>
            <p:extLst>
              <p:ext uri="{D42A27DB-BD31-4B8C-83A1-F6EECF244321}">
                <p14:modId xmlns:p14="http://schemas.microsoft.com/office/powerpoint/2010/main" val="1926401375"/>
              </p:ext>
            </p:extLst>
          </p:nvPr>
        </p:nvGraphicFramePr>
        <p:xfrm>
          <a:off x="3387870" y="1459121"/>
          <a:ext cx="5177692" cy="4649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s://lh6.googleusercontent.com/u2UC-B48Ve_nCOjmRv79TaZ7lbkVY7pDcndifa-WcVxaD61stO9y5maPJBSYchly0ajeBFrwbgc387BdI9siMtfv4X1hhkr8taCHM3ajkUBSZRXmhaDp_VmDD238t4i2-LLSp5QgNTw"/>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7500" b="70357" l="9615" r="91154"/>
                    </a14:imgEffect>
                  </a14:imgLayer>
                </a14:imgProps>
              </a:ext>
              <a:ext uri="{28A0092B-C50C-407E-A947-70E740481C1C}">
                <a14:useLocalDpi xmlns:a14="http://schemas.microsoft.com/office/drawing/2010/main" val="0"/>
              </a:ext>
            </a:extLst>
          </a:blip>
          <a:srcRect l="-1420" t="-329" r="1420" b="23342"/>
          <a:stretch/>
        </p:blipFill>
        <p:spPr bwMode="auto">
          <a:xfrm>
            <a:off x="500522" y="4954504"/>
            <a:ext cx="2476500" cy="20532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3.googleusercontent.com/aLnKDwhKOJgQ9IT7Y-z97A5ThbxCZA810ZFbuTw9iiLnF-IzwDWwxl0O7v8B3k2EQ-2nbmKtD9IePNc_Au31gI6Ivm629_LcmW1sAeTx9fDCaRu6lOSePMsA0Eq9QOZ4snerZV9_nPk"/>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9750" l="0" r="100000">
                        <a14:foregroundMark x1="44500" y1="43000" x2="44500" y2="43000"/>
                        <a14:foregroundMark x1="7000" y1="55500" x2="93000" y2="56250"/>
                        <a14:foregroundMark x1="6500" y1="72000" x2="97750" y2="71250"/>
                        <a14:foregroundMark x1="4000" y1="82750" x2="99500" y2="82500"/>
                        <a14:foregroundMark x1="99250" y1="82500" x2="99250" y2="15250"/>
                        <a14:foregroundMark x1="99250" y1="15250" x2="2500" y2="15250"/>
                        <a14:foregroundMark x1="2500" y1="15250" x2="2750" y2="82000"/>
                        <a14:foregroundMark x1="3250" y1="82500" x2="6750" y2="82500"/>
                        <a14:foregroundMark x1="8250" y1="77000" x2="90000" y2="76500"/>
                        <a14:foregroundMark x1="10500" y1="45750" x2="93500" y2="48500"/>
                        <a14:foregroundMark x1="4750" y1="23750" x2="96000" y2="27750"/>
                        <a14:foregroundMark x1="5000" y1="17000" x2="96250" y2="16500"/>
                      </a14:backgroundRemoval>
                    </a14:imgEffect>
                  </a14:imgLayer>
                </a14:imgProps>
              </a:ext>
              <a:ext uri="{28A0092B-C50C-407E-A947-70E740481C1C}">
                <a14:useLocalDpi xmlns:a14="http://schemas.microsoft.com/office/drawing/2010/main" val="0"/>
              </a:ext>
            </a:extLst>
          </a:blip>
          <a:srcRect/>
          <a:stretch>
            <a:fillRect/>
          </a:stretch>
        </p:blipFill>
        <p:spPr bwMode="auto">
          <a:xfrm rot="20666796">
            <a:off x="542298" y="1903096"/>
            <a:ext cx="1813901" cy="18139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6.googleusercontent.com/M-VIcP2KQegPrZ21XnBaDPpX7uC2-GfVpM12TIdm8cCbaActAoDNFb0PN0TA2ZcCWIjTNZCXzYPLFN82roFOLmAVNv30bM5T-sF3IUjlgWOJgXbtQM-zNPmuThT0412WoIIR8PhQr3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945911">
            <a:off x="9225454" y="2347966"/>
            <a:ext cx="2678902" cy="122336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702317" y="6642556"/>
            <a:ext cx="3307976" cy="215444"/>
          </a:xfrm>
          <a:prstGeom prst="rect">
            <a:avLst/>
          </a:prstGeom>
          <a:noFill/>
        </p:spPr>
        <p:txBody>
          <a:bodyPr wrap="square" rtlCol="0">
            <a:spAutoFit/>
          </a:bodyPr>
          <a:lstStyle/>
          <a:p>
            <a:pPr algn="ctr"/>
            <a:r>
              <a:rPr lang="en-US" sz="800" dirty="0" smtClean="0">
                <a:solidFill>
                  <a:schemeClr val="tx1">
                    <a:lumMod val="50000"/>
                  </a:schemeClr>
                </a:solidFill>
              </a:rPr>
              <a:t>All images from: Shutterstock.com</a:t>
            </a:r>
            <a:endParaRPr lang="en-US" sz="800" dirty="0">
              <a:solidFill>
                <a:schemeClr val="tx1">
                  <a:lumMod val="50000"/>
                </a:schemeClr>
              </a:solidFill>
            </a:endParaRPr>
          </a:p>
        </p:txBody>
      </p:sp>
      <p:sp>
        <p:nvSpPr>
          <p:cNvPr id="28" name="TextBox 27"/>
          <p:cNvSpPr txBox="1"/>
          <p:nvPr/>
        </p:nvSpPr>
        <p:spPr>
          <a:xfrm>
            <a:off x="3291849" y="909756"/>
            <a:ext cx="5737410" cy="307777"/>
          </a:xfrm>
          <a:prstGeom prst="rect">
            <a:avLst/>
          </a:prstGeom>
          <a:noFill/>
        </p:spPr>
        <p:txBody>
          <a:bodyPr wrap="square" rtlCol="0">
            <a:spAutoFit/>
          </a:bodyPr>
          <a:lstStyle/>
          <a:p>
            <a:pPr algn="ctr"/>
            <a:r>
              <a:rPr lang="en-US" sz="1400" dirty="0" smtClean="0"/>
              <a:t>(For lifting/handling and awkward postures)</a:t>
            </a:r>
            <a:endParaRPr lang="en-US" sz="1400" dirty="0"/>
          </a:p>
        </p:txBody>
      </p:sp>
      <p:sp>
        <p:nvSpPr>
          <p:cNvPr id="3" name="Rectangle 2">
            <a:hlinkClick r:id="rId12" action="ppaction://hlinksldjump"/>
          </p:cNvPr>
          <p:cNvSpPr/>
          <p:nvPr/>
        </p:nvSpPr>
        <p:spPr>
          <a:xfrm>
            <a:off x="10805532" y="6642555"/>
            <a:ext cx="1386468" cy="215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 action="ppaction://hlinkshowjump?jump=nextslide"/>
          </p:cNvPr>
          <p:cNvSpPr/>
          <p:nvPr/>
        </p:nvSpPr>
        <p:spPr>
          <a:xfrm>
            <a:off x="0" y="6642555"/>
            <a:ext cx="825190" cy="21543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564905" y="0"/>
            <a:ext cx="1640194" cy="369332"/>
          </a:xfrm>
          <a:prstGeom prst="rect">
            <a:avLst/>
          </a:prstGeom>
        </p:spPr>
        <p:txBody>
          <a:bodyPr wrap="none">
            <a:spAutoFit/>
          </a:bodyPr>
          <a:lstStyle/>
          <a:p>
            <a:pPr algn="ctr"/>
            <a:r>
              <a:rPr lang="en-US" dirty="0">
                <a:solidFill>
                  <a:schemeClr val="tx1">
                    <a:lumMod val="65000"/>
                  </a:schemeClr>
                </a:solidFill>
              </a:rPr>
              <a:t>Section 2</a:t>
            </a:r>
            <a:r>
              <a:rPr lang="en-US" dirty="0" smtClean="0">
                <a:solidFill>
                  <a:schemeClr val="tx1">
                    <a:lumMod val="65000"/>
                  </a:schemeClr>
                </a:solidFill>
              </a:rPr>
              <a:t> &amp; 3</a:t>
            </a:r>
            <a:endParaRPr lang="en-US" dirty="0">
              <a:solidFill>
                <a:schemeClr val="tx1">
                  <a:lumMod val="65000"/>
                </a:schemeClr>
              </a:solidFill>
            </a:endParaRPr>
          </a:p>
        </p:txBody>
      </p:sp>
    </p:spTree>
    <p:extLst>
      <p:ext uri="{BB962C8B-B14F-4D97-AF65-F5344CB8AC3E}">
        <p14:creationId xmlns:p14="http://schemas.microsoft.com/office/powerpoint/2010/main" val="4238885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4.16667E-7 0.00232 L -4.16667E-7 0.00278 L 1.00716 -0.00393 " pathEditMode="relative" rAng="0" ptsTypes="AAA">
                                      <p:cBhvr>
                                        <p:cTn id="6" dur="10000" fill="hold"/>
                                        <p:tgtEl>
                                          <p:spTgt spid="3074"/>
                                        </p:tgtEl>
                                        <p:attrNameLst>
                                          <p:attrName>ppt_x</p:attrName>
                                          <p:attrName>ppt_y</p:attrName>
                                        </p:attrNameLst>
                                      </p:cBhvr>
                                      <p:rCtr x="50352"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Rockwell" panose="02060603020205020403" pitchFamily="18" charset="0"/>
              </a:rPr>
              <a:t>Vibration</a:t>
            </a:r>
            <a:endParaRPr lang="en-US" dirty="0">
              <a:latin typeface="Rockwell" panose="02060603020205020403" pitchFamily="18" charset="0"/>
            </a:endParaRPr>
          </a:p>
        </p:txBody>
      </p:sp>
      <p:sp>
        <p:nvSpPr>
          <p:cNvPr id="3" name="Rectangle 2"/>
          <p:cNvSpPr/>
          <p:nvPr/>
        </p:nvSpPr>
        <p:spPr>
          <a:xfrm>
            <a:off x="10983015" y="0"/>
            <a:ext cx="1208985" cy="369332"/>
          </a:xfrm>
          <a:prstGeom prst="rect">
            <a:avLst/>
          </a:prstGeom>
        </p:spPr>
        <p:txBody>
          <a:bodyPr wrap="none">
            <a:spAutoFit/>
          </a:bodyPr>
          <a:lstStyle/>
          <a:p>
            <a:pPr algn="ctr"/>
            <a:r>
              <a:rPr lang="en-US" dirty="0">
                <a:solidFill>
                  <a:schemeClr val="tx1">
                    <a:lumMod val="65000"/>
                  </a:schemeClr>
                </a:solidFill>
              </a:rPr>
              <a:t>Section 4</a:t>
            </a:r>
          </a:p>
        </p:txBody>
      </p:sp>
    </p:spTree>
    <p:extLst>
      <p:ext uri="{BB962C8B-B14F-4D97-AF65-F5344CB8AC3E}">
        <p14:creationId xmlns:p14="http://schemas.microsoft.com/office/powerpoint/2010/main" val="16685637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1" cy="1288473"/>
          </a:xfrm>
        </p:spPr>
        <p:txBody>
          <a:bodyPr>
            <a:normAutofit/>
          </a:bodyPr>
          <a:lstStyle/>
          <a:p>
            <a:pPr algn="ctr"/>
            <a:r>
              <a:rPr lang="en-US" sz="3600" dirty="0" smtClean="0">
                <a:latin typeface="Rockwell" panose="02060603020205020403" pitchFamily="18" charset="0"/>
              </a:rPr>
              <a:t>Vibration</a:t>
            </a:r>
            <a:endParaRPr lang="en-US" sz="3600" dirty="0">
              <a:latin typeface="Rockwell" panose="02060603020205020403" pitchFamily="18" charset="0"/>
            </a:endParaRPr>
          </a:p>
        </p:txBody>
      </p:sp>
      <p:sp>
        <p:nvSpPr>
          <p:cNvPr id="3" name="Text Placeholder 2"/>
          <p:cNvSpPr>
            <a:spLocks noGrp="1"/>
          </p:cNvSpPr>
          <p:nvPr>
            <p:ph type="body" idx="1"/>
          </p:nvPr>
        </p:nvSpPr>
        <p:spPr>
          <a:xfrm>
            <a:off x="1828006" y="1085449"/>
            <a:ext cx="8535988" cy="3142211"/>
          </a:xfrm>
        </p:spPr>
        <p:txBody>
          <a:bodyPr>
            <a:normAutofit/>
          </a:bodyPr>
          <a:lstStyle/>
          <a:p>
            <a:pPr algn="ctr">
              <a:spcBef>
                <a:spcPts val="0"/>
              </a:spcBef>
              <a:spcAft>
                <a:spcPts val="0"/>
              </a:spcAft>
            </a:pPr>
            <a:r>
              <a:rPr lang="en-US" dirty="0" smtClean="0">
                <a:solidFill>
                  <a:srgbClr val="000000"/>
                </a:solidFill>
                <a:latin typeface="Rockwell" panose="02060603020205020403" pitchFamily="18" charset="0"/>
              </a:rPr>
              <a:t>Vibrations are caused from running hand tools and machinery </a:t>
            </a:r>
          </a:p>
          <a:p>
            <a:pPr algn="ctr">
              <a:spcBef>
                <a:spcPts val="0"/>
              </a:spcBef>
              <a:spcAft>
                <a:spcPts val="0"/>
              </a:spcAft>
            </a:pPr>
            <a:endParaRPr lang="en-US" dirty="0">
              <a:solidFill>
                <a:srgbClr val="000000"/>
              </a:solidFill>
              <a:latin typeface="Rockwell" panose="02060603020205020403" pitchFamily="18" charset="0"/>
            </a:endParaRPr>
          </a:p>
          <a:p>
            <a:pPr algn="ctr">
              <a:spcBef>
                <a:spcPts val="0"/>
              </a:spcBef>
              <a:spcAft>
                <a:spcPts val="0"/>
              </a:spcAft>
            </a:pPr>
            <a:endParaRPr lang="en-US" dirty="0" smtClean="0">
              <a:solidFill>
                <a:srgbClr val="000000"/>
              </a:solidFill>
              <a:latin typeface="Rockwell" panose="02060603020205020403" pitchFamily="18" charset="0"/>
            </a:endParaRPr>
          </a:p>
          <a:p>
            <a:pPr algn="ctr">
              <a:spcBef>
                <a:spcPts val="0"/>
              </a:spcBef>
              <a:spcAft>
                <a:spcPts val="0"/>
              </a:spcAft>
            </a:pPr>
            <a:r>
              <a:rPr lang="en-US" dirty="0" smtClean="0">
                <a:solidFill>
                  <a:srgbClr val="000000"/>
                </a:solidFill>
                <a:latin typeface="Rockwell" panose="02060603020205020403" pitchFamily="18" charset="0"/>
              </a:rPr>
              <a:t>Vibrations cause health risks </a:t>
            </a:r>
            <a:r>
              <a:rPr lang="en-US" dirty="0">
                <a:solidFill>
                  <a:srgbClr val="000000"/>
                </a:solidFill>
                <a:latin typeface="Rockwell" panose="02060603020205020403" pitchFamily="18" charset="0"/>
              </a:rPr>
              <a:t>due to regular and frequent exposure to </a:t>
            </a:r>
            <a:r>
              <a:rPr lang="en-US" dirty="0" smtClean="0">
                <a:solidFill>
                  <a:srgbClr val="000000"/>
                </a:solidFill>
                <a:latin typeface="Rockwell" panose="02060603020205020403" pitchFamily="18" charset="0"/>
              </a:rPr>
              <a:t>vibration.</a:t>
            </a:r>
          </a:p>
          <a:p>
            <a:pPr algn="ctr">
              <a:spcBef>
                <a:spcPts val="0"/>
              </a:spcBef>
              <a:spcAft>
                <a:spcPts val="0"/>
              </a:spcAft>
            </a:pPr>
            <a:endParaRPr lang="en-US" dirty="0">
              <a:latin typeface="Rockwell" panose="02060603020205020403" pitchFamily="18" charset="0"/>
            </a:endParaRPr>
          </a:p>
          <a:p>
            <a:pPr marL="342900" indent="-342900" fontAlgn="base">
              <a:spcBef>
                <a:spcPts val="0"/>
              </a:spcBef>
              <a:spcAft>
                <a:spcPts val="0"/>
              </a:spcAft>
              <a:buFont typeface="Wingdings" panose="05000000000000000000" pitchFamily="2" charset="2"/>
              <a:buChar char="Ø"/>
            </a:pPr>
            <a:r>
              <a:rPr lang="en-US" dirty="0">
                <a:solidFill>
                  <a:srgbClr val="000000"/>
                </a:solidFill>
                <a:latin typeface="Rockwell" panose="02060603020205020403" pitchFamily="18" charset="0"/>
              </a:rPr>
              <a:t>Hand-arm-vibration-syndrome(HAVS)</a:t>
            </a:r>
          </a:p>
          <a:p>
            <a:pPr marL="342900" indent="-342900" fontAlgn="base">
              <a:spcBef>
                <a:spcPts val="0"/>
              </a:spcBef>
              <a:spcAft>
                <a:spcPts val="0"/>
              </a:spcAft>
              <a:buFont typeface="Wingdings" panose="05000000000000000000" pitchFamily="2" charset="2"/>
              <a:buChar char="Ø"/>
            </a:pPr>
            <a:r>
              <a:rPr lang="en-US" dirty="0">
                <a:solidFill>
                  <a:srgbClr val="000000"/>
                </a:solidFill>
                <a:latin typeface="Rockwell" panose="02060603020205020403" pitchFamily="18" charset="0"/>
              </a:rPr>
              <a:t>Carpal Tunnel Syndrome(CTS)</a:t>
            </a:r>
          </a:p>
          <a:p>
            <a:endParaRPr lang="en-US" dirty="0"/>
          </a:p>
        </p:txBody>
      </p:sp>
      <p:pic>
        <p:nvPicPr>
          <p:cNvPr id="5" name="f1e_XiD3W1s"/>
          <p:cNvPicPr>
            <a:picLocks noRot="1" noChangeAspect="1"/>
          </p:cNvPicPr>
          <p:nvPr>
            <a:videoFile r:link="rId1"/>
          </p:nvPr>
        </p:nvPicPr>
        <p:blipFill>
          <a:blip r:embed="rId4"/>
          <a:stretch>
            <a:fillRect/>
          </a:stretch>
        </p:blipFill>
        <p:spPr>
          <a:xfrm>
            <a:off x="3810000" y="4027234"/>
            <a:ext cx="4572000" cy="257175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0983016" y="0"/>
            <a:ext cx="1208985" cy="369332"/>
          </a:xfrm>
          <a:prstGeom prst="rect">
            <a:avLst/>
          </a:prstGeom>
        </p:spPr>
        <p:txBody>
          <a:bodyPr wrap="none">
            <a:spAutoFit/>
          </a:bodyPr>
          <a:lstStyle/>
          <a:p>
            <a:pPr algn="ctr"/>
            <a:r>
              <a:rPr lang="en-US" dirty="0">
                <a:solidFill>
                  <a:schemeClr val="tx1">
                    <a:lumMod val="65000"/>
                  </a:schemeClr>
                </a:solidFill>
              </a:rPr>
              <a:t>Section 4</a:t>
            </a:r>
          </a:p>
        </p:txBody>
      </p:sp>
    </p:spTree>
    <p:extLst>
      <p:ext uri="{BB962C8B-B14F-4D97-AF65-F5344CB8AC3E}">
        <p14:creationId xmlns:p14="http://schemas.microsoft.com/office/powerpoint/2010/main" val="24059926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88473"/>
          </a:xfrm>
        </p:spPr>
        <p:txBody>
          <a:bodyPr>
            <a:normAutofit/>
          </a:bodyPr>
          <a:lstStyle/>
          <a:p>
            <a:pPr algn="ctr"/>
            <a:r>
              <a:rPr lang="en-US" sz="3600" dirty="0" smtClean="0">
                <a:latin typeface="Rockwell" panose="02060603020205020403" pitchFamily="18" charset="0"/>
              </a:rPr>
              <a:t>Symptoms</a:t>
            </a:r>
            <a:endParaRPr lang="en-US" sz="3600" dirty="0">
              <a:latin typeface="Rockwell" panose="02060603020205020403" pitchFamily="18" charset="0"/>
            </a:endParaRPr>
          </a:p>
        </p:txBody>
      </p:sp>
      <p:sp>
        <p:nvSpPr>
          <p:cNvPr id="3" name="Text Placeholder 2"/>
          <p:cNvSpPr>
            <a:spLocks noGrp="1"/>
          </p:cNvSpPr>
          <p:nvPr>
            <p:ph type="body" idx="1"/>
          </p:nvPr>
        </p:nvSpPr>
        <p:spPr>
          <a:xfrm>
            <a:off x="1631863" y="496178"/>
            <a:ext cx="5342515" cy="4197929"/>
          </a:xfrm>
        </p:spPr>
        <p:txBody>
          <a:bodyPr>
            <a:normAutofit/>
          </a:bodyPr>
          <a:lstStyle/>
          <a:p>
            <a:pPr algn="ctr"/>
            <a:r>
              <a:rPr lang="en-US" dirty="0">
                <a:solidFill>
                  <a:schemeClr val="bg1">
                    <a:lumMod val="95000"/>
                    <a:lumOff val="5000"/>
                  </a:schemeClr>
                </a:solidFill>
                <a:latin typeface="Rockwell" panose="02060603020205020403" pitchFamily="18" charset="0"/>
              </a:rPr>
              <a:t>Symptoms of HAVS include:</a:t>
            </a:r>
          </a:p>
          <a:p>
            <a:pPr marL="342900" indent="-342900" fontAlgn="base">
              <a:buFont typeface="Wingdings" panose="05000000000000000000" pitchFamily="2" charset="2"/>
              <a:buChar char="Ø"/>
            </a:pPr>
            <a:r>
              <a:rPr lang="en-US" dirty="0">
                <a:solidFill>
                  <a:schemeClr val="bg1">
                    <a:lumMod val="95000"/>
                    <a:lumOff val="5000"/>
                  </a:schemeClr>
                </a:solidFill>
                <a:latin typeface="Rockwell" panose="02060603020205020403" pitchFamily="18" charset="0"/>
              </a:rPr>
              <a:t>Tingling and numbness in the fingers </a:t>
            </a:r>
          </a:p>
          <a:p>
            <a:pPr marL="342900" indent="-342900" fontAlgn="base">
              <a:buFont typeface="Wingdings" panose="05000000000000000000" pitchFamily="2" charset="2"/>
              <a:buChar char="Ø"/>
            </a:pPr>
            <a:r>
              <a:rPr lang="en-US" dirty="0">
                <a:solidFill>
                  <a:schemeClr val="bg1">
                    <a:lumMod val="95000"/>
                    <a:lumOff val="5000"/>
                  </a:schemeClr>
                </a:solidFill>
                <a:latin typeface="Rockwell" panose="02060603020205020403" pitchFamily="18" charset="0"/>
              </a:rPr>
              <a:t>Loss of strength in the hands </a:t>
            </a:r>
          </a:p>
          <a:p>
            <a:pPr marL="342900" indent="-342900" fontAlgn="base">
              <a:buFont typeface="Wingdings" panose="05000000000000000000" pitchFamily="2" charset="2"/>
              <a:buChar char="Ø"/>
            </a:pPr>
            <a:r>
              <a:rPr lang="en-US" dirty="0">
                <a:solidFill>
                  <a:schemeClr val="bg1">
                    <a:lumMod val="95000"/>
                    <a:lumOff val="5000"/>
                  </a:schemeClr>
                </a:solidFill>
                <a:latin typeface="Rockwell" panose="02060603020205020403" pitchFamily="18" charset="0"/>
              </a:rPr>
              <a:t>The fingers going white (blanching) and becoming red and painful on recovery, </a:t>
            </a:r>
          </a:p>
          <a:p>
            <a:endParaRPr lang="en-US" dirty="0"/>
          </a:p>
        </p:txBody>
      </p:sp>
      <p:sp>
        <p:nvSpPr>
          <p:cNvPr id="5" name="Text Placeholder 2"/>
          <p:cNvSpPr txBox="1">
            <a:spLocks/>
          </p:cNvSpPr>
          <p:nvPr/>
        </p:nvSpPr>
        <p:spPr>
          <a:xfrm>
            <a:off x="7328380" y="1022278"/>
            <a:ext cx="3477694" cy="1798321"/>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lnSpc>
                <a:spcPct val="110000"/>
              </a:lnSpc>
              <a:spcBef>
                <a:spcPts val="0"/>
              </a:spcBef>
              <a:spcAft>
                <a:spcPts val="0"/>
              </a:spcAft>
            </a:pPr>
            <a:r>
              <a:rPr lang="en-US" dirty="0">
                <a:solidFill>
                  <a:srgbClr val="000000"/>
                </a:solidFill>
                <a:latin typeface="Rockwell" panose="02060603020205020403" pitchFamily="18" charset="0"/>
              </a:rPr>
              <a:t>Symptoms of CTS:</a:t>
            </a:r>
            <a:endParaRPr lang="en-US" dirty="0">
              <a:latin typeface="Rockwell" panose="02060603020205020403" pitchFamily="18" charset="0"/>
            </a:endParaRPr>
          </a:p>
          <a:p>
            <a:pPr marL="342900" indent="-342900" fontAlgn="base">
              <a:lnSpc>
                <a:spcPct val="110000"/>
              </a:lnSpc>
              <a:spcBef>
                <a:spcPts val="0"/>
              </a:spcBef>
              <a:spcAft>
                <a:spcPts val="0"/>
              </a:spcAft>
              <a:buFont typeface="Wingdings" panose="05000000000000000000" pitchFamily="2" charset="2"/>
              <a:buChar char="Ø"/>
            </a:pPr>
            <a:r>
              <a:rPr lang="en-US" dirty="0">
                <a:solidFill>
                  <a:schemeClr val="bg1"/>
                </a:solidFill>
                <a:latin typeface="Rockwell" panose="02060603020205020403" pitchFamily="18" charset="0"/>
              </a:rPr>
              <a:t>Tingling or numbness</a:t>
            </a:r>
          </a:p>
          <a:p>
            <a:pPr marL="342900" indent="-342900" fontAlgn="base">
              <a:lnSpc>
                <a:spcPct val="110000"/>
              </a:lnSpc>
              <a:spcBef>
                <a:spcPts val="0"/>
              </a:spcBef>
              <a:spcAft>
                <a:spcPts val="0"/>
              </a:spcAft>
              <a:buFont typeface="Wingdings" panose="05000000000000000000" pitchFamily="2" charset="2"/>
              <a:buChar char="Ø"/>
            </a:pPr>
            <a:r>
              <a:rPr lang="en-US" dirty="0">
                <a:solidFill>
                  <a:schemeClr val="bg1"/>
                </a:solidFill>
                <a:latin typeface="Rockwell" panose="02060603020205020403" pitchFamily="18" charset="0"/>
              </a:rPr>
              <a:t>Weakness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181" r="9641"/>
          <a:stretch/>
        </p:blipFill>
        <p:spPr>
          <a:xfrm>
            <a:off x="4511780" y="3901811"/>
            <a:ext cx="3168439" cy="2169620"/>
          </a:xfrm>
          <a:prstGeom prst="rect">
            <a:avLst/>
          </a:prstGeom>
          <a:ln>
            <a:noFill/>
          </a:ln>
          <a:effectLst>
            <a:outerShdw blurRad="190500" algn="tl" rotWithShape="0">
              <a:srgbClr val="000000">
                <a:alpha val="70000"/>
              </a:srgbClr>
            </a:outerShdw>
          </a:effectLst>
        </p:spPr>
      </p:pic>
      <p:sp>
        <p:nvSpPr>
          <p:cNvPr id="9" name="TextBox 8"/>
          <p:cNvSpPr txBox="1"/>
          <p:nvPr/>
        </p:nvSpPr>
        <p:spPr>
          <a:xfrm>
            <a:off x="2849879" y="6208649"/>
            <a:ext cx="6492240" cy="246221"/>
          </a:xfrm>
          <a:prstGeom prst="rect">
            <a:avLst/>
          </a:prstGeom>
          <a:noFill/>
        </p:spPr>
        <p:txBody>
          <a:bodyPr wrap="square" rtlCol="0">
            <a:spAutoFit/>
          </a:bodyPr>
          <a:lstStyle/>
          <a:p>
            <a:pPr algn="ctr"/>
            <a:r>
              <a:rPr lang="en-US" sz="1000">
                <a:solidFill>
                  <a:schemeClr val="bg1">
                    <a:lumMod val="75000"/>
                    <a:lumOff val="25000"/>
                  </a:schemeClr>
                </a:solidFill>
              </a:rPr>
              <a:t>Image source: https://hmohs.com/health/protecting-workers-health-vibration-exposure</a:t>
            </a:r>
            <a:endParaRPr lang="en-US" sz="1000" dirty="0">
              <a:solidFill>
                <a:schemeClr val="bg1">
                  <a:lumMod val="75000"/>
                  <a:lumOff val="25000"/>
                </a:schemeClr>
              </a:solidFill>
            </a:endParaRPr>
          </a:p>
        </p:txBody>
      </p:sp>
      <p:sp>
        <p:nvSpPr>
          <p:cNvPr id="4" name="Rectangle 3"/>
          <p:cNvSpPr/>
          <p:nvPr/>
        </p:nvSpPr>
        <p:spPr>
          <a:xfrm>
            <a:off x="10983015" y="0"/>
            <a:ext cx="1208985" cy="369332"/>
          </a:xfrm>
          <a:prstGeom prst="rect">
            <a:avLst/>
          </a:prstGeom>
        </p:spPr>
        <p:txBody>
          <a:bodyPr wrap="none">
            <a:spAutoFit/>
          </a:bodyPr>
          <a:lstStyle/>
          <a:p>
            <a:pPr algn="ctr"/>
            <a:r>
              <a:rPr lang="en-US" dirty="0">
                <a:solidFill>
                  <a:schemeClr val="tx1">
                    <a:lumMod val="65000"/>
                  </a:schemeClr>
                </a:solidFill>
              </a:rPr>
              <a:t>Section </a:t>
            </a:r>
            <a:r>
              <a:rPr lang="en-US" dirty="0" smtClean="0">
                <a:solidFill>
                  <a:schemeClr val="tx1">
                    <a:lumMod val="65000"/>
                  </a:schemeClr>
                </a:solidFill>
              </a:rPr>
              <a:t>4</a:t>
            </a:r>
            <a:endParaRPr lang="en-US" dirty="0">
              <a:solidFill>
                <a:schemeClr val="tx1">
                  <a:lumMod val="65000"/>
                </a:schemeClr>
              </a:solidFill>
            </a:endParaRPr>
          </a:p>
        </p:txBody>
      </p:sp>
    </p:spTree>
    <p:extLst>
      <p:ext uri="{BB962C8B-B14F-4D97-AF65-F5344CB8AC3E}">
        <p14:creationId xmlns:p14="http://schemas.microsoft.com/office/powerpoint/2010/main" val="15887480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719"/>
            <a:ext cx="12192000" cy="1388224"/>
          </a:xfrm>
        </p:spPr>
        <p:txBody>
          <a:bodyPr>
            <a:normAutofit/>
          </a:bodyPr>
          <a:lstStyle/>
          <a:p>
            <a:pPr algn="ctr"/>
            <a:r>
              <a:rPr lang="en-US" sz="3600" dirty="0" smtClean="0">
                <a:latin typeface="Rockwell" panose="02060603020205020403" pitchFamily="18" charset="0"/>
              </a:rPr>
              <a:t>Hazard Identification</a:t>
            </a:r>
            <a:endParaRPr lang="en-US" sz="3600" dirty="0">
              <a:latin typeface="Rockwell" panose="02060603020205020403" pitchFamily="18" charset="0"/>
            </a:endParaRPr>
          </a:p>
        </p:txBody>
      </p:sp>
      <p:sp>
        <p:nvSpPr>
          <p:cNvPr id="3" name="Text Placeholder 2"/>
          <p:cNvSpPr>
            <a:spLocks noGrp="1"/>
          </p:cNvSpPr>
          <p:nvPr>
            <p:ph type="body" idx="1"/>
          </p:nvPr>
        </p:nvSpPr>
        <p:spPr>
          <a:xfrm>
            <a:off x="1716477" y="1221808"/>
            <a:ext cx="8759046" cy="4872182"/>
          </a:xfrm>
        </p:spPr>
        <p:txBody>
          <a:bodyPr>
            <a:normAutofit/>
          </a:bodyPr>
          <a:lstStyle/>
          <a:p>
            <a:pPr algn="ctr"/>
            <a:r>
              <a:rPr lang="en-US" dirty="0">
                <a:solidFill>
                  <a:schemeClr val="bg1"/>
                </a:solidFill>
                <a:latin typeface="Rockwell" panose="02060603020205020403" pitchFamily="18" charset="0"/>
              </a:rPr>
              <a:t>Identifying sources of </a:t>
            </a:r>
            <a:r>
              <a:rPr lang="en-US" dirty="0" smtClean="0">
                <a:solidFill>
                  <a:schemeClr val="bg1"/>
                </a:solidFill>
                <a:latin typeface="Rockwell" panose="02060603020205020403" pitchFamily="18" charset="0"/>
              </a:rPr>
              <a:t>vibration</a:t>
            </a:r>
            <a:endParaRPr lang="en-US" dirty="0">
              <a:solidFill>
                <a:schemeClr val="bg1"/>
              </a:solidFill>
              <a:latin typeface="Rockwell" panose="02060603020205020403" pitchFamily="18" charset="0"/>
            </a:endParaRPr>
          </a:p>
          <a:p>
            <a:pPr marL="342900" indent="-342900">
              <a:buFont typeface="Wingdings" panose="05000000000000000000" pitchFamily="2" charset="2"/>
              <a:buChar char="Ø"/>
            </a:pPr>
            <a:r>
              <a:rPr lang="en-US" dirty="0" smtClean="0">
                <a:solidFill>
                  <a:schemeClr val="bg1"/>
                </a:solidFill>
                <a:latin typeface="Rockwell" panose="02060603020205020403" pitchFamily="18" charset="0"/>
              </a:rPr>
              <a:t>Chainsaws</a:t>
            </a:r>
            <a:endParaRPr lang="en-US" dirty="0">
              <a:solidFill>
                <a:schemeClr val="bg1"/>
              </a:solidFill>
              <a:latin typeface="Rockwell" panose="02060603020205020403" pitchFamily="18" charset="0"/>
            </a:endParaRPr>
          </a:p>
          <a:p>
            <a:pPr marL="342900" indent="-342900">
              <a:buFont typeface="Wingdings" panose="05000000000000000000" pitchFamily="2" charset="2"/>
              <a:buChar char="Ø"/>
            </a:pPr>
            <a:r>
              <a:rPr lang="en-US" dirty="0">
                <a:solidFill>
                  <a:schemeClr val="bg1"/>
                </a:solidFill>
                <a:latin typeface="Rockwell" panose="02060603020205020403" pitchFamily="18" charset="0"/>
              </a:rPr>
              <a:t>Grinders (all types and sizes, </a:t>
            </a:r>
            <a:r>
              <a:rPr lang="en-US" dirty="0" smtClean="0">
                <a:solidFill>
                  <a:schemeClr val="bg1"/>
                </a:solidFill>
                <a:latin typeface="Rockwell" panose="02060603020205020403" pitchFamily="18" charset="0"/>
              </a:rPr>
              <a:t>ex: </a:t>
            </a:r>
            <a:r>
              <a:rPr lang="en-US" dirty="0">
                <a:solidFill>
                  <a:schemeClr val="bg1"/>
                </a:solidFill>
                <a:latin typeface="Rockwell" panose="02060603020205020403" pitchFamily="18" charset="0"/>
              </a:rPr>
              <a:t>angle, die, straight, vertical </a:t>
            </a:r>
            <a:r>
              <a:rPr lang="en-US" dirty="0" smtClean="0">
                <a:solidFill>
                  <a:schemeClr val="bg1"/>
                </a:solidFill>
                <a:latin typeface="Rockwell" panose="02060603020205020403" pitchFamily="18" charset="0"/>
              </a:rPr>
              <a:t>etc.)</a:t>
            </a:r>
            <a:endParaRPr lang="en-US" dirty="0">
              <a:solidFill>
                <a:schemeClr val="bg1"/>
              </a:solidFill>
              <a:latin typeface="Rockwell" panose="02060603020205020403" pitchFamily="18" charset="0"/>
            </a:endParaRPr>
          </a:p>
          <a:p>
            <a:pPr marL="342900" indent="-342900">
              <a:buFont typeface="Wingdings" panose="05000000000000000000" pitchFamily="2" charset="2"/>
              <a:buChar char="Ø"/>
            </a:pPr>
            <a:r>
              <a:rPr lang="en-US" dirty="0">
                <a:solidFill>
                  <a:schemeClr val="bg1"/>
                </a:solidFill>
                <a:latin typeface="Rockwell" panose="02060603020205020403" pitchFamily="18" charset="0"/>
              </a:rPr>
              <a:t>Impact drills; sanders and </a:t>
            </a:r>
            <a:r>
              <a:rPr lang="en-US" dirty="0" smtClean="0">
                <a:solidFill>
                  <a:schemeClr val="bg1"/>
                </a:solidFill>
                <a:latin typeface="Rockwell" panose="02060603020205020403" pitchFamily="18" charset="0"/>
              </a:rPr>
              <a:t>polishers</a:t>
            </a:r>
            <a:endParaRPr lang="en-US" dirty="0">
              <a:solidFill>
                <a:schemeClr val="bg1"/>
              </a:solidFill>
              <a:latin typeface="Rockwell" panose="02060603020205020403" pitchFamily="18" charset="0"/>
            </a:endParaRPr>
          </a:p>
          <a:p>
            <a:pPr marL="342900" indent="-342900">
              <a:buFont typeface="Wingdings" panose="05000000000000000000" pitchFamily="2" charset="2"/>
              <a:buChar char="Ø"/>
            </a:pPr>
            <a:r>
              <a:rPr lang="en-US" dirty="0">
                <a:solidFill>
                  <a:schemeClr val="bg1"/>
                </a:solidFill>
                <a:latin typeface="Rockwell" panose="02060603020205020403" pitchFamily="18" charset="0"/>
              </a:rPr>
              <a:t>Scaling hammers including needle </a:t>
            </a:r>
            <a:r>
              <a:rPr lang="en-US" dirty="0" smtClean="0">
                <a:solidFill>
                  <a:schemeClr val="bg1"/>
                </a:solidFill>
                <a:latin typeface="Rockwell" panose="02060603020205020403" pitchFamily="18" charset="0"/>
              </a:rPr>
              <a:t>scalers</a:t>
            </a:r>
            <a:endParaRPr lang="en-US" dirty="0">
              <a:solidFill>
                <a:schemeClr val="bg1"/>
              </a:solidFill>
              <a:latin typeface="Rockwell" panose="02060603020205020403" pitchFamily="18" charset="0"/>
            </a:endParaRPr>
          </a:p>
          <a:p>
            <a:pPr marL="342900" indent="-342900">
              <a:buFont typeface="Wingdings" panose="05000000000000000000" pitchFamily="2" charset="2"/>
              <a:buChar char="Ø"/>
            </a:pPr>
            <a:r>
              <a:rPr lang="en-US" dirty="0">
                <a:solidFill>
                  <a:schemeClr val="bg1"/>
                </a:solidFill>
                <a:latin typeface="Rockwell" panose="02060603020205020403" pitchFamily="18" charset="0"/>
              </a:rPr>
              <a:t>Powered hammers for chipping, demolition, road breaking </a:t>
            </a:r>
            <a:r>
              <a:rPr lang="en-US" dirty="0" smtClean="0">
                <a:solidFill>
                  <a:schemeClr val="bg1"/>
                </a:solidFill>
                <a:latin typeface="Rockwell" panose="02060603020205020403" pitchFamily="18" charset="0"/>
              </a:rPr>
              <a:t>etc.</a:t>
            </a:r>
            <a:endParaRPr lang="en-US" dirty="0">
              <a:solidFill>
                <a:schemeClr val="bg1"/>
              </a:solidFill>
              <a:latin typeface="Rockwell" panose="02060603020205020403" pitchFamily="18" charset="0"/>
            </a:endParaRPr>
          </a:p>
          <a:p>
            <a:pPr marL="342900" indent="-342900">
              <a:buFont typeface="Wingdings" panose="05000000000000000000" pitchFamily="2" charset="2"/>
              <a:buChar char="Ø"/>
            </a:pPr>
            <a:r>
              <a:rPr lang="en-US" dirty="0">
                <a:solidFill>
                  <a:schemeClr val="bg1"/>
                </a:solidFill>
                <a:latin typeface="Rockwell" panose="02060603020205020403" pitchFamily="18" charset="0"/>
              </a:rPr>
              <a:t>Hand-held saws for concrete, metal, ground clearance </a:t>
            </a:r>
            <a:r>
              <a:rPr lang="en-US" dirty="0" smtClean="0">
                <a:solidFill>
                  <a:schemeClr val="bg1"/>
                </a:solidFill>
                <a:latin typeface="Rockwell" panose="02060603020205020403" pitchFamily="18" charset="0"/>
              </a:rPr>
              <a:t>etc.</a:t>
            </a:r>
            <a:endParaRPr lang="en-US" dirty="0">
              <a:solidFill>
                <a:schemeClr val="bg1"/>
              </a:solidFill>
              <a:latin typeface="Rockwell" panose="02060603020205020403" pitchFamily="18" charset="0"/>
            </a:endParaRPr>
          </a:p>
          <a:p>
            <a:endParaRPr lang="en-US" dirty="0"/>
          </a:p>
        </p:txBody>
      </p:sp>
      <p:sp>
        <p:nvSpPr>
          <p:cNvPr id="4" name="Rectangle 3"/>
          <p:cNvSpPr/>
          <p:nvPr/>
        </p:nvSpPr>
        <p:spPr>
          <a:xfrm>
            <a:off x="10983015" y="0"/>
            <a:ext cx="1208985" cy="369332"/>
          </a:xfrm>
          <a:prstGeom prst="rect">
            <a:avLst/>
          </a:prstGeom>
        </p:spPr>
        <p:txBody>
          <a:bodyPr wrap="none">
            <a:spAutoFit/>
          </a:bodyPr>
          <a:lstStyle/>
          <a:p>
            <a:pPr algn="ctr"/>
            <a:r>
              <a:rPr lang="en-US" dirty="0">
                <a:solidFill>
                  <a:schemeClr val="tx1">
                    <a:lumMod val="65000"/>
                  </a:schemeClr>
                </a:solidFill>
              </a:rPr>
              <a:t>Section </a:t>
            </a:r>
            <a:r>
              <a:rPr lang="en-US" dirty="0" smtClean="0">
                <a:solidFill>
                  <a:schemeClr val="tx1">
                    <a:lumMod val="65000"/>
                  </a:schemeClr>
                </a:solidFill>
              </a:rPr>
              <a:t>4</a:t>
            </a:r>
            <a:endParaRPr lang="en-US" dirty="0">
              <a:solidFill>
                <a:schemeClr val="tx1">
                  <a:lumMod val="65000"/>
                </a:schemeClr>
              </a:solidFill>
            </a:endParaRPr>
          </a:p>
        </p:txBody>
      </p:sp>
    </p:spTree>
    <p:extLst>
      <p:ext uri="{BB962C8B-B14F-4D97-AF65-F5344CB8AC3E}">
        <p14:creationId xmlns:p14="http://schemas.microsoft.com/office/powerpoint/2010/main" val="4898730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7067"/>
          </a:xfrm>
        </p:spPr>
        <p:txBody>
          <a:bodyPr>
            <a:normAutofit/>
          </a:bodyPr>
          <a:lstStyle/>
          <a:p>
            <a:pPr algn="ctr"/>
            <a:r>
              <a:rPr lang="en-US" dirty="0" smtClean="0">
                <a:latin typeface="Rockwell" panose="02060603020205020403" pitchFamily="18" charset="0"/>
              </a:rPr>
              <a:t>Objectives</a:t>
            </a:r>
            <a:r>
              <a:rPr lang="en-US" dirty="0" smtClean="0"/>
              <a:t> </a:t>
            </a:r>
            <a:endParaRPr lang="en-US" dirty="0"/>
          </a:p>
        </p:txBody>
      </p:sp>
      <p:sp>
        <p:nvSpPr>
          <p:cNvPr id="3" name="Content Placeholder 2"/>
          <p:cNvSpPr>
            <a:spLocks noGrp="1"/>
          </p:cNvSpPr>
          <p:nvPr>
            <p:ph idx="1"/>
          </p:nvPr>
        </p:nvSpPr>
        <p:spPr>
          <a:xfrm>
            <a:off x="1721302" y="1622522"/>
            <a:ext cx="8534400" cy="3615267"/>
          </a:xfrm>
        </p:spPr>
        <p:txBody>
          <a:bodyPr/>
          <a:lstStyle/>
          <a:p>
            <a:pPr algn="ctr"/>
            <a:r>
              <a:rPr lang="en-US" dirty="0">
                <a:solidFill>
                  <a:schemeClr val="bg1"/>
                </a:solidFill>
                <a:latin typeface="Rockwell" panose="02060603020205020403" pitchFamily="18" charset="0"/>
              </a:rPr>
              <a:t>What is </a:t>
            </a:r>
            <a:r>
              <a:rPr lang="en-US" dirty="0" smtClean="0">
                <a:solidFill>
                  <a:schemeClr val="bg1"/>
                </a:solidFill>
                <a:latin typeface="Rockwell" panose="02060603020205020403" pitchFamily="18" charset="0"/>
              </a:rPr>
              <a:t>ergonomics? </a:t>
            </a:r>
            <a:r>
              <a:rPr lang="en-US" sz="1000" dirty="0" smtClean="0">
                <a:solidFill>
                  <a:schemeClr val="bg1"/>
                </a:solidFill>
                <a:latin typeface="Rockwell" panose="02060603020205020403" pitchFamily="18" charset="0"/>
              </a:rPr>
              <a:t>(Section 1)</a:t>
            </a:r>
          </a:p>
          <a:p>
            <a:pPr algn="ctr"/>
            <a:endParaRPr lang="en-US" dirty="0">
              <a:solidFill>
                <a:schemeClr val="bg1"/>
              </a:solidFill>
              <a:latin typeface="Rockwell" panose="02060603020205020403" pitchFamily="18" charset="0"/>
            </a:endParaRPr>
          </a:p>
          <a:p>
            <a:pPr algn="ctr"/>
            <a:r>
              <a:rPr lang="en-US" dirty="0" smtClean="0">
                <a:solidFill>
                  <a:schemeClr val="bg1"/>
                </a:solidFill>
                <a:latin typeface="Rockwell" panose="02060603020205020403" pitchFamily="18" charset="0"/>
              </a:rPr>
              <a:t>What is the standard for ergonomics? </a:t>
            </a:r>
            <a:r>
              <a:rPr lang="en-US" sz="1000" dirty="0" smtClean="0">
                <a:solidFill>
                  <a:schemeClr val="bg1"/>
                </a:solidFill>
                <a:latin typeface="Rockwell" panose="02060603020205020403" pitchFamily="18" charset="0"/>
              </a:rPr>
              <a:t>(Section 1)</a:t>
            </a:r>
            <a:endParaRPr lang="en-US" dirty="0" smtClean="0">
              <a:solidFill>
                <a:schemeClr val="bg1"/>
              </a:solidFill>
              <a:latin typeface="Rockwell" panose="02060603020205020403" pitchFamily="18" charset="0"/>
            </a:endParaRPr>
          </a:p>
          <a:p>
            <a:pPr algn="ctr"/>
            <a:endParaRPr lang="en-US" dirty="0">
              <a:solidFill>
                <a:schemeClr val="bg1"/>
              </a:solidFill>
              <a:latin typeface="Rockwell" panose="02060603020205020403" pitchFamily="18" charset="0"/>
            </a:endParaRPr>
          </a:p>
          <a:p>
            <a:pPr algn="ctr"/>
            <a:r>
              <a:rPr lang="en-US" dirty="0">
                <a:solidFill>
                  <a:schemeClr val="bg1"/>
                </a:solidFill>
                <a:latin typeface="Rockwell" panose="02060603020205020403" pitchFamily="18" charset="0"/>
              </a:rPr>
              <a:t>Learn how to diminish common ergonomic </a:t>
            </a:r>
            <a:r>
              <a:rPr lang="en-US" dirty="0" smtClean="0">
                <a:solidFill>
                  <a:schemeClr val="bg1"/>
                </a:solidFill>
                <a:latin typeface="Rockwell" panose="02060603020205020403" pitchFamily="18" charset="0"/>
              </a:rPr>
              <a:t>risks.</a:t>
            </a:r>
          </a:p>
          <a:p>
            <a:pPr algn="ctr">
              <a:buFont typeface="Wingdings" panose="05000000000000000000" pitchFamily="2" charset="2"/>
              <a:buChar char="v"/>
            </a:pPr>
            <a:r>
              <a:rPr lang="en-US" dirty="0">
                <a:solidFill>
                  <a:schemeClr val="bg1"/>
                </a:solidFill>
                <a:latin typeface="Rockwell" panose="02060603020205020403" pitchFamily="18" charset="0"/>
              </a:rPr>
              <a:t>Manual Material Handling and </a:t>
            </a:r>
            <a:r>
              <a:rPr lang="en-US" dirty="0" smtClean="0">
                <a:solidFill>
                  <a:schemeClr val="bg1"/>
                </a:solidFill>
                <a:latin typeface="Rockwell" panose="02060603020205020403" pitchFamily="18" charset="0"/>
              </a:rPr>
              <a:t>Lifting </a:t>
            </a:r>
            <a:r>
              <a:rPr lang="en-US" sz="1000" dirty="0" smtClean="0">
                <a:solidFill>
                  <a:schemeClr val="bg1"/>
                </a:solidFill>
                <a:latin typeface="Rockwell" panose="02060603020205020403" pitchFamily="18" charset="0"/>
              </a:rPr>
              <a:t>(Section 2)</a:t>
            </a:r>
            <a:endParaRPr lang="en-US" sz="1000" dirty="0">
              <a:solidFill>
                <a:schemeClr val="bg1"/>
              </a:solidFill>
              <a:latin typeface="Rockwell" panose="02060603020205020403" pitchFamily="18" charset="0"/>
            </a:endParaRPr>
          </a:p>
          <a:p>
            <a:pPr algn="ctr">
              <a:buFont typeface="Wingdings" panose="05000000000000000000" pitchFamily="2" charset="2"/>
              <a:buChar char="v"/>
            </a:pPr>
            <a:r>
              <a:rPr lang="en-US" dirty="0" smtClean="0">
                <a:solidFill>
                  <a:schemeClr val="bg1"/>
                </a:solidFill>
                <a:latin typeface="Rockwell" panose="02060603020205020403" pitchFamily="18" charset="0"/>
              </a:rPr>
              <a:t>Awkward Posture </a:t>
            </a:r>
            <a:r>
              <a:rPr lang="en-US" sz="1000" dirty="0" smtClean="0">
                <a:solidFill>
                  <a:schemeClr val="bg1"/>
                </a:solidFill>
                <a:latin typeface="Rockwell" panose="02060603020205020403" pitchFamily="18" charset="0"/>
              </a:rPr>
              <a:t>(Section 3)</a:t>
            </a:r>
          </a:p>
          <a:p>
            <a:pPr algn="ctr">
              <a:buFont typeface="Wingdings" panose="05000000000000000000" pitchFamily="2" charset="2"/>
              <a:buChar char="v"/>
            </a:pPr>
            <a:r>
              <a:rPr lang="en-US" dirty="0" smtClean="0">
                <a:solidFill>
                  <a:schemeClr val="bg1"/>
                </a:solidFill>
                <a:latin typeface="Rockwell" panose="02060603020205020403" pitchFamily="18" charset="0"/>
              </a:rPr>
              <a:t>Vibration </a:t>
            </a:r>
            <a:r>
              <a:rPr lang="en-US" sz="1000" dirty="0" smtClean="0">
                <a:solidFill>
                  <a:schemeClr val="bg1"/>
                </a:solidFill>
                <a:latin typeface="Rockwell" panose="02060603020205020403" pitchFamily="18" charset="0"/>
              </a:rPr>
              <a:t>(Section 4)</a:t>
            </a:r>
          </a:p>
          <a:p>
            <a:pPr algn="ctr">
              <a:buFont typeface="Wingdings" panose="05000000000000000000" pitchFamily="2" charset="2"/>
              <a:buChar char="v"/>
            </a:pPr>
            <a:endParaRPr lang="en-US" dirty="0">
              <a:solidFill>
                <a:schemeClr val="bg1"/>
              </a:solidFill>
              <a:latin typeface="Rockwell" panose="02060603020205020403" pitchFamily="18" charset="0"/>
            </a:endParaRPr>
          </a:p>
          <a:p>
            <a:endParaRPr lang="en-US" dirty="0">
              <a:latin typeface="Rockwell" panose="02060603020205020403" pitchFamily="18" charset="0"/>
            </a:endParaRPr>
          </a:p>
        </p:txBody>
      </p:sp>
    </p:spTree>
    <p:extLst>
      <p:ext uri="{BB962C8B-B14F-4D97-AF65-F5344CB8AC3E}">
        <p14:creationId xmlns:p14="http://schemas.microsoft.com/office/powerpoint/2010/main" val="25080028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30036"/>
          </a:xfrm>
        </p:spPr>
        <p:txBody>
          <a:bodyPr>
            <a:normAutofit/>
          </a:bodyPr>
          <a:lstStyle/>
          <a:p>
            <a:pPr algn="ctr"/>
            <a:r>
              <a:rPr lang="en-US" sz="3600" dirty="0" smtClean="0">
                <a:latin typeface="Rockwell" panose="02060603020205020403" pitchFamily="18" charset="0"/>
              </a:rPr>
              <a:t>Control Measures</a:t>
            </a:r>
            <a:endParaRPr lang="en-US" sz="3600" dirty="0">
              <a:latin typeface="Rockwell" panose="02060603020205020403" pitchFamily="18" charset="0"/>
            </a:endParaRPr>
          </a:p>
        </p:txBody>
      </p:sp>
      <p:graphicFrame>
        <p:nvGraphicFramePr>
          <p:cNvPr id="5" name="Diagram 4"/>
          <p:cNvGraphicFramePr/>
          <p:nvPr>
            <p:extLst>
              <p:ext uri="{D42A27DB-BD31-4B8C-83A1-F6EECF244321}">
                <p14:modId xmlns:p14="http://schemas.microsoft.com/office/powerpoint/2010/main" val="2484660610"/>
              </p:ext>
            </p:extLst>
          </p:nvPr>
        </p:nvGraphicFramePr>
        <p:xfrm>
          <a:off x="3392217" y="1622447"/>
          <a:ext cx="5106324" cy="4533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0983015" y="0"/>
            <a:ext cx="1208985" cy="369332"/>
          </a:xfrm>
          <a:prstGeom prst="rect">
            <a:avLst/>
          </a:prstGeom>
        </p:spPr>
        <p:txBody>
          <a:bodyPr wrap="none">
            <a:spAutoFit/>
          </a:bodyPr>
          <a:lstStyle/>
          <a:p>
            <a:pPr algn="ctr"/>
            <a:r>
              <a:rPr lang="en-US" dirty="0">
                <a:solidFill>
                  <a:schemeClr val="tx1">
                    <a:lumMod val="65000"/>
                  </a:schemeClr>
                </a:solidFill>
              </a:rPr>
              <a:t>Section </a:t>
            </a:r>
            <a:r>
              <a:rPr lang="en-US" dirty="0" smtClean="0">
                <a:solidFill>
                  <a:schemeClr val="tx1">
                    <a:lumMod val="65000"/>
                  </a:schemeClr>
                </a:solidFill>
              </a:rPr>
              <a:t>4</a:t>
            </a:r>
            <a:endParaRPr lang="en-US" dirty="0">
              <a:solidFill>
                <a:schemeClr val="tx1">
                  <a:lumMod val="65000"/>
                </a:schemeClr>
              </a:solidFill>
            </a:endParaRPr>
          </a:p>
        </p:txBody>
      </p:sp>
    </p:spTree>
    <p:extLst>
      <p:ext uri="{BB962C8B-B14F-4D97-AF65-F5344CB8AC3E}">
        <p14:creationId xmlns:p14="http://schemas.microsoft.com/office/powerpoint/2010/main" val="16416377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137424"/>
          </a:xfrm>
        </p:spPr>
        <p:txBody>
          <a:bodyPr/>
          <a:lstStyle/>
          <a:p>
            <a:pPr algn="ctr"/>
            <a:r>
              <a:rPr lang="en-US" dirty="0" smtClean="0">
                <a:latin typeface="Rockwell" panose="02060603020205020403" pitchFamily="18" charset="0"/>
              </a:rPr>
              <a:t>Thank you for your time</a:t>
            </a:r>
            <a:endParaRPr lang="en-US" dirty="0">
              <a:latin typeface="Rockwell" panose="02060603020205020403" pitchFamily="18" charset="0"/>
            </a:endParaRPr>
          </a:p>
        </p:txBody>
      </p:sp>
      <p:sp>
        <p:nvSpPr>
          <p:cNvPr id="3" name="Subtitle 2"/>
          <p:cNvSpPr>
            <a:spLocks noGrp="1"/>
          </p:cNvSpPr>
          <p:nvPr>
            <p:ph type="subTitle" idx="1"/>
          </p:nvPr>
        </p:nvSpPr>
        <p:spPr>
          <a:xfrm>
            <a:off x="2895600" y="1836648"/>
            <a:ext cx="6400800" cy="1947333"/>
          </a:xfrm>
        </p:spPr>
        <p:txBody>
          <a:bodyPr/>
          <a:lstStyle/>
          <a:p>
            <a:pPr algn="ctr"/>
            <a:r>
              <a:rPr lang="en-US" dirty="0" smtClean="0">
                <a:solidFill>
                  <a:schemeClr val="bg1"/>
                </a:solidFill>
                <a:latin typeface="Rockwell" panose="02060603020205020403" pitchFamily="18" charset="0"/>
              </a:rPr>
              <a:t>Please review and fill out the Module Assessment that has been given to you.</a:t>
            </a:r>
            <a:endParaRPr lang="en-US" dirty="0">
              <a:solidFill>
                <a:schemeClr val="bg1"/>
              </a:solidFill>
              <a:latin typeface="Rockwell" panose="02060603020205020403" pitchFamily="18" charset="0"/>
            </a:endParaRPr>
          </a:p>
        </p:txBody>
      </p:sp>
      <p:sp>
        <p:nvSpPr>
          <p:cNvPr id="4" name="Rectangle 3"/>
          <p:cNvSpPr/>
          <p:nvPr/>
        </p:nvSpPr>
        <p:spPr>
          <a:xfrm>
            <a:off x="10983015" y="0"/>
            <a:ext cx="1208985" cy="369332"/>
          </a:xfrm>
          <a:prstGeom prst="rect">
            <a:avLst/>
          </a:prstGeom>
        </p:spPr>
        <p:txBody>
          <a:bodyPr wrap="none">
            <a:spAutoFit/>
          </a:bodyPr>
          <a:lstStyle/>
          <a:p>
            <a:pPr algn="ctr"/>
            <a:r>
              <a:rPr lang="en-US" dirty="0">
                <a:solidFill>
                  <a:schemeClr val="tx1">
                    <a:lumMod val="65000"/>
                  </a:schemeClr>
                </a:solidFill>
              </a:rPr>
              <a:t>Section </a:t>
            </a:r>
            <a:r>
              <a:rPr lang="en-US" dirty="0" smtClean="0">
                <a:solidFill>
                  <a:schemeClr val="tx1">
                    <a:lumMod val="65000"/>
                  </a:schemeClr>
                </a:solidFill>
              </a:rPr>
              <a:t>5</a:t>
            </a:r>
            <a:endParaRPr lang="en-US" dirty="0">
              <a:solidFill>
                <a:schemeClr val="tx1">
                  <a:lumMod val="65000"/>
                </a:schemeClr>
              </a:solidFill>
            </a:endParaRPr>
          </a:p>
        </p:txBody>
      </p:sp>
      <p:sp>
        <p:nvSpPr>
          <p:cNvPr id="6" name="TextBox 5"/>
          <p:cNvSpPr txBox="1"/>
          <p:nvPr/>
        </p:nvSpPr>
        <p:spPr>
          <a:xfrm>
            <a:off x="3675023" y="3079595"/>
            <a:ext cx="4841954" cy="461665"/>
          </a:xfrm>
          <a:prstGeom prst="rect">
            <a:avLst/>
          </a:prstGeom>
          <a:noFill/>
        </p:spPr>
        <p:txBody>
          <a:bodyPr wrap="square" rtlCol="0">
            <a:spAutoFit/>
          </a:bodyPr>
          <a:lstStyle/>
          <a:p>
            <a:pPr algn="ctr"/>
            <a:r>
              <a:rPr lang="en-US" sz="2400" b="1" dirty="0" smtClean="0">
                <a:latin typeface="Rockwell" panose="02060603020205020403" pitchFamily="18" charset="0"/>
              </a:rPr>
              <a:t>Click boxes below for answers</a:t>
            </a:r>
            <a:endParaRPr lang="en-US" sz="2400" b="1" dirty="0">
              <a:latin typeface="Rockwell" panose="02060603020205020403" pitchFamily="18" charset="0"/>
            </a:endParaRPr>
          </a:p>
        </p:txBody>
      </p:sp>
      <p:sp>
        <p:nvSpPr>
          <p:cNvPr id="8" name="TextBox 7"/>
          <p:cNvSpPr txBox="1"/>
          <p:nvPr/>
        </p:nvSpPr>
        <p:spPr>
          <a:xfrm>
            <a:off x="598449" y="6173506"/>
            <a:ext cx="229715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Rockwell" panose="02060603020205020403" pitchFamily="18" charset="0"/>
                <a:hlinkClick r:id="rId3" action="ppaction://hlinksldjump"/>
              </a:rPr>
              <a:t>Basic Ergonomics</a:t>
            </a:r>
            <a:endParaRPr lang="en-US" dirty="0">
              <a:latin typeface="Rockwell" panose="02060603020205020403" pitchFamily="18" charset="0"/>
            </a:endParaRPr>
          </a:p>
        </p:txBody>
      </p:sp>
      <p:sp>
        <p:nvSpPr>
          <p:cNvPr id="9" name="TextBox 8"/>
          <p:cNvSpPr txBox="1"/>
          <p:nvPr/>
        </p:nvSpPr>
        <p:spPr>
          <a:xfrm>
            <a:off x="3499157" y="6035004"/>
            <a:ext cx="267629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Rockwell" panose="02060603020205020403" pitchFamily="18" charset="0"/>
                <a:hlinkClick r:id="rId4" action="ppaction://hlinksldjump"/>
              </a:rPr>
              <a:t>Manual Material Handling and Lifting</a:t>
            </a:r>
            <a:endParaRPr lang="en-US" dirty="0">
              <a:latin typeface="Rockwell" panose="02060603020205020403" pitchFamily="18" charset="0"/>
            </a:endParaRPr>
          </a:p>
        </p:txBody>
      </p:sp>
      <p:sp>
        <p:nvSpPr>
          <p:cNvPr id="10" name="TextBox 9"/>
          <p:cNvSpPr txBox="1"/>
          <p:nvPr/>
        </p:nvSpPr>
        <p:spPr>
          <a:xfrm>
            <a:off x="6857065" y="6173504"/>
            <a:ext cx="229715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Rockwell" panose="02060603020205020403" pitchFamily="18" charset="0"/>
                <a:hlinkClick r:id="rId5" action="ppaction://hlinksldjump"/>
              </a:rPr>
              <a:t>Awkward Postures</a:t>
            </a:r>
            <a:endParaRPr lang="en-US" dirty="0">
              <a:latin typeface="Rockwell" panose="02060603020205020403" pitchFamily="18" charset="0"/>
            </a:endParaRPr>
          </a:p>
        </p:txBody>
      </p:sp>
      <p:sp>
        <p:nvSpPr>
          <p:cNvPr id="11" name="TextBox 10"/>
          <p:cNvSpPr txBox="1"/>
          <p:nvPr/>
        </p:nvSpPr>
        <p:spPr>
          <a:xfrm>
            <a:off x="9488753" y="6173504"/>
            <a:ext cx="229715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Rockwell" panose="02060603020205020403" pitchFamily="18" charset="0"/>
                <a:hlinkClick r:id="rId6" action="ppaction://hlinksldjump"/>
              </a:rPr>
              <a:t>Vibration</a:t>
            </a:r>
            <a:endParaRPr lang="en-US" dirty="0">
              <a:latin typeface="Rockwell" panose="02060603020205020403" pitchFamily="18" charset="0"/>
            </a:endParaRPr>
          </a:p>
        </p:txBody>
      </p:sp>
    </p:spTree>
    <p:extLst>
      <p:ext uri="{BB962C8B-B14F-4D97-AF65-F5344CB8AC3E}">
        <p14:creationId xmlns:p14="http://schemas.microsoft.com/office/powerpoint/2010/main" val="25764490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7067"/>
          </a:xfrm>
        </p:spPr>
        <p:txBody>
          <a:bodyPr/>
          <a:lstStyle/>
          <a:p>
            <a:pPr algn="ctr"/>
            <a:r>
              <a:rPr lang="en-US" dirty="0" smtClean="0">
                <a:latin typeface="Rockwell" panose="02060603020205020403" pitchFamily="18" charset="0"/>
              </a:rPr>
              <a:t>Basic Ergonomics</a:t>
            </a:r>
            <a:br>
              <a:rPr lang="en-US" dirty="0" smtClean="0">
                <a:latin typeface="Rockwell" panose="02060603020205020403" pitchFamily="18" charset="0"/>
              </a:rPr>
            </a:br>
            <a:r>
              <a:rPr lang="en-US" sz="1000" dirty="0" smtClean="0">
                <a:latin typeface="Rockwell" panose="02060603020205020403" pitchFamily="18" charset="0"/>
              </a:rPr>
              <a:t>Section 1</a:t>
            </a:r>
            <a:endParaRPr lang="en-US" dirty="0">
              <a:latin typeface="Rockwell" panose="02060603020205020403" pitchFamily="18" charset="0"/>
            </a:endParaRPr>
          </a:p>
        </p:txBody>
      </p:sp>
      <p:sp>
        <p:nvSpPr>
          <p:cNvPr id="3" name="TextBox 2"/>
          <p:cNvSpPr txBox="1"/>
          <p:nvPr/>
        </p:nvSpPr>
        <p:spPr>
          <a:xfrm>
            <a:off x="2653990" y="1929162"/>
            <a:ext cx="6690732" cy="1015663"/>
          </a:xfrm>
          <a:prstGeom prst="rect">
            <a:avLst/>
          </a:prstGeom>
          <a:noFill/>
        </p:spPr>
        <p:txBody>
          <a:bodyPr wrap="square" rtlCol="0">
            <a:spAutoFit/>
          </a:bodyPr>
          <a:lstStyle/>
          <a:p>
            <a:pPr marL="457200" indent="-457200" algn="ctr">
              <a:buAutoNum type="arabicParenR"/>
            </a:pPr>
            <a:r>
              <a:rPr lang="en-US" sz="2000" dirty="0" smtClean="0">
                <a:latin typeface="Rockwell" panose="02060603020205020403" pitchFamily="18" charset="0"/>
              </a:rPr>
              <a:t>Answer </a:t>
            </a:r>
            <a:r>
              <a:rPr lang="en-US" sz="2000" dirty="0">
                <a:latin typeface="Rockwell" panose="02060603020205020403" pitchFamily="18" charset="0"/>
              </a:rPr>
              <a:t>c. process of fitting a job to a </a:t>
            </a:r>
            <a:r>
              <a:rPr lang="en-US" sz="2000" dirty="0" smtClean="0">
                <a:latin typeface="Rockwell" panose="02060603020205020403" pitchFamily="18" charset="0"/>
              </a:rPr>
              <a:t>person</a:t>
            </a:r>
          </a:p>
          <a:p>
            <a:pPr marL="457200" indent="-457200">
              <a:buAutoNum type="arabicParenR"/>
            </a:pPr>
            <a:endParaRPr lang="en-US" sz="2000" dirty="0">
              <a:latin typeface="Rockwell" panose="02060603020205020403" pitchFamily="18" charset="0"/>
            </a:endParaRPr>
          </a:p>
          <a:p>
            <a:pPr marL="457200" indent="-457200" algn="ctr">
              <a:buAutoNum type="arabicParenR"/>
            </a:pPr>
            <a:r>
              <a:rPr lang="en-US" sz="2000" dirty="0">
                <a:latin typeface="Rockwell" panose="02060603020205020403" pitchFamily="18" charset="0"/>
              </a:rPr>
              <a:t>OSHA’s General Duty Clause (Section 5(a)(1))</a:t>
            </a:r>
          </a:p>
        </p:txBody>
      </p:sp>
      <p:sp>
        <p:nvSpPr>
          <p:cNvPr id="4" name="TextBox 3">
            <a:hlinkClick r:id="rId2" action="ppaction://hlinksldjump"/>
          </p:cNvPr>
          <p:cNvSpPr txBox="1"/>
          <p:nvPr/>
        </p:nvSpPr>
        <p:spPr>
          <a:xfrm>
            <a:off x="3793273" y="6488668"/>
            <a:ext cx="4605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Rockwell" panose="02060603020205020403" pitchFamily="18" charset="0"/>
                <a:hlinkClick r:id="rId2" action="ppaction://hlinksldjump"/>
              </a:rPr>
              <a:t>Return to answer selection slide</a:t>
            </a:r>
            <a:endParaRPr lang="en-US" dirty="0">
              <a:latin typeface="Rockwell" panose="02060603020205020403" pitchFamily="18" charset="0"/>
            </a:endParaRPr>
          </a:p>
        </p:txBody>
      </p:sp>
    </p:spTree>
    <p:extLst>
      <p:ext uri="{BB962C8B-B14F-4D97-AF65-F5344CB8AC3E}">
        <p14:creationId xmlns:p14="http://schemas.microsoft.com/office/powerpoint/2010/main" val="31352932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7067"/>
          </a:xfrm>
        </p:spPr>
        <p:txBody>
          <a:bodyPr/>
          <a:lstStyle/>
          <a:p>
            <a:pPr algn="ctr"/>
            <a:r>
              <a:rPr lang="en-US" dirty="0" smtClean="0">
                <a:latin typeface="Rockwell" panose="02060603020205020403" pitchFamily="18" charset="0"/>
              </a:rPr>
              <a:t>Manual Material handling and lifting</a:t>
            </a:r>
            <a:br>
              <a:rPr lang="en-US" dirty="0" smtClean="0">
                <a:latin typeface="Rockwell" panose="02060603020205020403" pitchFamily="18" charset="0"/>
              </a:rPr>
            </a:br>
            <a:r>
              <a:rPr lang="en-US" sz="1000" dirty="0" smtClean="0">
                <a:latin typeface="Rockwell" panose="02060603020205020403" pitchFamily="18" charset="0"/>
              </a:rPr>
              <a:t>Section 2</a:t>
            </a:r>
            <a:endParaRPr lang="en-US" dirty="0">
              <a:latin typeface="Rockwell" panose="02060603020205020403" pitchFamily="18" charset="0"/>
            </a:endParaRPr>
          </a:p>
        </p:txBody>
      </p:sp>
      <p:sp>
        <p:nvSpPr>
          <p:cNvPr id="3" name="TextBox 2">
            <a:hlinkClick r:id="rId2" action="ppaction://hlinksldjump"/>
          </p:cNvPr>
          <p:cNvSpPr txBox="1"/>
          <p:nvPr/>
        </p:nvSpPr>
        <p:spPr>
          <a:xfrm>
            <a:off x="3793273" y="6488668"/>
            <a:ext cx="4605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Rockwell" panose="02060603020205020403" pitchFamily="18" charset="0"/>
                <a:hlinkClick r:id="rId2" action="ppaction://hlinksldjump"/>
              </a:rPr>
              <a:t>Return to answer selection slide</a:t>
            </a:r>
            <a:endParaRPr lang="en-US" dirty="0">
              <a:latin typeface="Rockwell" panose="02060603020205020403" pitchFamily="18" charset="0"/>
            </a:endParaRPr>
          </a:p>
        </p:txBody>
      </p:sp>
      <p:sp>
        <p:nvSpPr>
          <p:cNvPr id="5" name="TextBox 4"/>
          <p:cNvSpPr txBox="1"/>
          <p:nvPr/>
        </p:nvSpPr>
        <p:spPr>
          <a:xfrm>
            <a:off x="1462667" y="1873406"/>
            <a:ext cx="9266663" cy="2246769"/>
          </a:xfrm>
          <a:prstGeom prst="rect">
            <a:avLst/>
          </a:prstGeom>
          <a:noFill/>
        </p:spPr>
        <p:txBody>
          <a:bodyPr wrap="square" rtlCol="0">
            <a:spAutoFit/>
          </a:bodyPr>
          <a:lstStyle/>
          <a:p>
            <a:pPr marL="342900" indent="-342900" algn="ctr">
              <a:buAutoNum type="arabicParenR"/>
            </a:pPr>
            <a:r>
              <a:rPr lang="en-US" sz="2000" dirty="0" smtClean="0">
                <a:latin typeface="Rockwell" panose="02060603020205020403" pitchFamily="18" charset="0"/>
              </a:rPr>
              <a:t>Answer </a:t>
            </a:r>
            <a:r>
              <a:rPr lang="en-US" sz="2000" dirty="0">
                <a:latin typeface="Rockwell" panose="02060603020205020403" pitchFamily="18" charset="0"/>
              </a:rPr>
              <a:t>a. Musculoskeletal </a:t>
            </a:r>
            <a:r>
              <a:rPr lang="en-US" sz="2000" dirty="0" smtClean="0">
                <a:latin typeface="Rockwell" panose="02060603020205020403" pitchFamily="18" charset="0"/>
              </a:rPr>
              <a:t>disease</a:t>
            </a:r>
          </a:p>
          <a:p>
            <a:pPr marL="342900" indent="-342900" algn="ctr">
              <a:buAutoNum type="arabicParenR"/>
            </a:pPr>
            <a:endParaRPr lang="en-US" sz="2000" dirty="0" smtClean="0">
              <a:latin typeface="Rockwell" panose="02060603020205020403" pitchFamily="18" charset="0"/>
            </a:endParaRPr>
          </a:p>
          <a:p>
            <a:pPr marL="342900" indent="-342900" algn="ctr">
              <a:buAutoNum type="arabicParenR"/>
            </a:pPr>
            <a:r>
              <a:rPr lang="en-US" sz="2000" dirty="0">
                <a:latin typeface="Rockwell" panose="02060603020205020403" pitchFamily="18" charset="0"/>
              </a:rPr>
              <a:t>Answer c. lower back </a:t>
            </a:r>
            <a:r>
              <a:rPr lang="en-US" sz="2000" dirty="0" smtClean="0">
                <a:latin typeface="Rockwell" panose="02060603020205020403" pitchFamily="18" charset="0"/>
              </a:rPr>
              <a:t>pain</a:t>
            </a:r>
          </a:p>
          <a:p>
            <a:pPr marL="342900" indent="-342900" algn="ctr">
              <a:buAutoNum type="arabicParenR"/>
            </a:pPr>
            <a:endParaRPr lang="en-US" sz="2000" dirty="0" smtClean="0">
              <a:latin typeface="Rockwell" panose="02060603020205020403" pitchFamily="18" charset="0"/>
            </a:endParaRPr>
          </a:p>
          <a:p>
            <a:pPr marL="342900" indent="-342900" algn="ctr">
              <a:buAutoNum type="arabicParenR"/>
            </a:pPr>
            <a:r>
              <a:rPr lang="en-US" sz="2000" dirty="0">
                <a:latin typeface="Rockwell" panose="02060603020205020403" pitchFamily="18" charset="0"/>
              </a:rPr>
              <a:t>Answer b. </a:t>
            </a:r>
            <a:r>
              <a:rPr lang="en-US" sz="2000" dirty="0" smtClean="0">
                <a:latin typeface="Rockwell" panose="02060603020205020403" pitchFamily="18" charset="0"/>
              </a:rPr>
              <a:t>False</a:t>
            </a:r>
          </a:p>
          <a:p>
            <a:pPr marL="342900" indent="-342900" algn="ctr">
              <a:buAutoNum type="arabicParenR"/>
            </a:pPr>
            <a:endParaRPr lang="en-US" sz="2000" dirty="0" smtClean="0">
              <a:latin typeface="Rockwell" panose="02060603020205020403" pitchFamily="18" charset="0"/>
            </a:endParaRPr>
          </a:p>
          <a:p>
            <a:pPr marL="342900" indent="-342900" algn="ctr">
              <a:buAutoNum type="arabicParenR"/>
            </a:pPr>
            <a:r>
              <a:rPr lang="en-US" sz="2000" dirty="0">
                <a:latin typeface="Rockwell" panose="02060603020205020403" pitchFamily="18" charset="0"/>
              </a:rPr>
              <a:t>Answer b. False</a:t>
            </a:r>
          </a:p>
        </p:txBody>
      </p:sp>
    </p:spTree>
    <p:extLst>
      <p:ext uri="{BB962C8B-B14F-4D97-AF65-F5344CB8AC3E}">
        <p14:creationId xmlns:p14="http://schemas.microsoft.com/office/powerpoint/2010/main" val="17815400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7067"/>
          </a:xfrm>
        </p:spPr>
        <p:txBody>
          <a:bodyPr/>
          <a:lstStyle/>
          <a:p>
            <a:pPr algn="ctr"/>
            <a:r>
              <a:rPr lang="en-US" dirty="0" smtClean="0">
                <a:latin typeface="Rockwell" panose="02060603020205020403" pitchFamily="18" charset="0"/>
              </a:rPr>
              <a:t>Awkward Postures</a:t>
            </a:r>
            <a:br>
              <a:rPr lang="en-US" dirty="0" smtClean="0">
                <a:latin typeface="Rockwell" panose="02060603020205020403" pitchFamily="18" charset="0"/>
              </a:rPr>
            </a:br>
            <a:r>
              <a:rPr lang="en-US" sz="1000" dirty="0" smtClean="0">
                <a:latin typeface="Rockwell" panose="02060603020205020403" pitchFamily="18" charset="0"/>
              </a:rPr>
              <a:t>Section 3</a:t>
            </a:r>
            <a:endParaRPr lang="en-US" dirty="0">
              <a:latin typeface="Rockwell" panose="02060603020205020403" pitchFamily="18" charset="0"/>
            </a:endParaRPr>
          </a:p>
        </p:txBody>
      </p:sp>
      <p:sp>
        <p:nvSpPr>
          <p:cNvPr id="3" name="TextBox 2">
            <a:hlinkClick r:id="rId2" action="ppaction://hlinksldjump"/>
          </p:cNvPr>
          <p:cNvSpPr txBox="1"/>
          <p:nvPr/>
        </p:nvSpPr>
        <p:spPr>
          <a:xfrm>
            <a:off x="3793273" y="6488668"/>
            <a:ext cx="4605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Rockwell" panose="02060603020205020403" pitchFamily="18" charset="0"/>
                <a:hlinkClick r:id="rId2" action="ppaction://hlinksldjump"/>
              </a:rPr>
              <a:t>Return to answer selection slide</a:t>
            </a:r>
            <a:endParaRPr lang="en-US" dirty="0">
              <a:latin typeface="Rockwell" panose="02060603020205020403" pitchFamily="18" charset="0"/>
            </a:endParaRPr>
          </a:p>
        </p:txBody>
      </p:sp>
      <p:sp>
        <p:nvSpPr>
          <p:cNvPr id="4" name="TextBox 3"/>
          <p:cNvSpPr txBox="1"/>
          <p:nvPr/>
        </p:nvSpPr>
        <p:spPr>
          <a:xfrm>
            <a:off x="2839843" y="1929161"/>
            <a:ext cx="6512312" cy="2246769"/>
          </a:xfrm>
          <a:prstGeom prst="rect">
            <a:avLst/>
          </a:prstGeom>
          <a:noFill/>
        </p:spPr>
        <p:txBody>
          <a:bodyPr wrap="square" rtlCol="0">
            <a:spAutoFit/>
          </a:bodyPr>
          <a:lstStyle/>
          <a:p>
            <a:pPr marL="457200" indent="-457200" algn="ctr">
              <a:buAutoNum type="arabicParenR"/>
            </a:pPr>
            <a:r>
              <a:rPr lang="en-US" sz="2000" dirty="0" smtClean="0">
                <a:latin typeface="Rockwell" panose="02060603020205020403" pitchFamily="18" charset="0"/>
              </a:rPr>
              <a:t>Answer</a:t>
            </a:r>
            <a:r>
              <a:rPr lang="en-US" sz="2000" dirty="0">
                <a:latin typeface="Rockwell" panose="02060603020205020403" pitchFamily="18" charset="0"/>
              </a:rPr>
              <a:t>: b. False </a:t>
            </a:r>
            <a:endParaRPr lang="en-US" sz="2000" dirty="0" smtClean="0">
              <a:latin typeface="Rockwell" panose="02060603020205020403" pitchFamily="18" charset="0"/>
            </a:endParaRPr>
          </a:p>
          <a:p>
            <a:pPr marL="457200" indent="-457200" algn="ctr">
              <a:buAutoNum type="arabicParenR"/>
            </a:pPr>
            <a:endParaRPr lang="en-US" sz="2000" dirty="0">
              <a:latin typeface="Rockwell" panose="02060603020205020403" pitchFamily="18" charset="0"/>
            </a:endParaRPr>
          </a:p>
          <a:p>
            <a:pPr marL="457200" indent="-457200" algn="ctr">
              <a:buAutoNum type="arabicParenR"/>
            </a:pPr>
            <a:r>
              <a:rPr lang="en-US" sz="2000" dirty="0">
                <a:latin typeface="Rockwell" panose="02060603020205020403" pitchFamily="18" charset="0"/>
              </a:rPr>
              <a:t>Answer: b. </a:t>
            </a:r>
            <a:r>
              <a:rPr lang="en-US" sz="2000" dirty="0" smtClean="0">
                <a:latin typeface="Rockwell" panose="02060603020205020403" pitchFamily="18" charset="0"/>
              </a:rPr>
              <a:t>False</a:t>
            </a:r>
          </a:p>
          <a:p>
            <a:pPr marL="457200" indent="-457200" algn="ctr">
              <a:buAutoNum type="arabicParenR"/>
            </a:pPr>
            <a:endParaRPr lang="en-US" sz="2000" dirty="0">
              <a:latin typeface="Rockwell" panose="02060603020205020403" pitchFamily="18" charset="0"/>
            </a:endParaRPr>
          </a:p>
          <a:p>
            <a:pPr marL="457200" indent="-457200" algn="ctr">
              <a:buAutoNum type="arabicParenR"/>
            </a:pPr>
            <a:r>
              <a:rPr lang="en-US" sz="2000" dirty="0">
                <a:latin typeface="Rockwell" panose="02060603020205020403" pitchFamily="18" charset="0"/>
              </a:rPr>
              <a:t>Answer: c</a:t>
            </a:r>
            <a:r>
              <a:rPr lang="en-US" sz="2000" dirty="0" smtClean="0">
                <a:latin typeface="Rockwell" panose="02060603020205020403" pitchFamily="18" charset="0"/>
              </a:rPr>
              <a:t>.</a:t>
            </a:r>
          </a:p>
          <a:p>
            <a:pPr marL="457200" indent="-457200" algn="ctr">
              <a:buAutoNum type="arabicParenR"/>
            </a:pPr>
            <a:endParaRPr lang="en-US" sz="2000" dirty="0">
              <a:latin typeface="Rockwell" panose="02060603020205020403" pitchFamily="18" charset="0"/>
            </a:endParaRPr>
          </a:p>
          <a:p>
            <a:pPr marL="457200" indent="-457200" algn="ctr">
              <a:buAutoNum type="arabicParenR"/>
            </a:pPr>
            <a:r>
              <a:rPr lang="en-US" sz="2000" dirty="0">
                <a:latin typeface="Rockwell" panose="02060603020205020403" pitchFamily="18" charset="0"/>
              </a:rPr>
              <a:t>Answer: a. Yes, my co-worker safety is important.</a:t>
            </a:r>
          </a:p>
        </p:txBody>
      </p:sp>
    </p:spTree>
    <p:extLst>
      <p:ext uri="{BB962C8B-B14F-4D97-AF65-F5344CB8AC3E}">
        <p14:creationId xmlns:p14="http://schemas.microsoft.com/office/powerpoint/2010/main" val="11679968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7067"/>
          </a:xfrm>
        </p:spPr>
        <p:txBody>
          <a:bodyPr/>
          <a:lstStyle/>
          <a:p>
            <a:pPr algn="ctr"/>
            <a:r>
              <a:rPr lang="en-US" dirty="0" smtClean="0">
                <a:latin typeface="Rockwell" panose="02060603020205020403" pitchFamily="18" charset="0"/>
              </a:rPr>
              <a:t>Vibration</a:t>
            </a:r>
            <a:br>
              <a:rPr lang="en-US" dirty="0" smtClean="0">
                <a:latin typeface="Rockwell" panose="02060603020205020403" pitchFamily="18" charset="0"/>
              </a:rPr>
            </a:br>
            <a:r>
              <a:rPr lang="en-US" sz="1000" dirty="0" smtClean="0">
                <a:latin typeface="Rockwell" panose="02060603020205020403" pitchFamily="18" charset="0"/>
              </a:rPr>
              <a:t>Section 4</a:t>
            </a:r>
            <a:endParaRPr lang="en-US" dirty="0">
              <a:latin typeface="Rockwell" panose="02060603020205020403" pitchFamily="18" charset="0"/>
            </a:endParaRPr>
          </a:p>
        </p:txBody>
      </p:sp>
      <p:sp>
        <p:nvSpPr>
          <p:cNvPr id="3" name="TextBox 2">
            <a:hlinkClick r:id="rId3" action="ppaction://hlinksldjump"/>
          </p:cNvPr>
          <p:cNvSpPr txBox="1"/>
          <p:nvPr/>
        </p:nvSpPr>
        <p:spPr>
          <a:xfrm>
            <a:off x="3793273" y="6488668"/>
            <a:ext cx="4605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Rockwell" panose="02060603020205020403" pitchFamily="18" charset="0"/>
                <a:hlinkClick r:id="rId3" action="ppaction://hlinksldjump"/>
              </a:rPr>
              <a:t>Return to answer selection slide</a:t>
            </a:r>
            <a:endParaRPr lang="en-US" dirty="0">
              <a:latin typeface="Rockwell" panose="02060603020205020403" pitchFamily="18" charset="0"/>
            </a:endParaRPr>
          </a:p>
        </p:txBody>
      </p:sp>
      <p:sp>
        <p:nvSpPr>
          <p:cNvPr id="5" name="TextBox 4"/>
          <p:cNvSpPr txBox="1"/>
          <p:nvPr/>
        </p:nvSpPr>
        <p:spPr>
          <a:xfrm>
            <a:off x="1954250" y="1828799"/>
            <a:ext cx="8283497" cy="3170099"/>
          </a:xfrm>
          <a:prstGeom prst="rect">
            <a:avLst/>
          </a:prstGeom>
          <a:noFill/>
        </p:spPr>
        <p:txBody>
          <a:bodyPr wrap="square" rtlCol="0">
            <a:spAutoFit/>
          </a:bodyPr>
          <a:lstStyle/>
          <a:p>
            <a:pPr marL="457200" indent="-457200" algn="ctr">
              <a:buAutoNum type="arabicParenR"/>
            </a:pPr>
            <a:r>
              <a:rPr lang="en-US" sz="2000" dirty="0" smtClean="0">
                <a:latin typeface="Rockwell" panose="02060603020205020403" pitchFamily="18" charset="0"/>
              </a:rPr>
              <a:t>Answer </a:t>
            </a:r>
            <a:r>
              <a:rPr lang="en-US" sz="2000" dirty="0">
                <a:latin typeface="Rockwell" panose="02060603020205020403" pitchFamily="18" charset="0"/>
              </a:rPr>
              <a:t>a. false, Frequent and regular exposure to Hand Arm Vibration causes Hand Arm Vibration </a:t>
            </a:r>
            <a:r>
              <a:rPr lang="en-US" sz="2000" dirty="0" smtClean="0">
                <a:latin typeface="Rockwell" panose="02060603020205020403" pitchFamily="18" charset="0"/>
              </a:rPr>
              <a:t>Syndrome</a:t>
            </a:r>
          </a:p>
          <a:p>
            <a:pPr marL="457200" indent="-457200" algn="ctr">
              <a:buAutoNum type="arabicParenR"/>
            </a:pPr>
            <a:endParaRPr lang="en-US" sz="2000" dirty="0">
              <a:latin typeface="Rockwell" panose="02060603020205020403" pitchFamily="18" charset="0"/>
            </a:endParaRPr>
          </a:p>
          <a:p>
            <a:pPr marL="457200" indent="-457200" algn="ctr">
              <a:buAutoNum type="arabicParenR"/>
            </a:pPr>
            <a:r>
              <a:rPr lang="en-US" sz="2000" dirty="0">
                <a:latin typeface="Rockwell" panose="02060603020205020403" pitchFamily="18" charset="0"/>
              </a:rPr>
              <a:t>Answer d. all of the </a:t>
            </a:r>
            <a:r>
              <a:rPr lang="en-US" sz="2000" dirty="0" smtClean="0">
                <a:latin typeface="Rockwell" panose="02060603020205020403" pitchFamily="18" charset="0"/>
              </a:rPr>
              <a:t>above</a:t>
            </a:r>
          </a:p>
          <a:p>
            <a:pPr marL="457200" indent="-457200" algn="ctr">
              <a:buAutoNum type="arabicParenR"/>
            </a:pPr>
            <a:endParaRPr lang="en-US" sz="2000" dirty="0">
              <a:latin typeface="Rockwell" panose="02060603020205020403" pitchFamily="18" charset="0"/>
            </a:endParaRPr>
          </a:p>
          <a:p>
            <a:pPr marL="457200" indent="-457200" algn="ctr">
              <a:buAutoNum type="arabicParenR"/>
            </a:pPr>
            <a:r>
              <a:rPr lang="en-US" sz="2000" dirty="0">
                <a:latin typeface="Rockwell" panose="02060603020205020403" pitchFamily="18" charset="0"/>
              </a:rPr>
              <a:t>Answer d. While HAVS and CTS have therapies to manage symptoms, neither condition is curable</a:t>
            </a:r>
            <a:r>
              <a:rPr lang="en-US" sz="2000" dirty="0" smtClean="0">
                <a:latin typeface="Rockwell" panose="02060603020205020403" pitchFamily="18" charset="0"/>
              </a:rPr>
              <a:t>.</a:t>
            </a:r>
          </a:p>
          <a:p>
            <a:pPr marL="457200" indent="-457200" algn="ctr">
              <a:buAutoNum type="arabicParenR"/>
            </a:pPr>
            <a:endParaRPr lang="en-US" sz="2000" dirty="0">
              <a:latin typeface="Rockwell" panose="02060603020205020403" pitchFamily="18" charset="0"/>
            </a:endParaRPr>
          </a:p>
          <a:p>
            <a:pPr marL="457200" indent="-457200" algn="ctr">
              <a:buAutoNum type="arabicParenR"/>
            </a:pPr>
            <a:r>
              <a:rPr lang="en-US" sz="2000" dirty="0">
                <a:latin typeface="Rockwell" panose="02060603020205020403" pitchFamily="18" charset="0"/>
              </a:rPr>
              <a:t>Answer b. PPE is the least effective control measure for hazard exposure.</a:t>
            </a:r>
          </a:p>
        </p:txBody>
      </p:sp>
    </p:spTree>
    <p:extLst>
      <p:ext uri="{BB962C8B-B14F-4D97-AF65-F5344CB8AC3E}">
        <p14:creationId xmlns:p14="http://schemas.microsoft.com/office/powerpoint/2010/main" val="4558597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507067"/>
          </a:xfrm>
        </p:spPr>
        <p:txBody>
          <a:bodyPr/>
          <a:lstStyle/>
          <a:p>
            <a:pPr algn="ctr"/>
            <a:r>
              <a:rPr lang="en-US" dirty="0" smtClean="0">
                <a:latin typeface="Rockwell" panose="02060603020205020403" pitchFamily="18" charset="0"/>
              </a:rPr>
              <a:t>References</a:t>
            </a:r>
            <a:br>
              <a:rPr lang="en-US" dirty="0" smtClean="0">
                <a:latin typeface="Rockwell" panose="02060603020205020403" pitchFamily="18" charset="0"/>
              </a:rPr>
            </a:br>
            <a:r>
              <a:rPr lang="en-US" sz="1000" dirty="0" smtClean="0">
                <a:latin typeface="Rockwell" panose="02060603020205020403" pitchFamily="18" charset="0"/>
              </a:rPr>
              <a:t>(Awkward Posture)</a:t>
            </a:r>
            <a:endParaRPr lang="en-US" dirty="0">
              <a:latin typeface="Rockwell" panose="02060603020205020403" pitchFamily="18" charset="0"/>
            </a:endParaRPr>
          </a:p>
        </p:txBody>
      </p:sp>
      <p:sp>
        <p:nvSpPr>
          <p:cNvPr id="3" name="TextBox 2"/>
          <p:cNvSpPr txBox="1"/>
          <p:nvPr/>
        </p:nvSpPr>
        <p:spPr>
          <a:xfrm>
            <a:off x="793594" y="1507067"/>
            <a:ext cx="10604810" cy="5047536"/>
          </a:xfrm>
          <a:prstGeom prst="rect">
            <a:avLst/>
          </a:prstGeom>
          <a:noFill/>
        </p:spPr>
        <p:txBody>
          <a:bodyPr wrap="square" rtlCol="0">
            <a:spAutoFit/>
          </a:bodyPr>
          <a:lstStyle/>
          <a:p>
            <a:r>
              <a:rPr lang="en-US" sz="1400" dirty="0">
                <a:latin typeface="Rockwell" panose="02060603020205020403" pitchFamily="18" charset="0"/>
              </a:rPr>
              <a:t>Colby.edu. (2019). [online] Available at: http://www.colby.edu/humanresources/wp-content/uploads/sites/170/2015/05/Ergo-Safety-03-Talk.pdf [Accessed 13 Nov. 2019</a:t>
            </a:r>
            <a:r>
              <a:rPr lang="en-US" sz="1400" dirty="0" smtClean="0">
                <a:latin typeface="Rockwell" panose="02060603020205020403" pitchFamily="18" charset="0"/>
              </a:rPr>
              <a:t>].</a:t>
            </a:r>
          </a:p>
          <a:p>
            <a:endParaRPr lang="en-US" sz="1400" dirty="0">
              <a:latin typeface="Rockwell" panose="02060603020205020403" pitchFamily="18" charset="0"/>
            </a:endParaRPr>
          </a:p>
          <a:p>
            <a:r>
              <a:rPr lang="en-US" sz="1400" dirty="0">
                <a:latin typeface="Rockwell" panose="02060603020205020403" pitchFamily="18" charset="0"/>
              </a:rPr>
              <a:t>ehs.yale.edu. (2018). </a:t>
            </a:r>
            <a:r>
              <a:rPr lang="en-US" sz="1400" i="1" dirty="0">
                <a:latin typeface="Rockwell" panose="02060603020205020403" pitchFamily="18" charset="0"/>
              </a:rPr>
              <a:t>ERGONOMICS: AWKWARD POSTURE</a:t>
            </a:r>
            <a:r>
              <a:rPr lang="en-US" sz="1400" dirty="0">
                <a:latin typeface="Rockwell" panose="02060603020205020403" pitchFamily="18" charset="0"/>
              </a:rPr>
              <a:t>. [online] Available at: https://ehs.yale.edu/sites/default/files/files/ergo-awkward-posture.pdf. [Accessed 13 Nov. 2019</a:t>
            </a:r>
            <a:r>
              <a:rPr lang="en-US" sz="1400" dirty="0" smtClean="0">
                <a:latin typeface="Rockwell" panose="02060603020205020403" pitchFamily="18" charset="0"/>
              </a:rPr>
              <a:t>].</a:t>
            </a:r>
          </a:p>
          <a:p>
            <a:endParaRPr lang="en-US" sz="1400" dirty="0">
              <a:latin typeface="Rockwell" panose="02060603020205020403" pitchFamily="18" charset="0"/>
            </a:endParaRPr>
          </a:p>
          <a:p>
            <a:r>
              <a:rPr lang="en-US" sz="1400" dirty="0">
                <a:latin typeface="Rockwell" panose="02060603020205020403" pitchFamily="18" charset="0"/>
              </a:rPr>
              <a:t>Cdc.gov. (2017). </a:t>
            </a:r>
            <a:r>
              <a:rPr lang="en-US" sz="1400" i="1" dirty="0">
                <a:latin typeface="Rockwell" panose="02060603020205020403" pitchFamily="18" charset="0"/>
              </a:rPr>
              <a:t>Step 1: Identify Risk Factors | NIOSH | CDC</a:t>
            </a:r>
            <a:r>
              <a:rPr lang="en-US" sz="1400" dirty="0">
                <a:latin typeface="Rockwell" panose="02060603020205020403" pitchFamily="18" charset="0"/>
              </a:rPr>
              <a:t>. [online] Available at: https://www.cdc.gov/niosh/topics/ergonomics/ergoprimer/step1.html [Accessed 13 Nov. 2019</a:t>
            </a:r>
            <a:r>
              <a:rPr lang="en-US" sz="1400" dirty="0" smtClean="0">
                <a:latin typeface="Rockwell" panose="02060603020205020403" pitchFamily="18" charset="0"/>
              </a:rPr>
              <a:t>].</a:t>
            </a:r>
          </a:p>
          <a:p>
            <a:endParaRPr lang="en-US" sz="1400" dirty="0">
              <a:latin typeface="Rockwell" panose="02060603020205020403" pitchFamily="18" charset="0"/>
            </a:endParaRPr>
          </a:p>
          <a:p>
            <a:r>
              <a:rPr lang="en-US" sz="1400" dirty="0">
                <a:latin typeface="Rockwell" panose="02060603020205020403" pitchFamily="18" charset="0"/>
              </a:rPr>
              <a:t>Osha.gov. (2019). </a:t>
            </a:r>
            <a:r>
              <a:rPr lang="en-US" sz="1400" i="1" dirty="0">
                <a:latin typeface="Rockwell" panose="02060603020205020403" pitchFamily="18" charset="0"/>
              </a:rPr>
              <a:t>Ergonomics </a:t>
            </a:r>
            <a:r>
              <a:rPr lang="en-US" sz="1400" i="1" dirty="0" err="1">
                <a:latin typeface="Rockwell" panose="02060603020205020403" pitchFamily="18" charset="0"/>
              </a:rPr>
              <a:t>eTool</a:t>
            </a:r>
            <a:r>
              <a:rPr lang="en-US" sz="1400" i="1" dirty="0">
                <a:latin typeface="Rockwell" panose="02060603020205020403" pitchFamily="18" charset="0"/>
              </a:rPr>
              <a:t>: Solutions for Electrical Contractors - Supplemental Information: Hazard Index</a:t>
            </a:r>
            <a:r>
              <a:rPr lang="en-US" sz="1400" dirty="0">
                <a:latin typeface="Rockwell" panose="02060603020205020403" pitchFamily="18" charset="0"/>
              </a:rPr>
              <a:t>. [online] Available at: https://www.osha.gov/SLTC/etools/electricalcontractors/supplemental/hazardindex.html#awkward [Accessed 13 Nov. 2019</a:t>
            </a:r>
            <a:r>
              <a:rPr lang="en-US" sz="1400" dirty="0" smtClean="0">
                <a:latin typeface="Rockwell" panose="02060603020205020403" pitchFamily="18" charset="0"/>
              </a:rPr>
              <a:t>].</a:t>
            </a:r>
          </a:p>
          <a:p>
            <a:endParaRPr lang="en-US" sz="1400" dirty="0">
              <a:latin typeface="Rockwell" panose="02060603020205020403" pitchFamily="18" charset="0"/>
            </a:endParaRPr>
          </a:p>
          <a:p>
            <a:r>
              <a:rPr lang="en-US" sz="1400" dirty="0">
                <a:latin typeface="Rockwell" panose="02060603020205020403" pitchFamily="18" charset="0"/>
              </a:rPr>
              <a:t>Moore, S. and </a:t>
            </a:r>
            <a:r>
              <a:rPr lang="en-US" sz="1400" dirty="0" err="1">
                <a:latin typeface="Rockwell" panose="02060603020205020403" pitchFamily="18" charset="0"/>
              </a:rPr>
              <a:t>Torma-Krajewski</a:t>
            </a:r>
            <a:r>
              <a:rPr lang="en-US" sz="1400" dirty="0">
                <a:latin typeface="Rockwell" panose="02060603020205020403" pitchFamily="18" charset="0"/>
              </a:rPr>
              <a:t>, J. (2011). </a:t>
            </a:r>
            <a:r>
              <a:rPr lang="en-US" sz="1400" i="1" dirty="0">
                <a:latin typeface="Rockwell" panose="02060603020205020403" pitchFamily="18" charset="0"/>
              </a:rPr>
              <a:t>Figure 4. Neutral and awkward back postures.</a:t>
            </a:r>
            <a:r>
              <a:rPr lang="en-US" sz="1400" dirty="0">
                <a:latin typeface="Rockwell" panose="02060603020205020403" pitchFamily="18" charset="0"/>
              </a:rPr>
              <a:t>. [image] Available at: https://www.cdc.gov/niosh/mining/UserFiles/works/pdfs/2011-191.pdf [Accessed 13 Nov. 2019</a:t>
            </a:r>
            <a:r>
              <a:rPr lang="en-US" sz="1400" dirty="0" smtClean="0">
                <a:latin typeface="Rockwell" panose="02060603020205020403" pitchFamily="18" charset="0"/>
              </a:rPr>
              <a:t>].</a:t>
            </a:r>
          </a:p>
          <a:p>
            <a:endParaRPr lang="en-US" sz="1400" dirty="0">
              <a:latin typeface="Rockwell" panose="02060603020205020403" pitchFamily="18" charset="0"/>
            </a:endParaRPr>
          </a:p>
          <a:p>
            <a:r>
              <a:rPr lang="en-US" sz="1400" dirty="0">
                <a:latin typeface="Rockwell" panose="02060603020205020403" pitchFamily="18" charset="0"/>
              </a:rPr>
              <a:t>Ehs.virginia.edu. (</a:t>
            </a:r>
            <a:r>
              <a:rPr lang="en-US" sz="1400" dirty="0" err="1">
                <a:latin typeface="Rockwell" panose="02060603020205020403" pitchFamily="18" charset="0"/>
              </a:rPr>
              <a:t>n.d.</a:t>
            </a:r>
            <a:r>
              <a:rPr lang="en-US" sz="1400" dirty="0">
                <a:latin typeface="Rockwell" panose="02060603020205020403" pitchFamily="18" charset="0"/>
              </a:rPr>
              <a:t>). </a:t>
            </a:r>
            <a:r>
              <a:rPr lang="en-US" sz="1400" i="1" dirty="0">
                <a:latin typeface="Rockwell" panose="02060603020205020403" pitchFamily="18" charset="0"/>
              </a:rPr>
              <a:t>Signs &amp; Symptoms of Physical Distress, UVA-EHS</a:t>
            </a:r>
            <a:r>
              <a:rPr lang="en-US" sz="1400" dirty="0">
                <a:latin typeface="Rockwell" panose="02060603020205020403" pitchFamily="18" charset="0"/>
              </a:rPr>
              <a:t>. [online] Available at: http://ehs.virginia.edu/Ergonomics-Distress.html [Accessed 13 Nov. 2019</a:t>
            </a:r>
            <a:r>
              <a:rPr lang="en-US" sz="1400" dirty="0" smtClean="0">
                <a:latin typeface="Rockwell" panose="02060603020205020403" pitchFamily="18" charset="0"/>
              </a:rPr>
              <a:t>].</a:t>
            </a:r>
          </a:p>
          <a:p>
            <a:endParaRPr lang="en-US" sz="1400" dirty="0">
              <a:latin typeface="Rockwell" panose="02060603020205020403" pitchFamily="18" charset="0"/>
            </a:endParaRPr>
          </a:p>
          <a:p>
            <a:r>
              <a:rPr lang="en-US" sz="1400" dirty="0">
                <a:latin typeface="Rockwell" panose="02060603020205020403" pitchFamily="18" charset="0"/>
              </a:rPr>
              <a:t>Lounge-</a:t>
            </a:r>
            <a:r>
              <a:rPr lang="en-US" sz="1400" dirty="0" err="1">
                <a:latin typeface="Rockwell" panose="02060603020205020403" pitchFamily="18" charset="0"/>
              </a:rPr>
              <a:t>tek</a:t>
            </a:r>
            <a:r>
              <a:rPr lang="en-US" sz="1400" dirty="0">
                <a:latin typeface="Rockwell" panose="02060603020205020403" pitchFamily="18" charset="0"/>
              </a:rPr>
              <a:t> team (2017). </a:t>
            </a:r>
            <a:r>
              <a:rPr lang="en-US" sz="1400" i="1" dirty="0">
                <a:latin typeface="Rockwell" panose="02060603020205020403" pitchFamily="18" charset="0"/>
              </a:rPr>
              <a:t>back-pain-using-laptop</a:t>
            </a:r>
            <a:r>
              <a:rPr lang="en-US" sz="1400" dirty="0">
                <a:latin typeface="Rockwell" panose="02060603020205020403" pitchFamily="18" charset="0"/>
              </a:rPr>
              <a:t>. [image] Available at: https://lounge-tek.com/chair-back-pain-ergonomics/ [Accessed 13 Nov. 2019].</a:t>
            </a:r>
          </a:p>
          <a:p>
            <a:r>
              <a:rPr lang="en-US" sz="1400" dirty="0">
                <a:latin typeface="Rockwell" panose="02060603020205020403" pitchFamily="18" charset="0"/>
              </a:rPr>
              <a:t/>
            </a:r>
            <a:br>
              <a:rPr lang="en-US" sz="1400" dirty="0">
                <a:latin typeface="Rockwell" panose="02060603020205020403" pitchFamily="18" charset="0"/>
              </a:rPr>
            </a:br>
            <a:endParaRPr lang="en-US" sz="1400" dirty="0">
              <a:latin typeface="Rockwell" panose="02060603020205020403" pitchFamily="18" charset="0"/>
            </a:endParaRPr>
          </a:p>
        </p:txBody>
      </p:sp>
    </p:spTree>
    <p:extLst>
      <p:ext uri="{BB962C8B-B14F-4D97-AF65-F5344CB8AC3E}">
        <p14:creationId xmlns:p14="http://schemas.microsoft.com/office/powerpoint/2010/main" val="35047210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7067"/>
          </a:xfrm>
        </p:spPr>
        <p:txBody>
          <a:bodyPr/>
          <a:lstStyle/>
          <a:p>
            <a:pPr algn="ctr"/>
            <a:r>
              <a:rPr lang="en-US" dirty="0" smtClean="0">
                <a:latin typeface="Rockwell" panose="02060603020205020403" pitchFamily="18" charset="0"/>
              </a:rPr>
              <a:t>References</a:t>
            </a:r>
            <a:br>
              <a:rPr lang="en-US" dirty="0" smtClean="0">
                <a:latin typeface="Rockwell" panose="02060603020205020403" pitchFamily="18" charset="0"/>
              </a:rPr>
            </a:br>
            <a:r>
              <a:rPr lang="en-US" sz="1000" dirty="0" smtClean="0">
                <a:latin typeface="Rockwell" panose="02060603020205020403" pitchFamily="18" charset="0"/>
              </a:rPr>
              <a:t>(Vibration)</a:t>
            </a:r>
            <a:endParaRPr lang="en-US" dirty="0">
              <a:latin typeface="Rockwell" panose="02060603020205020403" pitchFamily="18" charset="0"/>
            </a:endParaRPr>
          </a:p>
        </p:txBody>
      </p:sp>
      <p:sp>
        <p:nvSpPr>
          <p:cNvPr id="3" name="TextBox 2"/>
          <p:cNvSpPr txBox="1"/>
          <p:nvPr/>
        </p:nvSpPr>
        <p:spPr>
          <a:xfrm>
            <a:off x="782444" y="1507067"/>
            <a:ext cx="10627112" cy="2893100"/>
          </a:xfrm>
          <a:prstGeom prst="rect">
            <a:avLst/>
          </a:prstGeom>
          <a:noFill/>
        </p:spPr>
        <p:txBody>
          <a:bodyPr wrap="square" rtlCol="0">
            <a:spAutoFit/>
          </a:bodyPr>
          <a:lstStyle/>
          <a:p>
            <a:r>
              <a:rPr lang="en-US" sz="1400" dirty="0">
                <a:latin typeface="Rockwell" panose="02060603020205020403" pitchFamily="18" charset="0"/>
              </a:rPr>
              <a:t>Carpal tunnel syndrome. (2017, March 30). Retrieved November 19, 2019, from </a:t>
            </a:r>
            <a:r>
              <a:rPr lang="en-US" sz="1400" dirty="0">
                <a:latin typeface="Rockwell" panose="02060603020205020403" pitchFamily="18" charset="0"/>
                <a:hlinkClick r:id="rId2"/>
              </a:rPr>
              <a:t>https://www.mayoclinic.org/diseases-conditions/carpal-tunnel-syndrome/symptoms-causes/syc-20355603</a:t>
            </a:r>
            <a:r>
              <a:rPr lang="en-US" sz="1400" dirty="0" smtClean="0">
                <a:latin typeface="Rockwell" panose="02060603020205020403" pitchFamily="18" charset="0"/>
              </a:rPr>
              <a:t>.</a:t>
            </a:r>
          </a:p>
          <a:p>
            <a:endParaRPr lang="en-US" sz="1400" dirty="0">
              <a:latin typeface="Rockwell" panose="02060603020205020403" pitchFamily="18" charset="0"/>
            </a:endParaRPr>
          </a:p>
          <a:p>
            <a:r>
              <a:rPr lang="en-US" sz="1400" dirty="0">
                <a:latin typeface="Rockwell" panose="02060603020205020403" pitchFamily="18" charset="0"/>
              </a:rPr>
              <a:t>Donald Millar, J. (2014, June 6). CDC - NIOSH Publications and Products - Vibration Syndrome (83-110). Retrieved November 19, 2019, from </a:t>
            </a:r>
            <a:r>
              <a:rPr lang="en-US" sz="1400" dirty="0">
                <a:latin typeface="Rockwell" panose="02060603020205020403" pitchFamily="18" charset="0"/>
                <a:hlinkClick r:id="rId3"/>
              </a:rPr>
              <a:t>https://www.cdc.gov/niosh/docs/83-110</a:t>
            </a:r>
            <a:r>
              <a:rPr lang="en-US" sz="1400" dirty="0" smtClean="0">
                <a:latin typeface="Rockwell" panose="02060603020205020403" pitchFamily="18" charset="0"/>
                <a:hlinkClick r:id="rId3"/>
              </a:rPr>
              <a:t>/</a:t>
            </a:r>
            <a:r>
              <a:rPr lang="en-US" sz="1400" dirty="0" smtClean="0">
                <a:latin typeface="Rockwell" panose="02060603020205020403" pitchFamily="18" charset="0"/>
              </a:rPr>
              <a:t>.</a:t>
            </a:r>
          </a:p>
          <a:p>
            <a:endParaRPr lang="en-US" sz="1400" dirty="0">
              <a:latin typeface="Rockwell" panose="02060603020205020403" pitchFamily="18" charset="0"/>
            </a:endParaRPr>
          </a:p>
          <a:p>
            <a:r>
              <a:rPr lang="en-US" sz="1400" dirty="0">
                <a:latin typeface="Rockwell" panose="02060603020205020403" pitchFamily="18" charset="0"/>
              </a:rPr>
              <a:t>Health and Safety Executive. (2012). </a:t>
            </a:r>
            <a:r>
              <a:rPr lang="en-US" sz="1400" i="1" dirty="0">
                <a:latin typeface="Rockwell" panose="02060603020205020403" pitchFamily="18" charset="0"/>
              </a:rPr>
              <a:t>Hand-arm vibration at work</a:t>
            </a:r>
            <a:r>
              <a:rPr lang="en-US" sz="1400" dirty="0">
                <a:latin typeface="Rockwell" panose="02060603020205020403" pitchFamily="18" charset="0"/>
              </a:rPr>
              <a:t> [leaflet]. Crown. Retrieved from </a:t>
            </a:r>
            <a:r>
              <a:rPr lang="en-US" sz="1400" dirty="0">
                <a:latin typeface="Rockwell" panose="02060603020205020403" pitchFamily="18" charset="0"/>
                <a:hlinkClick r:id="rId4"/>
              </a:rPr>
              <a:t>http://</a:t>
            </a:r>
            <a:r>
              <a:rPr lang="en-US" sz="1400" dirty="0" smtClean="0">
                <a:latin typeface="Rockwell" panose="02060603020205020403" pitchFamily="18" charset="0"/>
                <a:hlinkClick r:id="rId4"/>
              </a:rPr>
              <a:t>www.hse.gov.uk/pubns/indg175.pdf</a:t>
            </a:r>
            <a:endParaRPr lang="en-US" sz="1400" dirty="0" smtClean="0">
              <a:latin typeface="Rockwell" panose="02060603020205020403" pitchFamily="18" charset="0"/>
            </a:endParaRPr>
          </a:p>
          <a:p>
            <a:endParaRPr lang="en-US" sz="1400" dirty="0">
              <a:latin typeface="Rockwell" panose="02060603020205020403" pitchFamily="18" charset="0"/>
            </a:endParaRPr>
          </a:p>
          <a:p>
            <a:r>
              <a:rPr lang="en-US" sz="1400" dirty="0">
                <a:latin typeface="Rockwell" panose="02060603020205020403" pitchFamily="18" charset="0"/>
              </a:rPr>
              <a:t>[Membership HCLG]. (2017, May 10). Hand Arm Vibration [Video file]. Retrieved from </a:t>
            </a:r>
            <a:r>
              <a:rPr lang="en-US" sz="1400" dirty="0">
                <a:latin typeface="Rockwell" panose="02060603020205020403" pitchFamily="18" charset="0"/>
                <a:hlinkClick r:id="rId5"/>
              </a:rPr>
              <a:t>https://</a:t>
            </a:r>
            <a:r>
              <a:rPr lang="en-US" sz="1400" dirty="0" smtClean="0">
                <a:latin typeface="Rockwell" panose="02060603020205020403" pitchFamily="18" charset="0"/>
                <a:hlinkClick r:id="rId5"/>
              </a:rPr>
              <a:t>www.youtube.com/watch?v=f1e_XiD3W1s</a:t>
            </a:r>
            <a:endParaRPr lang="en-US" sz="1400" dirty="0" smtClean="0">
              <a:latin typeface="Rockwell" panose="02060603020205020403" pitchFamily="18" charset="0"/>
            </a:endParaRPr>
          </a:p>
          <a:p>
            <a:endParaRPr lang="en-US" sz="1400" dirty="0">
              <a:latin typeface="Rockwell" panose="02060603020205020403" pitchFamily="18" charset="0"/>
            </a:endParaRPr>
          </a:p>
          <a:p>
            <a:r>
              <a:rPr lang="en-US" sz="1400" dirty="0">
                <a:latin typeface="Rockwell" panose="02060603020205020403" pitchFamily="18" charset="0"/>
              </a:rPr>
              <a:t>UNITED STATES DEPARTMENT OF LABOR. (</a:t>
            </a:r>
            <a:r>
              <a:rPr lang="en-US" sz="1400" dirty="0" err="1">
                <a:latin typeface="Rockwell" panose="02060603020205020403" pitchFamily="18" charset="0"/>
              </a:rPr>
              <a:t>n.d.</a:t>
            </a:r>
            <a:r>
              <a:rPr lang="en-US" sz="1400" dirty="0">
                <a:latin typeface="Rockwell" panose="02060603020205020403" pitchFamily="18" charset="0"/>
              </a:rPr>
              <a:t>). Retrieved from https://www.osha.gov/SLTC/ergonomics/controlhazards.html.</a:t>
            </a:r>
            <a:endParaRPr lang="en-US" sz="1400" dirty="0">
              <a:effectLst/>
              <a:latin typeface="Rockwell" panose="02060603020205020403" pitchFamily="18" charset="0"/>
            </a:endParaRPr>
          </a:p>
        </p:txBody>
      </p:sp>
    </p:spTree>
    <p:extLst>
      <p:ext uri="{BB962C8B-B14F-4D97-AF65-F5344CB8AC3E}">
        <p14:creationId xmlns:p14="http://schemas.microsoft.com/office/powerpoint/2010/main" val="26293013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7067"/>
          </a:xfrm>
        </p:spPr>
        <p:txBody>
          <a:bodyPr/>
          <a:lstStyle/>
          <a:p>
            <a:pPr algn="ctr"/>
            <a:r>
              <a:rPr lang="en-US" dirty="0" smtClean="0">
                <a:latin typeface="Rockwell" panose="02060603020205020403" pitchFamily="18" charset="0"/>
              </a:rPr>
              <a:t>References</a:t>
            </a:r>
            <a:br>
              <a:rPr lang="en-US" dirty="0" smtClean="0">
                <a:latin typeface="Rockwell" panose="02060603020205020403" pitchFamily="18" charset="0"/>
              </a:rPr>
            </a:br>
            <a:r>
              <a:rPr lang="en-US" sz="1000" dirty="0" smtClean="0">
                <a:latin typeface="Rockwell" panose="02060603020205020403" pitchFamily="18" charset="0"/>
              </a:rPr>
              <a:t>(Work handling and </a:t>
            </a:r>
            <a:r>
              <a:rPr lang="en-US" sz="1000" dirty="0" err="1" smtClean="0">
                <a:latin typeface="Rockwell" panose="02060603020205020403" pitchFamily="18" charset="0"/>
              </a:rPr>
              <a:t>Lifing</a:t>
            </a:r>
            <a:r>
              <a:rPr lang="en-US" sz="1000" dirty="0" smtClean="0">
                <a:latin typeface="Rockwell" panose="02060603020205020403" pitchFamily="18" charset="0"/>
              </a:rPr>
              <a:t>)</a:t>
            </a:r>
            <a:endParaRPr lang="en-US" dirty="0">
              <a:latin typeface="Rockwell" panose="02060603020205020403" pitchFamily="18" charset="0"/>
            </a:endParaRPr>
          </a:p>
        </p:txBody>
      </p:sp>
      <p:sp>
        <p:nvSpPr>
          <p:cNvPr id="3" name="TextBox 2"/>
          <p:cNvSpPr txBox="1"/>
          <p:nvPr/>
        </p:nvSpPr>
        <p:spPr>
          <a:xfrm>
            <a:off x="516673" y="1507067"/>
            <a:ext cx="11675327" cy="5827236"/>
          </a:xfrm>
          <a:prstGeom prst="rect">
            <a:avLst/>
          </a:prstGeom>
          <a:noFill/>
        </p:spPr>
        <p:txBody>
          <a:bodyPr wrap="square" rtlCol="0">
            <a:spAutoFit/>
          </a:bodyPr>
          <a:lstStyle/>
          <a:p>
            <a:pPr marL="342900" indent="-342900">
              <a:spcAft>
                <a:spcPts val="1600"/>
              </a:spcAft>
            </a:pPr>
            <a:r>
              <a:rPr lang="en-US" sz="1400" dirty="0">
                <a:latin typeface="Rockwell" panose="02060603020205020403" pitchFamily="18" charset="0"/>
              </a:rPr>
              <a:t>CDC - Mining Topic - Manual Materials Handling - NIOSH. (2018, March 9). Retrieved November 10, 2019, from </a:t>
            </a:r>
            <a:r>
              <a:rPr lang="en-US" sz="1400" u="sng" dirty="0">
                <a:latin typeface="Rockwell" panose="02060603020205020403" pitchFamily="18" charset="0"/>
                <a:hlinkClick r:id="rId2"/>
              </a:rPr>
              <a:t>https://www.cdc.gov/niosh/mining/topics/manualmaterialshandling.html</a:t>
            </a:r>
            <a:r>
              <a:rPr lang="en-US" sz="1400" dirty="0">
                <a:latin typeface="Rockwell" panose="02060603020205020403" pitchFamily="18" charset="0"/>
              </a:rPr>
              <a:t>.</a:t>
            </a:r>
          </a:p>
          <a:p>
            <a:pPr marL="342900" indent="-342900">
              <a:spcAft>
                <a:spcPts val="1600"/>
              </a:spcAft>
            </a:pPr>
            <a:r>
              <a:rPr lang="en-US" sz="1400" dirty="0">
                <a:latin typeface="Rockwell" panose="02060603020205020403" pitchFamily="18" charset="0"/>
              </a:rPr>
              <a:t>Ergonomics and Musculoskeletal Disorders. (2018, February 28). Retrieved November 10, 2019, from </a:t>
            </a:r>
            <a:r>
              <a:rPr lang="en-US" sz="1400" u="sng" dirty="0">
                <a:latin typeface="Rockwell" panose="02060603020205020403" pitchFamily="18" charset="0"/>
                <a:hlinkClick r:id="rId3"/>
              </a:rPr>
              <a:t>https://www.cdc.gov/niosh/topics/ergonomics/</a:t>
            </a:r>
            <a:r>
              <a:rPr lang="en-US" sz="1400" dirty="0">
                <a:latin typeface="Rockwell" panose="02060603020205020403" pitchFamily="18" charset="0"/>
              </a:rPr>
              <a:t>.</a:t>
            </a:r>
          </a:p>
          <a:p>
            <a:pPr marL="342900" indent="-342900">
              <a:spcAft>
                <a:spcPts val="1600"/>
              </a:spcAft>
            </a:pPr>
            <a:r>
              <a:rPr lang="en-US" sz="1400" dirty="0">
                <a:latin typeface="Rockwell" panose="02060603020205020403" pitchFamily="18" charset="0"/>
              </a:rPr>
              <a:t>Images of manual lifting. (</a:t>
            </a:r>
            <a:r>
              <a:rPr lang="en-US" sz="1400" dirty="0" err="1">
                <a:latin typeface="Rockwell" panose="02060603020205020403" pitchFamily="18" charset="0"/>
              </a:rPr>
              <a:t>n.d.</a:t>
            </a:r>
            <a:r>
              <a:rPr lang="en-US" sz="1400" dirty="0">
                <a:latin typeface="Rockwell" panose="02060603020205020403" pitchFamily="18" charset="0"/>
              </a:rPr>
              <a:t>). Retrieved November 15, 2019, from https://www.shutterstock.com/es/search/manual lifting.</a:t>
            </a:r>
          </a:p>
          <a:p>
            <a:pPr marL="342900" indent="-342900">
              <a:spcAft>
                <a:spcPts val="1600"/>
              </a:spcAft>
            </a:pPr>
            <a:r>
              <a:rPr lang="en-US" sz="1400" dirty="0">
                <a:latin typeface="Rockwell" panose="02060603020205020403" pitchFamily="18" charset="0"/>
              </a:rPr>
              <a:t>Musculoskeletal Disorders. (2018, March 9). Retrieved November 18, 2019, from https://books.hse.gov.uk/Musculoskeletal/.NIOSHTIC-2 </a:t>
            </a:r>
            <a:r>
              <a:rPr lang="en-US" sz="1400" dirty="0" smtClean="0">
                <a:latin typeface="Rockwell" panose="02060603020205020403" pitchFamily="18" charset="0"/>
              </a:rPr>
              <a:t>Publications Search - 00221251 - Workplace use of back belts. Review and recommendations. (2019, April 12). Retrieved November 10, 2019, from </a:t>
            </a:r>
            <a:r>
              <a:rPr lang="en-US" sz="1400" u="sng" dirty="0" smtClean="0">
                <a:latin typeface="Rockwell" panose="02060603020205020403" pitchFamily="18" charset="0"/>
                <a:hlinkClick r:id="rId4"/>
              </a:rPr>
              <a:t>https://www.cdc.gov/niosh/nioshtic-2/00221251.html</a:t>
            </a:r>
            <a:r>
              <a:rPr lang="en-US" sz="1400" dirty="0" smtClean="0">
                <a:latin typeface="Rockwell" panose="02060603020205020403" pitchFamily="18" charset="0"/>
              </a:rPr>
              <a:t>.</a:t>
            </a:r>
          </a:p>
          <a:p>
            <a:pPr marL="342900" indent="-342900">
              <a:spcAft>
                <a:spcPts val="1600"/>
              </a:spcAft>
            </a:pPr>
            <a:r>
              <a:rPr lang="en-US" sz="1400" dirty="0" smtClean="0">
                <a:latin typeface="Rockwell" panose="02060603020205020403" pitchFamily="18" charset="0"/>
              </a:rPr>
              <a:t>NIOSHTIC-2 </a:t>
            </a:r>
            <a:r>
              <a:rPr lang="en-US" sz="1400" dirty="0">
                <a:latin typeface="Rockwell" panose="02060603020205020403" pitchFamily="18" charset="0"/>
              </a:rPr>
              <a:t>Search Results - Full View. (2019, January 30). Retrieved November 10, 2019, from </a:t>
            </a:r>
            <a:r>
              <a:rPr lang="en-US" sz="1400" u="sng" dirty="0">
                <a:latin typeface="Rockwell" panose="02060603020205020403" pitchFamily="18" charset="0"/>
                <a:hlinkClick r:id="rId5"/>
              </a:rPr>
              <a:t>https://www2a.cdc.gov/nioshtic-2/BuildQyr.asp?s1=Ferguson+Marras&amp;f1=*&amp;Startyear=&amp;Adv=0&amp;terms=1&amp;D1=10&amp;EndYear=&amp;Limit=10000&amp;sort=&amp;PageNo=1&amp;RecNo=1&amp;View=f&amp;</a:t>
            </a:r>
            <a:r>
              <a:rPr lang="en-US" sz="1400" dirty="0">
                <a:latin typeface="Rockwell" panose="02060603020205020403" pitchFamily="18" charset="0"/>
              </a:rPr>
              <a:t>.</a:t>
            </a:r>
          </a:p>
          <a:p>
            <a:pPr marL="342900" indent="-342900">
              <a:spcAft>
                <a:spcPts val="1600"/>
              </a:spcAft>
            </a:pPr>
            <a:r>
              <a:rPr lang="en-US" sz="1400" dirty="0">
                <a:latin typeface="Rockwell" panose="02060603020205020403" pitchFamily="18" charset="0"/>
              </a:rPr>
              <a:t>Reinventing the Production Line: Ergonomics in the Factory. (2018, January 26). Retrieved November 15, 2019, from https://www.timotionergo.com/en/news/detail/blog-articles/reinventing-the-production-line:-ergonomics-in-the-factory?guid=1516999939.</a:t>
            </a:r>
          </a:p>
          <a:p>
            <a:pPr marL="342900" indent="-342900">
              <a:spcAft>
                <a:spcPts val="1600"/>
              </a:spcAft>
            </a:pPr>
            <a:r>
              <a:rPr lang="en-US" sz="1400" dirty="0" smtClean="0">
                <a:latin typeface="Rockwell" panose="02060603020205020403" pitchFamily="18" charset="0"/>
              </a:rPr>
              <a:t>Stevenson</a:t>
            </a:r>
            <a:r>
              <a:rPr lang="en-US" sz="1400" dirty="0">
                <a:latin typeface="Rockwell" panose="02060603020205020403" pitchFamily="18" charset="0"/>
              </a:rPr>
              <a:t>, S. (2017, August 16). Musculoskeletal system diseases. Retrieved November 10, 2019, from </a:t>
            </a:r>
            <a:r>
              <a:rPr lang="en-US" sz="1400" u="sng" dirty="0">
                <a:latin typeface="Rockwell" panose="02060603020205020403" pitchFamily="18" charset="0"/>
                <a:hlinkClick r:id="rId6"/>
              </a:rPr>
              <a:t>https://www.dmu.edu/medterms/musculoskeletal-system/musculoskeletal-system-diseases/</a:t>
            </a:r>
            <a:r>
              <a:rPr lang="en-US" sz="1400" dirty="0">
                <a:latin typeface="Rockwell" panose="02060603020205020403" pitchFamily="18" charset="0"/>
              </a:rPr>
              <a:t>.</a:t>
            </a:r>
          </a:p>
          <a:p>
            <a:pPr marL="342900" indent="-342900">
              <a:spcAft>
                <a:spcPts val="1600"/>
              </a:spcAft>
            </a:pPr>
            <a:r>
              <a:rPr lang="en-US" sz="1400" dirty="0">
                <a:latin typeface="Rockwell" panose="02060603020205020403" pitchFamily="18" charset="0"/>
              </a:rPr>
              <a:t>UNITED STATES DEPARTMENT OF LABOR. (2013). Retrieved November 10, 2019, from </a:t>
            </a:r>
            <a:r>
              <a:rPr lang="en-US" sz="1400" u="sng" dirty="0">
                <a:latin typeface="Rockwell" panose="02060603020205020403" pitchFamily="18" charset="0"/>
                <a:hlinkClick r:id="rId7"/>
              </a:rPr>
              <a:t>https://www.osha.gov/SLTC/ergonomics</a:t>
            </a:r>
            <a:r>
              <a:rPr lang="en-US" sz="1400" u="sng" dirty="0" smtClean="0">
                <a:latin typeface="Rockwell" panose="02060603020205020403" pitchFamily="18" charset="0"/>
                <a:hlinkClick r:id="rId7"/>
              </a:rPr>
              <a:t>/</a:t>
            </a:r>
            <a:r>
              <a:rPr lang="en-US" sz="1400" dirty="0" smtClean="0">
                <a:latin typeface="Rockwell" panose="02060603020205020403" pitchFamily="18" charset="0"/>
              </a:rPr>
              <a:t>.</a:t>
            </a:r>
          </a:p>
          <a:p>
            <a:endParaRPr lang="en-US" sz="1400" dirty="0" smtClean="0">
              <a:latin typeface="Rockwell" panose="02060603020205020403" pitchFamily="18" charset="0"/>
            </a:endParaRPr>
          </a:p>
          <a:p>
            <a:pPr marL="342900" indent="-342900">
              <a:spcAft>
                <a:spcPts val="1600"/>
              </a:spcAft>
            </a:pPr>
            <a:endParaRPr lang="en-US" sz="1400" dirty="0">
              <a:effectLst/>
              <a:latin typeface="Rockwell" panose="02060603020205020403" pitchFamily="18" charset="0"/>
            </a:endParaRPr>
          </a:p>
        </p:txBody>
      </p:sp>
    </p:spTree>
    <p:extLst>
      <p:ext uri="{BB962C8B-B14F-4D97-AF65-F5344CB8AC3E}">
        <p14:creationId xmlns:p14="http://schemas.microsoft.com/office/powerpoint/2010/main" val="42414053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7067"/>
          </a:xfrm>
        </p:spPr>
        <p:txBody>
          <a:bodyPr>
            <a:normAutofit/>
          </a:bodyPr>
          <a:lstStyle/>
          <a:p>
            <a:pPr algn="ctr"/>
            <a:r>
              <a:rPr lang="en-US" dirty="0" smtClean="0">
                <a:latin typeface="Rockwell" panose="02060603020205020403" pitchFamily="18" charset="0"/>
              </a:rPr>
              <a:t>Ergonomics</a:t>
            </a:r>
            <a:r>
              <a:rPr lang="en-US" dirty="0" smtClean="0"/>
              <a:t> </a:t>
            </a:r>
            <a:r>
              <a:rPr lang="en-US" dirty="0" smtClean="0">
                <a:latin typeface="Rockwell" panose="02060603020205020403" pitchFamily="18" charset="0"/>
              </a:rPr>
              <a:t>Defined</a:t>
            </a:r>
            <a:endParaRPr lang="en-US" dirty="0">
              <a:latin typeface="Rockwell" panose="02060603020205020403" pitchFamily="18" charset="0"/>
            </a:endParaRPr>
          </a:p>
        </p:txBody>
      </p:sp>
      <p:sp>
        <p:nvSpPr>
          <p:cNvPr id="4" name="Content Placeholder 3"/>
          <p:cNvSpPr>
            <a:spLocks noGrp="1"/>
          </p:cNvSpPr>
          <p:nvPr>
            <p:ph sz="half" idx="2"/>
          </p:nvPr>
        </p:nvSpPr>
        <p:spPr>
          <a:xfrm>
            <a:off x="684648" y="1831343"/>
            <a:ext cx="4937655" cy="3030538"/>
          </a:xfrm>
        </p:spPr>
        <p:txBody>
          <a:bodyPr/>
          <a:lstStyle/>
          <a:p>
            <a:pPr marL="0" indent="0" algn="ctr">
              <a:buNone/>
            </a:pPr>
            <a:r>
              <a:rPr lang="en-US" dirty="0">
                <a:solidFill>
                  <a:schemeClr val="bg1"/>
                </a:solidFill>
                <a:latin typeface="Rockwell" panose="02060603020205020403" pitchFamily="18" charset="0"/>
              </a:rPr>
              <a:t>Ergonomics is the process of fitting a job to a person.</a:t>
            </a:r>
          </a:p>
          <a:p>
            <a:r>
              <a:rPr lang="en-US" dirty="0">
                <a:solidFill>
                  <a:schemeClr val="bg1"/>
                </a:solidFill>
                <a:latin typeface="Rockwell" panose="02060603020205020403" pitchFamily="18" charset="0"/>
              </a:rPr>
              <a:t>Increases productivity</a:t>
            </a:r>
          </a:p>
          <a:p>
            <a:r>
              <a:rPr lang="en-US" dirty="0">
                <a:solidFill>
                  <a:schemeClr val="bg1"/>
                </a:solidFill>
                <a:latin typeface="Rockwell" panose="02060603020205020403" pitchFamily="18" charset="0"/>
              </a:rPr>
              <a:t>Comfort of worker</a:t>
            </a:r>
          </a:p>
          <a:p>
            <a:r>
              <a:rPr lang="en-US" dirty="0">
                <a:solidFill>
                  <a:schemeClr val="bg1"/>
                </a:solidFill>
                <a:latin typeface="Rockwell" panose="02060603020205020403" pitchFamily="18" charset="0"/>
              </a:rPr>
              <a:t>Decreased muscle fatigue</a:t>
            </a:r>
          </a:p>
          <a:p>
            <a:endParaRPr lang="en-US" dirty="0">
              <a:latin typeface="Rockwell" panose="02060603020205020403" pitchFamily="18" charset="0"/>
            </a:endParaRPr>
          </a:p>
        </p:txBody>
      </p:sp>
      <p:pic>
        <p:nvPicPr>
          <p:cNvPr id="1026" name="Picture 2" descr="https://lh3.googleusercontent.com/FJB8O4P8DQXcBzD6KFigg3YhGzw2WwbpnY2vaPwPzci61IHn-udrF91TgKHGQQi3EvU8PWVC2qGtS-pdBYMpArXHb-iVKukyuQ_G9TZr7X1062w5NOlxYaVMLuDIDxvbFisHsW2sJ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914" y="4103892"/>
            <a:ext cx="2882471" cy="19171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lh3.googleusercontent.com/CrBKvMgHUnaojYlj3OE7yEl9niqotJjFzRQs5BByPWA6UiRAv-no9cLXCgxONurJR23KqwWMbbIxZq-nwTyluerA6Nd5qXTqGWMwzwy-yaoyzQaYPb99VHzTInoKFdPHoK48Fx2syyk"/>
          <p:cNvPicPr>
            <a:picLocks noChangeAspect="1" noChangeArrowheads="1"/>
          </p:cNvPicPr>
          <p:nvPr/>
        </p:nvPicPr>
        <p:blipFill rotWithShape="1">
          <a:blip r:embed="rId4">
            <a:extLst>
              <a:ext uri="{28A0092B-C50C-407E-A947-70E740481C1C}">
                <a14:useLocalDpi xmlns:a14="http://schemas.microsoft.com/office/drawing/2010/main" val="0"/>
              </a:ext>
            </a:extLst>
          </a:blip>
          <a:srcRect l="8923" t="5624" r="5768" b="5312"/>
          <a:stretch/>
        </p:blipFill>
        <p:spPr bwMode="auto">
          <a:xfrm>
            <a:off x="6899563" y="2394064"/>
            <a:ext cx="3682539" cy="18454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519651" y="4713316"/>
            <a:ext cx="3807229" cy="698269"/>
          </a:xfrm>
          <a:prstGeom prst="rect">
            <a:avLst/>
          </a:prstGeom>
          <a:noFill/>
        </p:spPr>
        <p:txBody>
          <a:bodyPr wrap="square" rtlCol="0">
            <a:spAutoFit/>
          </a:bodyPr>
          <a:lstStyle/>
          <a:p>
            <a:endParaRPr lang="en-US" dirty="0"/>
          </a:p>
        </p:txBody>
      </p:sp>
      <p:sp>
        <p:nvSpPr>
          <p:cNvPr id="3" name="TextBox 2"/>
          <p:cNvSpPr txBox="1"/>
          <p:nvPr/>
        </p:nvSpPr>
        <p:spPr>
          <a:xfrm>
            <a:off x="6899562" y="4353487"/>
            <a:ext cx="3682539" cy="338554"/>
          </a:xfrm>
          <a:prstGeom prst="rect">
            <a:avLst/>
          </a:prstGeom>
          <a:noFill/>
        </p:spPr>
        <p:txBody>
          <a:bodyPr wrap="square" rtlCol="0">
            <a:spAutoFit/>
          </a:bodyPr>
          <a:lstStyle/>
          <a:p>
            <a:pPr algn="ctr"/>
            <a:r>
              <a:rPr lang="en-US" sz="800" dirty="0" smtClean="0">
                <a:solidFill>
                  <a:schemeClr val="tx1">
                    <a:lumMod val="65000"/>
                  </a:schemeClr>
                </a:solidFill>
              </a:rPr>
              <a:t>(Retrieved from: </a:t>
            </a:r>
            <a:r>
              <a:rPr lang="en-US" sz="800" dirty="0">
                <a:solidFill>
                  <a:schemeClr val="tx1">
                    <a:lumMod val="65000"/>
                  </a:schemeClr>
                </a:solidFill>
              </a:rPr>
              <a:t>https://</a:t>
            </a:r>
            <a:r>
              <a:rPr lang="en-US" sz="800" dirty="0" smtClean="0">
                <a:solidFill>
                  <a:schemeClr val="tx1">
                    <a:lumMod val="65000"/>
                  </a:schemeClr>
                </a:solidFill>
              </a:rPr>
              <a:t>www.just-auto.com/comment/the-week-that-was-bmws-clever-production-tricks_id168074.aspx) </a:t>
            </a:r>
            <a:endParaRPr lang="en-US" sz="800" dirty="0">
              <a:solidFill>
                <a:schemeClr val="tx1">
                  <a:lumMod val="65000"/>
                </a:schemeClr>
              </a:solidFill>
            </a:endParaRPr>
          </a:p>
        </p:txBody>
      </p:sp>
      <p:sp>
        <p:nvSpPr>
          <p:cNvPr id="5" name="TextBox 4"/>
          <p:cNvSpPr txBox="1"/>
          <p:nvPr/>
        </p:nvSpPr>
        <p:spPr>
          <a:xfrm>
            <a:off x="1660913" y="6021008"/>
            <a:ext cx="2882471" cy="707886"/>
          </a:xfrm>
          <a:prstGeom prst="rect">
            <a:avLst/>
          </a:prstGeom>
          <a:noFill/>
        </p:spPr>
        <p:txBody>
          <a:bodyPr wrap="square" rtlCol="0">
            <a:spAutoFit/>
          </a:bodyPr>
          <a:lstStyle/>
          <a:p>
            <a:pPr algn="ctr"/>
            <a:r>
              <a:rPr lang="en-US" sz="800" dirty="0" smtClean="0">
                <a:solidFill>
                  <a:schemeClr val="tx1">
                    <a:lumMod val="65000"/>
                  </a:schemeClr>
                </a:solidFill>
              </a:rPr>
              <a:t>(Retrieved from https</a:t>
            </a:r>
            <a:r>
              <a:rPr lang="en-US" sz="800" dirty="0">
                <a:solidFill>
                  <a:schemeClr val="tx1">
                    <a:lumMod val="65000"/>
                  </a:schemeClr>
                </a:solidFill>
              </a:rPr>
              <a:t>://</a:t>
            </a:r>
            <a:r>
              <a:rPr lang="en-US" sz="800" dirty="0" smtClean="0">
                <a:solidFill>
                  <a:schemeClr val="tx1">
                    <a:lumMod val="65000"/>
                  </a:schemeClr>
                </a:solidFill>
              </a:rPr>
              <a:t>www.dreamstime.com/ergonomics-correct-posture-to-lift-heavy-object-ergonomics-correct-posture-to-lift-heavy-object-man-lifting-object-image131579005)</a:t>
            </a:r>
            <a:endParaRPr lang="en-US" sz="800" dirty="0">
              <a:solidFill>
                <a:schemeClr val="tx1">
                  <a:lumMod val="65000"/>
                </a:schemeClr>
              </a:solidFill>
            </a:endParaRPr>
          </a:p>
        </p:txBody>
      </p:sp>
      <p:sp>
        <p:nvSpPr>
          <p:cNvPr id="6" name="TextBox 5"/>
          <p:cNvSpPr txBox="1"/>
          <p:nvPr/>
        </p:nvSpPr>
        <p:spPr>
          <a:xfrm>
            <a:off x="10705171" y="0"/>
            <a:ext cx="1486829" cy="369332"/>
          </a:xfrm>
          <a:prstGeom prst="rect">
            <a:avLst/>
          </a:prstGeom>
          <a:noFill/>
        </p:spPr>
        <p:txBody>
          <a:bodyPr wrap="square" rtlCol="0">
            <a:spAutoFit/>
          </a:bodyPr>
          <a:lstStyle/>
          <a:p>
            <a:pPr algn="ctr"/>
            <a:r>
              <a:rPr lang="en-US" dirty="0" smtClean="0">
                <a:solidFill>
                  <a:schemeClr val="tx1">
                    <a:lumMod val="65000"/>
                  </a:schemeClr>
                </a:solidFill>
              </a:rPr>
              <a:t>Section 1</a:t>
            </a:r>
            <a:endParaRPr lang="en-US" dirty="0">
              <a:solidFill>
                <a:schemeClr val="tx1">
                  <a:lumMod val="65000"/>
                </a:schemeClr>
              </a:solidFill>
            </a:endParaRPr>
          </a:p>
        </p:txBody>
      </p:sp>
    </p:spTree>
    <p:extLst>
      <p:ext uri="{BB962C8B-B14F-4D97-AF65-F5344CB8AC3E}">
        <p14:creationId xmlns:p14="http://schemas.microsoft.com/office/powerpoint/2010/main" val="913226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1999" cy="1075267"/>
          </a:xfrm>
        </p:spPr>
        <p:txBody>
          <a:bodyPr>
            <a:normAutofit/>
          </a:bodyPr>
          <a:lstStyle/>
          <a:p>
            <a:pPr algn="ctr"/>
            <a:r>
              <a:rPr lang="en-US" sz="3600" dirty="0" smtClean="0">
                <a:latin typeface="Rockwell" panose="02060603020205020403" pitchFamily="18" charset="0"/>
              </a:rPr>
              <a:t>Why is this important?</a:t>
            </a:r>
            <a:endParaRPr lang="en-US" sz="3600" dirty="0">
              <a:latin typeface="Rockwell" panose="02060603020205020403" pitchFamily="18" charset="0"/>
            </a:endParaRPr>
          </a:p>
        </p:txBody>
      </p:sp>
      <p:sp>
        <p:nvSpPr>
          <p:cNvPr id="3" name="Text Placeholder 2"/>
          <p:cNvSpPr>
            <a:spLocks noGrp="1"/>
          </p:cNvSpPr>
          <p:nvPr>
            <p:ph type="body" idx="1"/>
          </p:nvPr>
        </p:nvSpPr>
        <p:spPr>
          <a:xfrm>
            <a:off x="684212" y="905933"/>
            <a:ext cx="10872788" cy="5088467"/>
          </a:xfrm>
        </p:spPr>
        <p:txBody>
          <a:bodyPr>
            <a:normAutofit/>
          </a:bodyPr>
          <a:lstStyle/>
          <a:p>
            <a:pPr algn="ctr">
              <a:spcBef>
                <a:spcPts val="0"/>
              </a:spcBef>
              <a:spcAft>
                <a:spcPts val="1600"/>
              </a:spcAft>
            </a:pPr>
            <a:r>
              <a:rPr lang="en-US" dirty="0">
                <a:solidFill>
                  <a:srgbClr val="000000"/>
                </a:solidFill>
                <a:latin typeface="Rockwell" panose="02060603020205020403" pitchFamily="18" charset="0"/>
              </a:rPr>
              <a:t>OSHA’s General Duty Clause (Section 5(a)(1)) states:</a:t>
            </a:r>
            <a:endParaRPr lang="en-US" dirty="0">
              <a:latin typeface="Rockwell" panose="02060603020205020403" pitchFamily="18" charset="0"/>
            </a:endParaRPr>
          </a:p>
          <a:p>
            <a:pPr algn="ctr">
              <a:spcBef>
                <a:spcPts val="0"/>
              </a:spcBef>
              <a:spcAft>
                <a:spcPts val="1600"/>
              </a:spcAft>
            </a:pPr>
            <a:r>
              <a:rPr lang="en-US" dirty="0">
                <a:solidFill>
                  <a:srgbClr val="000000"/>
                </a:solidFill>
                <a:latin typeface="Rockwell" panose="02060603020205020403" pitchFamily="18" charset="0"/>
              </a:rPr>
              <a:t>    Employers must create a work environment that is free of obvious and known hazards that can cause death or physical harm</a:t>
            </a:r>
            <a:r>
              <a:rPr lang="en-US" dirty="0" smtClean="0">
                <a:solidFill>
                  <a:srgbClr val="000000"/>
                </a:solidFill>
                <a:latin typeface="Rockwell" panose="02060603020205020403" pitchFamily="18" charset="0"/>
              </a:rPr>
              <a:t>.</a:t>
            </a:r>
            <a:endParaRPr lang="en-US" dirty="0" smtClean="0">
              <a:latin typeface="Rockwell" panose="02060603020205020403" pitchFamily="18" charset="0"/>
            </a:endParaRPr>
          </a:p>
          <a:p>
            <a:pPr algn="ctr">
              <a:spcBef>
                <a:spcPts val="0"/>
              </a:spcBef>
              <a:spcAft>
                <a:spcPts val="1600"/>
              </a:spcAft>
            </a:pPr>
            <a:r>
              <a:rPr lang="en-US" dirty="0" smtClean="0">
                <a:solidFill>
                  <a:schemeClr val="bg1"/>
                </a:solidFill>
                <a:latin typeface="Rockwell" panose="02060603020205020403" pitchFamily="18" charset="0"/>
              </a:rPr>
              <a:t>This clause indirectly states companies must take into account the ergonomic factors that are in their workplace.</a:t>
            </a:r>
            <a:endParaRPr lang="en-US" dirty="0">
              <a:solidFill>
                <a:schemeClr val="bg1"/>
              </a:solidFill>
              <a:latin typeface="Rockwell" panose="02060603020205020403" pitchFamily="18" charset="0"/>
            </a:endParaRPr>
          </a:p>
          <a:p>
            <a:pPr algn="ctr">
              <a:spcBef>
                <a:spcPts val="0"/>
              </a:spcBef>
              <a:spcAft>
                <a:spcPts val="1600"/>
              </a:spcAft>
            </a:pPr>
            <a:r>
              <a:rPr lang="en-US" dirty="0">
                <a:solidFill>
                  <a:srgbClr val="000000"/>
                </a:solidFill>
                <a:latin typeface="Rockwell" panose="02060603020205020403" pitchFamily="18" charset="0"/>
              </a:rPr>
              <a:t>When a job is not fit to the person, it is likely to cause Musculoskeletal Disorders (MSD</a:t>
            </a:r>
            <a:r>
              <a:rPr lang="en-US" dirty="0" smtClean="0">
                <a:solidFill>
                  <a:srgbClr val="000000"/>
                </a:solidFill>
                <a:latin typeface="Rockwell" panose="02060603020205020403" pitchFamily="18" charset="0"/>
              </a:rPr>
              <a:t>) along with other disorders. </a:t>
            </a:r>
            <a:endParaRPr lang="en-US" dirty="0">
              <a:latin typeface="Rockwell" panose="02060603020205020403" pitchFamily="18" charset="0"/>
            </a:endParaRPr>
          </a:p>
          <a:p>
            <a:pPr marL="742950" indent="-285750" fontAlgn="base">
              <a:spcBef>
                <a:spcPts val="0"/>
              </a:spcBef>
              <a:spcAft>
                <a:spcPts val="0"/>
              </a:spcAft>
              <a:buFont typeface="Wingdings" panose="05000000000000000000" pitchFamily="2" charset="2"/>
              <a:buChar char="Ø"/>
            </a:pPr>
            <a:r>
              <a:rPr lang="en-US" sz="1600" dirty="0">
                <a:solidFill>
                  <a:srgbClr val="000000"/>
                </a:solidFill>
                <a:latin typeface="Rockwell" panose="02060603020205020403" pitchFamily="18" charset="0"/>
              </a:rPr>
              <a:t>“MSD cases accounted for 33% of all worker injury and illness cases.”</a:t>
            </a:r>
          </a:p>
          <a:p>
            <a:pPr marL="742950" indent="-285750" fontAlgn="base">
              <a:spcBef>
                <a:spcPts val="0"/>
              </a:spcBef>
              <a:spcAft>
                <a:spcPts val="800"/>
              </a:spcAft>
              <a:buFont typeface="Wingdings" panose="05000000000000000000" pitchFamily="2" charset="2"/>
              <a:buChar char="Ø"/>
            </a:pPr>
            <a:r>
              <a:rPr lang="en-US" sz="1600" dirty="0">
                <a:solidFill>
                  <a:srgbClr val="000000"/>
                </a:solidFill>
                <a:latin typeface="Rockwell" panose="02060603020205020403" pitchFamily="18" charset="0"/>
              </a:rPr>
              <a:t>Causes a loss in productivity in the workplace</a:t>
            </a:r>
          </a:p>
          <a:p>
            <a:endParaRPr lang="en-US" dirty="0"/>
          </a:p>
        </p:txBody>
      </p:sp>
      <p:sp>
        <p:nvSpPr>
          <p:cNvPr id="5" name="TextBox 4"/>
          <p:cNvSpPr txBox="1"/>
          <p:nvPr/>
        </p:nvSpPr>
        <p:spPr>
          <a:xfrm>
            <a:off x="10705171" y="0"/>
            <a:ext cx="1486829" cy="369332"/>
          </a:xfrm>
          <a:prstGeom prst="rect">
            <a:avLst/>
          </a:prstGeom>
          <a:noFill/>
        </p:spPr>
        <p:txBody>
          <a:bodyPr wrap="square" rtlCol="0">
            <a:spAutoFit/>
          </a:bodyPr>
          <a:lstStyle/>
          <a:p>
            <a:pPr algn="ctr"/>
            <a:r>
              <a:rPr lang="en-US" dirty="0" smtClean="0">
                <a:solidFill>
                  <a:schemeClr val="tx1">
                    <a:lumMod val="65000"/>
                  </a:schemeClr>
                </a:solidFill>
              </a:rPr>
              <a:t>Section 1</a:t>
            </a:r>
            <a:endParaRPr lang="en-US" dirty="0">
              <a:solidFill>
                <a:schemeClr val="tx1">
                  <a:lumMod val="65000"/>
                </a:schemeClr>
              </a:solidFill>
            </a:endParaRPr>
          </a:p>
        </p:txBody>
      </p:sp>
    </p:spTree>
    <p:extLst>
      <p:ext uri="{BB962C8B-B14F-4D97-AF65-F5344CB8AC3E}">
        <p14:creationId xmlns:p14="http://schemas.microsoft.com/office/powerpoint/2010/main" val="5831352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53" y="-1485901"/>
            <a:ext cx="12254753" cy="2971801"/>
          </a:xfrm>
        </p:spPr>
        <p:txBody>
          <a:bodyPr>
            <a:normAutofit/>
          </a:bodyPr>
          <a:lstStyle/>
          <a:p>
            <a:pPr algn="ctr"/>
            <a:r>
              <a:rPr lang="en-US" sz="3600" dirty="0" smtClean="0"/>
              <a:t>Process of controlling </a:t>
            </a:r>
            <a:br>
              <a:rPr lang="en-US" sz="3600" dirty="0" smtClean="0"/>
            </a:br>
            <a:r>
              <a:rPr lang="en-US" sz="3600" dirty="0" smtClean="0"/>
              <a:t>ergonomic risks</a:t>
            </a:r>
            <a:endParaRPr lang="en-US" sz="3600" dirty="0"/>
          </a:p>
        </p:txBody>
      </p:sp>
      <p:pic>
        <p:nvPicPr>
          <p:cNvPr id="4" name="Picture 3"/>
          <p:cNvPicPr>
            <a:picLocks noChangeAspect="1"/>
          </p:cNvPicPr>
          <p:nvPr/>
        </p:nvPicPr>
        <p:blipFill>
          <a:blip r:embed="rId2"/>
          <a:stretch>
            <a:fillRect/>
          </a:stretch>
        </p:blipFill>
        <p:spPr>
          <a:xfrm>
            <a:off x="3047455" y="1704582"/>
            <a:ext cx="5675204" cy="4429231"/>
          </a:xfrm>
          <a:prstGeom prst="rect">
            <a:avLst/>
          </a:prstGeom>
        </p:spPr>
      </p:pic>
      <p:pic>
        <p:nvPicPr>
          <p:cNvPr id="5" name="Picture 4"/>
          <p:cNvPicPr>
            <a:picLocks noChangeAspect="1"/>
          </p:cNvPicPr>
          <p:nvPr/>
        </p:nvPicPr>
        <p:blipFill>
          <a:blip r:embed="rId3"/>
          <a:stretch>
            <a:fillRect/>
          </a:stretch>
        </p:blipFill>
        <p:spPr>
          <a:xfrm>
            <a:off x="4223471" y="5957013"/>
            <a:ext cx="3682303" cy="353599"/>
          </a:xfrm>
          <a:prstGeom prst="rect">
            <a:avLst/>
          </a:prstGeom>
        </p:spPr>
      </p:pic>
      <p:sp>
        <p:nvSpPr>
          <p:cNvPr id="6" name="TextBox 5"/>
          <p:cNvSpPr txBox="1"/>
          <p:nvPr/>
        </p:nvSpPr>
        <p:spPr>
          <a:xfrm>
            <a:off x="10705171" y="0"/>
            <a:ext cx="1486829" cy="369332"/>
          </a:xfrm>
          <a:prstGeom prst="rect">
            <a:avLst/>
          </a:prstGeom>
          <a:noFill/>
        </p:spPr>
        <p:txBody>
          <a:bodyPr wrap="square" rtlCol="0">
            <a:spAutoFit/>
          </a:bodyPr>
          <a:lstStyle/>
          <a:p>
            <a:pPr algn="ctr"/>
            <a:r>
              <a:rPr lang="en-US" dirty="0" smtClean="0">
                <a:solidFill>
                  <a:schemeClr val="tx1">
                    <a:lumMod val="65000"/>
                  </a:schemeClr>
                </a:solidFill>
              </a:rPr>
              <a:t>Section 1</a:t>
            </a:r>
            <a:endParaRPr lang="en-US" dirty="0">
              <a:solidFill>
                <a:schemeClr val="tx1">
                  <a:lumMod val="65000"/>
                </a:schemeClr>
              </a:solidFill>
            </a:endParaRPr>
          </a:p>
        </p:txBody>
      </p:sp>
    </p:spTree>
    <p:extLst>
      <p:ext uri="{BB962C8B-B14F-4D97-AF65-F5344CB8AC3E}">
        <p14:creationId xmlns:p14="http://schemas.microsoft.com/office/powerpoint/2010/main" val="19798969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Rockwell" panose="02060603020205020403" pitchFamily="18" charset="0"/>
              </a:rPr>
              <a:t>Manual Material</a:t>
            </a:r>
            <a:br>
              <a:rPr lang="en-US" dirty="0" smtClean="0">
                <a:latin typeface="Rockwell" panose="02060603020205020403" pitchFamily="18" charset="0"/>
              </a:rPr>
            </a:br>
            <a:r>
              <a:rPr lang="en-US" dirty="0" smtClean="0">
                <a:latin typeface="Rockwell" panose="02060603020205020403" pitchFamily="18" charset="0"/>
              </a:rPr>
              <a:t>Handling and Lifting</a:t>
            </a:r>
            <a:endParaRPr lang="en-US" dirty="0">
              <a:latin typeface="Rockwell" panose="02060603020205020403" pitchFamily="18" charset="0"/>
            </a:endParaRPr>
          </a:p>
        </p:txBody>
      </p:sp>
      <p:sp>
        <p:nvSpPr>
          <p:cNvPr id="3" name="TextBox 2"/>
          <p:cNvSpPr txBox="1"/>
          <p:nvPr/>
        </p:nvSpPr>
        <p:spPr>
          <a:xfrm>
            <a:off x="10705171" y="0"/>
            <a:ext cx="1486829" cy="369332"/>
          </a:xfrm>
          <a:prstGeom prst="rect">
            <a:avLst/>
          </a:prstGeom>
          <a:noFill/>
        </p:spPr>
        <p:txBody>
          <a:bodyPr wrap="square" rtlCol="0">
            <a:spAutoFit/>
          </a:bodyPr>
          <a:lstStyle/>
          <a:p>
            <a:pPr algn="ctr"/>
            <a:r>
              <a:rPr lang="en-US" dirty="0" smtClean="0">
                <a:solidFill>
                  <a:schemeClr val="tx1">
                    <a:lumMod val="65000"/>
                  </a:schemeClr>
                </a:solidFill>
              </a:rPr>
              <a:t>Section 2</a:t>
            </a:r>
            <a:endParaRPr lang="en-US" dirty="0">
              <a:solidFill>
                <a:schemeClr val="tx1">
                  <a:lumMod val="65000"/>
                </a:schemeClr>
              </a:solidFill>
            </a:endParaRPr>
          </a:p>
        </p:txBody>
      </p:sp>
    </p:spTree>
    <p:extLst>
      <p:ext uri="{BB962C8B-B14F-4D97-AF65-F5344CB8AC3E}">
        <p14:creationId xmlns:p14="http://schemas.microsoft.com/office/powerpoint/2010/main" val="30898697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92469"/>
          </a:xfrm>
        </p:spPr>
        <p:txBody>
          <a:bodyPr>
            <a:normAutofit/>
          </a:bodyPr>
          <a:lstStyle/>
          <a:p>
            <a:pPr algn="ctr"/>
            <a:r>
              <a:rPr lang="en-US" sz="3600" dirty="0" smtClean="0">
                <a:latin typeface="Rockwell" panose="02060603020205020403" pitchFamily="18" charset="0"/>
              </a:rPr>
              <a:t>MSD</a:t>
            </a:r>
            <a:endParaRPr lang="en-US" sz="3600" dirty="0">
              <a:latin typeface="Rockwell" panose="02060603020205020403" pitchFamily="18" charset="0"/>
            </a:endParaRPr>
          </a:p>
        </p:txBody>
      </p:sp>
      <p:sp>
        <p:nvSpPr>
          <p:cNvPr id="3" name="Text Placeholder 2"/>
          <p:cNvSpPr>
            <a:spLocks noGrp="1"/>
          </p:cNvSpPr>
          <p:nvPr>
            <p:ph type="body" idx="1"/>
          </p:nvPr>
        </p:nvSpPr>
        <p:spPr>
          <a:xfrm>
            <a:off x="1528125" y="1169376"/>
            <a:ext cx="9132277" cy="3145693"/>
          </a:xfrm>
        </p:spPr>
        <p:txBody>
          <a:bodyPr>
            <a:noAutofit/>
          </a:bodyPr>
          <a:lstStyle/>
          <a:p>
            <a:pPr algn="ctr"/>
            <a:r>
              <a:rPr lang="en-US" dirty="0" smtClean="0">
                <a:solidFill>
                  <a:schemeClr val="bg1"/>
                </a:solidFill>
                <a:latin typeface="Rockwell" panose="02060603020205020403" pitchFamily="18" charset="0"/>
              </a:rPr>
              <a:t>MSD targets </a:t>
            </a:r>
            <a:r>
              <a:rPr lang="en-US" dirty="0">
                <a:solidFill>
                  <a:schemeClr val="bg1"/>
                </a:solidFill>
                <a:latin typeface="Rockwell" panose="02060603020205020403" pitchFamily="18" charset="0"/>
              </a:rPr>
              <a:t>a certain part of the body or group of muscles, joints, and </a:t>
            </a:r>
            <a:r>
              <a:rPr lang="en-US" dirty="0" smtClean="0">
                <a:solidFill>
                  <a:schemeClr val="bg1"/>
                </a:solidFill>
                <a:latin typeface="Rockwell" panose="02060603020205020403" pitchFamily="18" charset="0"/>
              </a:rPr>
              <a:t>bones. </a:t>
            </a:r>
            <a:endParaRPr lang="en-US" dirty="0">
              <a:solidFill>
                <a:schemeClr val="bg1"/>
              </a:solidFill>
              <a:latin typeface="Rockwell" panose="02060603020205020403" pitchFamily="18" charset="0"/>
            </a:endParaRPr>
          </a:p>
          <a:p>
            <a:pPr algn="ctr"/>
            <a:r>
              <a:rPr lang="en-US" dirty="0" smtClean="0">
                <a:solidFill>
                  <a:schemeClr val="bg1"/>
                </a:solidFill>
                <a:latin typeface="Rockwell" panose="02060603020205020403" pitchFamily="18" charset="0"/>
              </a:rPr>
              <a:t>It encompasses </a:t>
            </a:r>
            <a:r>
              <a:rPr lang="en-US" dirty="0">
                <a:solidFill>
                  <a:schemeClr val="bg1"/>
                </a:solidFill>
                <a:latin typeface="Rockwell" panose="02060603020205020403" pitchFamily="18" charset="0"/>
              </a:rPr>
              <a:t>a wide range of diseases and </a:t>
            </a:r>
            <a:r>
              <a:rPr lang="en-US" dirty="0" smtClean="0">
                <a:solidFill>
                  <a:schemeClr val="bg1"/>
                </a:solidFill>
                <a:latin typeface="Rockwell" panose="02060603020205020403" pitchFamily="18" charset="0"/>
              </a:rPr>
              <a:t>problems.</a:t>
            </a:r>
          </a:p>
          <a:p>
            <a:pPr algn="ctr"/>
            <a:endParaRPr lang="en-US" dirty="0">
              <a:solidFill>
                <a:schemeClr val="bg1"/>
              </a:solidFill>
              <a:latin typeface="Rockwell" panose="02060603020205020403" pitchFamily="18" charset="0"/>
            </a:endParaRPr>
          </a:p>
          <a:p>
            <a:pPr algn="ctr"/>
            <a:endParaRPr lang="en-US" dirty="0">
              <a:solidFill>
                <a:schemeClr val="bg1"/>
              </a:solidFill>
              <a:latin typeface="Rockwell" panose="02060603020205020403" pitchFamily="18" charset="0"/>
            </a:endParaRPr>
          </a:p>
          <a:p>
            <a:endParaRPr lang="en-US" dirty="0">
              <a:solidFill>
                <a:schemeClr val="bg1"/>
              </a:solidFill>
              <a:latin typeface="Rockwell" panose="02060603020205020403" pitchFamily="18" charset="0"/>
            </a:endParaRPr>
          </a:p>
        </p:txBody>
      </p:sp>
      <p:pic>
        <p:nvPicPr>
          <p:cNvPr id="4" name="oowD2hLn1v8"/>
          <p:cNvPicPr>
            <a:picLocks noRot="1" noChangeAspect="1"/>
          </p:cNvPicPr>
          <p:nvPr>
            <a:videoFile r:link="rId1"/>
          </p:nvPr>
        </p:nvPicPr>
        <p:blipFill>
          <a:blip r:embed="rId4"/>
          <a:stretch>
            <a:fillRect/>
          </a:stretch>
        </p:blipFill>
        <p:spPr>
          <a:xfrm>
            <a:off x="3319582" y="3050930"/>
            <a:ext cx="5549362" cy="312151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705171" y="0"/>
            <a:ext cx="1486829" cy="369332"/>
          </a:xfrm>
          <a:prstGeom prst="rect">
            <a:avLst/>
          </a:prstGeom>
          <a:noFill/>
        </p:spPr>
        <p:txBody>
          <a:bodyPr wrap="square" rtlCol="0">
            <a:spAutoFit/>
          </a:bodyPr>
          <a:lstStyle/>
          <a:p>
            <a:pPr algn="ctr"/>
            <a:r>
              <a:rPr lang="en-US" dirty="0" smtClean="0">
                <a:solidFill>
                  <a:schemeClr val="tx1">
                    <a:lumMod val="65000"/>
                  </a:schemeClr>
                </a:solidFill>
              </a:rPr>
              <a:t>Section 2</a:t>
            </a:r>
            <a:endParaRPr lang="en-US" dirty="0">
              <a:solidFill>
                <a:schemeClr val="tx1">
                  <a:lumMod val="65000"/>
                </a:schemeClr>
              </a:solidFill>
            </a:endParaRPr>
          </a:p>
        </p:txBody>
      </p:sp>
      <p:sp>
        <p:nvSpPr>
          <p:cNvPr id="6" name="Rectangle 5"/>
          <p:cNvSpPr/>
          <p:nvPr/>
        </p:nvSpPr>
        <p:spPr>
          <a:xfrm>
            <a:off x="5097034" y="6400277"/>
            <a:ext cx="1994457" cy="230832"/>
          </a:xfrm>
          <a:prstGeom prst="rect">
            <a:avLst/>
          </a:prstGeom>
        </p:spPr>
        <p:txBody>
          <a:bodyPr wrap="none">
            <a:spAutoFit/>
          </a:bodyPr>
          <a:lstStyle/>
          <a:p>
            <a:pPr algn="ctr"/>
            <a:r>
              <a:rPr lang="en-US" sz="900" dirty="0">
                <a:solidFill>
                  <a:schemeClr val="tx1">
                    <a:lumMod val="50000"/>
                  </a:schemeClr>
                </a:solidFill>
                <a:latin typeface="Rockwell" panose="02060603020205020403" pitchFamily="18" charset="0"/>
              </a:rPr>
              <a:t>Musculoskeletal </a:t>
            </a:r>
            <a:r>
              <a:rPr lang="en-US" sz="900" dirty="0" smtClean="0">
                <a:solidFill>
                  <a:schemeClr val="tx1">
                    <a:lumMod val="50000"/>
                  </a:schemeClr>
                </a:solidFill>
                <a:latin typeface="Rockwell" panose="02060603020205020403" pitchFamily="18" charset="0"/>
              </a:rPr>
              <a:t>Disorders </a:t>
            </a:r>
            <a:r>
              <a:rPr lang="en-US" sz="900" dirty="0">
                <a:solidFill>
                  <a:schemeClr val="tx1">
                    <a:lumMod val="50000"/>
                  </a:schemeClr>
                </a:solidFill>
                <a:latin typeface="Rockwell" panose="02060603020205020403" pitchFamily="18" charset="0"/>
              </a:rPr>
              <a:t>(</a:t>
            </a:r>
            <a:r>
              <a:rPr lang="en-US" sz="900" dirty="0" smtClean="0">
                <a:solidFill>
                  <a:schemeClr val="tx1">
                    <a:lumMod val="50000"/>
                  </a:schemeClr>
                </a:solidFill>
                <a:latin typeface="Rockwell" panose="02060603020205020403" pitchFamily="18" charset="0"/>
              </a:rPr>
              <a:t>2018)</a:t>
            </a:r>
            <a:endParaRPr lang="en-US" sz="900" dirty="0">
              <a:solidFill>
                <a:schemeClr val="tx1">
                  <a:lumMod val="50000"/>
                </a:schemeClr>
              </a:solidFill>
            </a:endParaRPr>
          </a:p>
        </p:txBody>
      </p:sp>
    </p:spTree>
    <p:extLst>
      <p:ext uri="{BB962C8B-B14F-4D97-AF65-F5344CB8AC3E}">
        <p14:creationId xmlns:p14="http://schemas.microsoft.com/office/powerpoint/2010/main" val="39846587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38654"/>
          </a:xfrm>
        </p:spPr>
        <p:txBody>
          <a:bodyPr>
            <a:normAutofit/>
          </a:bodyPr>
          <a:lstStyle/>
          <a:p>
            <a:pPr algn="ctr"/>
            <a:r>
              <a:rPr lang="en-US" sz="3600" dirty="0" smtClean="0">
                <a:latin typeface="Rockwell" panose="02060603020205020403" pitchFamily="18" charset="0"/>
              </a:rPr>
              <a:t>Manual Material Handling and Lifting</a:t>
            </a:r>
            <a:endParaRPr lang="en-US" sz="3600" dirty="0">
              <a:latin typeface="Rockwell" panose="02060603020205020403" pitchFamily="18" charset="0"/>
            </a:endParaRPr>
          </a:p>
        </p:txBody>
      </p:sp>
      <p:sp>
        <p:nvSpPr>
          <p:cNvPr id="3" name="Text Placeholder 2"/>
          <p:cNvSpPr>
            <a:spLocks noGrp="1"/>
          </p:cNvSpPr>
          <p:nvPr>
            <p:ph type="body" idx="1"/>
          </p:nvPr>
        </p:nvSpPr>
        <p:spPr>
          <a:xfrm>
            <a:off x="1026440" y="1767254"/>
            <a:ext cx="10139119" cy="4077677"/>
          </a:xfrm>
        </p:spPr>
        <p:txBody>
          <a:bodyPr>
            <a:normAutofit/>
          </a:bodyPr>
          <a:lstStyle/>
          <a:p>
            <a:pPr algn="ctr"/>
            <a:r>
              <a:rPr lang="en-US" dirty="0">
                <a:solidFill>
                  <a:schemeClr val="bg1"/>
                </a:solidFill>
                <a:latin typeface="Rockwell" panose="02060603020205020403" pitchFamily="18" charset="0"/>
              </a:rPr>
              <a:t>National Institute of Occupational Safety and health (NIOSH) states the most common nonfatal injury for lost time</a:t>
            </a:r>
            <a:r>
              <a:rPr lang="en-US" dirty="0" smtClean="0">
                <a:solidFill>
                  <a:schemeClr val="bg1"/>
                </a:solidFill>
                <a:latin typeface="Rockwell" panose="02060603020205020403" pitchFamily="18" charset="0"/>
              </a:rPr>
              <a:t>.</a:t>
            </a:r>
          </a:p>
          <a:p>
            <a:pPr algn="ctr"/>
            <a:endParaRPr lang="en-US" dirty="0">
              <a:solidFill>
                <a:schemeClr val="bg1"/>
              </a:solidFill>
              <a:latin typeface="Rockwell" panose="02060603020205020403" pitchFamily="18" charset="0"/>
            </a:endParaRPr>
          </a:p>
          <a:p>
            <a:pPr algn="ctr"/>
            <a:r>
              <a:rPr lang="en-US" dirty="0">
                <a:solidFill>
                  <a:schemeClr val="bg1"/>
                </a:solidFill>
                <a:latin typeface="Rockwell" panose="02060603020205020403" pitchFamily="18" charset="0"/>
              </a:rPr>
              <a:t>Lower Back Pain (LBP) is </a:t>
            </a:r>
            <a:r>
              <a:rPr lang="en-US" dirty="0" smtClean="0">
                <a:solidFill>
                  <a:schemeClr val="bg1"/>
                </a:solidFill>
                <a:latin typeface="Rockwell" panose="02060603020205020403" pitchFamily="18" charset="0"/>
              </a:rPr>
              <a:t>a common </a:t>
            </a:r>
            <a:r>
              <a:rPr lang="en-US" dirty="0">
                <a:solidFill>
                  <a:schemeClr val="bg1"/>
                </a:solidFill>
                <a:latin typeface="Rockwell" panose="02060603020205020403" pitchFamily="18" charset="0"/>
              </a:rPr>
              <a:t>injury in material handling </a:t>
            </a:r>
          </a:p>
          <a:p>
            <a:pPr marL="342900" indent="-342900">
              <a:buFont typeface="Wingdings" panose="05000000000000000000" pitchFamily="2" charset="2"/>
              <a:buChar char="Ø"/>
            </a:pPr>
            <a:r>
              <a:rPr lang="en-US" dirty="0" smtClean="0">
                <a:solidFill>
                  <a:schemeClr val="bg1"/>
                </a:solidFill>
                <a:latin typeface="Rockwell" panose="02060603020205020403" pitchFamily="18" charset="0"/>
              </a:rPr>
              <a:t>#1 Musculoskeletal </a:t>
            </a:r>
            <a:r>
              <a:rPr lang="en-US" dirty="0">
                <a:solidFill>
                  <a:schemeClr val="bg1"/>
                </a:solidFill>
                <a:latin typeface="Rockwell" panose="02060603020205020403" pitchFamily="18" charset="0"/>
              </a:rPr>
              <a:t>Disorder (MSD)</a:t>
            </a:r>
          </a:p>
          <a:p>
            <a:pPr marL="342900" indent="-342900">
              <a:buFont typeface="Wingdings" panose="05000000000000000000" pitchFamily="2" charset="2"/>
              <a:buChar char="Ø"/>
            </a:pPr>
            <a:r>
              <a:rPr lang="en-US" dirty="0">
                <a:solidFill>
                  <a:schemeClr val="bg1"/>
                </a:solidFill>
                <a:latin typeface="Rockwell" panose="02060603020205020403" pitchFamily="18" charset="0"/>
              </a:rPr>
              <a:t>Affects all workers regardless of gender, age, or weight</a:t>
            </a:r>
          </a:p>
          <a:p>
            <a:pPr marL="342900" indent="-342900">
              <a:buFont typeface="Wingdings" panose="05000000000000000000" pitchFamily="2" charset="2"/>
              <a:buChar char="Ø"/>
            </a:pPr>
            <a:r>
              <a:rPr lang="en-US" dirty="0">
                <a:solidFill>
                  <a:schemeClr val="bg1"/>
                </a:solidFill>
                <a:latin typeface="Rockwell" panose="02060603020205020403" pitchFamily="18" charset="0"/>
              </a:rPr>
              <a:t>Back brace does not aid in </a:t>
            </a:r>
            <a:r>
              <a:rPr lang="en-US" dirty="0" smtClean="0">
                <a:solidFill>
                  <a:schemeClr val="bg1"/>
                </a:solidFill>
                <a:latin typeface="Rockwell" panose="02060603020205020403" pitchFamily="18" charset="0"/>
              </a:rPr>
              <a:t>lifting</a:t>
            </a:r>
          </a:p>
          <a:p>
            <a:pPr marL="800100" lvl="1" indent="-342900">
              <a:buFont typeface="Wingdings" panose="05000000000000000000" pitchFamily="2" charset="2"/>
              <a:buChar char="Ø"/>
            </a:pPr>
            <a:r>
              <a:rPr lang="en-US" dirty="0" smtClean="0">
                <a:solidFill>
                  <a:schemeClr val="bg1"/>
                </a:solidFill>
                <a:latin typeface="Rockwell" panose="02060603020205020403" pitchFamily="18" charset="0"/>
              </a:rPr>
              <a:t>Decreased muscle tone </a:t>
            </a:r>
          </a:p>
          <a:p>
            <a:pPr marL="800100" lvl="1" indent="-342900">
              <a:buFont typeface="Wingdings" panose="05000000000000000000" pitchFamily="2" charset="2"/>
              <a:buChar char="Ø"/>
            </a:pPr>
            <a:r>
              <a:rPr lang="en-US" dirty="0" smtClean="0">
                <a:solidFill>
                  <a:schemeClr val="bg1"/>
                </a:solidFill>
                <a:latin typeface="Rockwell" panose="02060603020205020403" pitchFamily="18" charset="0"/>
              </a:rPr>
              <a:t>Does not align the spine or trunk muscles</a:t>
            </a:r>
            <a:endParaRPr lang="en-US" dirty="0">
              <a:solidFill>
                <a:schemeClr val="bg1"/>
              </a:solidFill>
              <a:latin typeface="Rockwell" panose="02060603020205020403" pitchFamily="18" charset="0"/>
            </a:endParaRPr>
          </a:p>
          <a:p>
            <a:endParaRPr lang="en-US" dirty="0">
              <a:solidFill>
                <a:schemeClr val="bg1"/>
              </a:solidFill>
              <a:latin typeface="Rockwell" panose="02060603020205020403" pitchFamily="18" charset="0"/>
            </a:endParaRPr>
          </a:p>
        </p:txBody>
      </p:sp>
      <p:sp>
        <p:nvSpPr>
          <p:cNvPr id="4" name="TextBox 3"/>
          <p:cNvSpPr txBox="1"/>
          <p:nvPr/>
        </p:nvSpPr>
        <p:spPr>
          <a:xfrm>
            <a:off x="10705171" y="0"/>
            <a:ext cx="1486829" cy="369332"/>
          </a:xfrm>
          <a:prstGeom prst="rect">
            <a:avLst/>
          </a:prstGeom>
          <a:noFill/>
        </p:spPr>
        <p:txBody>
          <a:bodyPr wrap="square" rtlCol="0">
            <a:spAutoFit/>
          </a:bodyPr>
          <a:lstStyle/>
          <a:p>
            <a:pPr algn="ctr"/>
            <a:r>
              <a:rPr lang="en-US" dirty="0" smtClean="0">
                <a:solidFill>
                  <a:schemeClr val="tx1">
                    <a:lumMod val="65000"/>
                  </a:schemeClr>
                </a:solidFill>
              </a:rPr>
              <a:t>Section 2</a:t>
            </a:r>
            <a:endParaRPr lang="en-US" dirty="0">
              <a:solidFill>
                <a:schemeClr val="tx1">
                  <a:lumMod val="65000"/>
                </a:schemeClr>
              </a:solidFill>
            </a:endParaRPr>
          </a:p>
        </p:txBody>
      </p:sp>
    </p:spTree>
    <p:extLst>
      <p:ext uri="{BB962C8B-B14F-4D97-AF65-F5344CB8AC3E}">
        <p14:creationId xmlns:p14="http://schemas.microsoft.com/office/powerpoint/2010/main" val="5766639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6962"/>
          </a:xfrm>
        </p:spPr>
        <p:txBody>
          <a:bodyPr/>
          <a:lstStyle/>
          <a:p>
            <a:pPr algn="ctr"/>
            <a:r>
              <a:rPr lang="en-US" dirty="0" smtClean="0">
                <a:latin typeface="Rockwell" panose="02060603020205020403" pitchFamily="18" charset="0"/>
              </a:rPr>
              <a:t>Correct Posture for </a:t>
            </a:r>
            <a:r>
              <a:rPr lang="en-US" dirty="0" err="1" smtClean="0">
                <a:latin typeface="Rockwell" panose="02060603020205020403" pitchFamily="18" charset="0"/>
              </a:rPr>
              <a:t>LIfting</a:t>
            </a:r>
            <a:endParaRPr lang="en-US" dirty="0">
              <a:latin typeface="Rockwell" panose="02060603020205020403" pitchFamily="18" charset="0"/>
            </a:endParaRPr>
          </a:p>
        </p:txBody>
      </p:sp>
      <p:sp>
        <p:nvSpPr>
          <p:cNvPr id="3" name="Text Placeholder 2"/>
          <p:cNvSpPr>
            <a:spLocks noGrp="1"/>
          </p:cNvSpPr>
          <p:nvPr>
            <p:ph type="body" idx="1"/>
          </p:nvPr>
        </p:nvSpPr>
        <p:spPr>
          <a:xfrm>
            <a:off x="4754826" y="6335094"/>
            <a:ext cx="2682347" cy="359393"/>
          </a:xfrm>
        </p:spPr>
        <p:txBody>
          <a:bodyPr>
            <a:normAutofit/>
          </a:bodyPr>
          <a:lstStyle/>
          <a:p>
            <a:pPr algn="ctr"/>
            <a:r>
              <a:rPr lang="en-US" sz="900" dirty="0" smtClean="0">
                <a:solidFill>
                  <a:schemeClr val="tx1">
                    <a:lumMod val="50000"/>
                  </a:schemeClr>
                </a:solidFill>
              </a:rPr>
              <a:t>Both Images found: Shutterstock.com (</a:t>
            </a:r>
            <a:r>
              <a:rPr lang="en-US" sz="900" dirty="0" err="1" smtClean="0">
                <a:solidFill>
                  <a:schemeClr val="tx1">
                    <a:lumMod val="50000"/>
                  </a:schemeClr>
                </a:solidFill>
              </a:rPr>
              <a:t>n.d.</a:t>
            </a:r>
            <a:r>
              <a:rPr lang="en-US" sz="900" dirty="0" smtClean="0">
                <a:solidFill>
                  <a:schemeClr val="tx1">
                    <a:lumMod val="50000"/>
                  </a:schemeClr>
                </a:solidFill>
              </a:rPr>
              <a:t>)</a:t>
            </a:r>
            <a:endParaRPr lang="en-US" sz="900" dirty="0">
              <a:solidFill>
                <a:schemeClr val="tx1">
                  <a:lumMod val="50000"/>
                </a:schemeClr>
              </a:solidFill>
            </a:endParaRPr>
          </a:p>
        </p:txBody>
      </p:sp>
      <p:pic>
        <p:nvPicPr>
          <p:cNvPr id="1026" name="Picture 2" descr="https://lh3.googleusercontent.com/JwJWaUcz6Zay3ZOFQcF6XgCv1y1mGqnorVEKkjtGMrBNAWQO9RTdVYYHKoh9QI7CH_fL7vp6tEQkM74h2A2aSqizKR9KS2MGEdpb3ccZ4MNOsijIaJ9FFoQf-1tUxrT46q0xkVKYdBo"/>
          <p:cNvPicPr>
            <a:picLocks noChangeAspect="1" noChangeArrowheads="1"/>
          </p:cNvPicPr>
          <p:nvPr/>
        </p:nvPicPr>
        <p:blipFill rotWithShape="1">
          <a:blip r:embed="rId3">
            <a:extLst>
              <a:ext uri="{28A0092B-C50C-407E-A947-70E740481C1C}">
                <a14:useLocalDpi xmlns:a14="http://schemas.microsoft.com/office/drawing/2010/main" val="0"/>
              </a:ext>
            </a:extLst>
          </a:blip>
          <a:srcRect b="7308"/>
          <a:stretch/>
        </p:blipFill>
        <p:spPr bwMode="auto">
          <a:xfrm>
            <a:off x="733751" y="2280354"/>
            <a:ext cx="4366106" cy="25695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lh6.googleusercontent.com/yxVHpJzmEaZqIvZKkSdJUOi-ELFmiGV9xJCyaGd-MqpK7rGI7xNSeiL6szljb_5eFFODRISdXV3GyhRqljvp3v02J_Z8I-oiovUAi7Cw-m7KOXR6KU39UTivvltSSMlvMWXavsMO884"/>
          <p:cNvPicPr>
            <a:picLocks noChangeAspect="1" noChangeArrowheads="1"/>
          </p:cNvPicPr>
          <p:nvPr/>
        </p:nvPicPr>
        <p:blipFill rotWithShape="1">
          <a:blip r:embed="rId4">
            <a:extLst>
              <a:ext uri="{28A0092B-C50C-407E-A947-70E740481C1C}">
                <a14:useLocalDpi xmlns:a14="http://schemas.microsoft.com/office/drawing/2010/main" val="0"/>
              </a:ext>
            </a:extLst>
          </a:blip>
          <a:srcRect b="9032"/>
          <a:stretch/>
        </p:blipFill>
        <p:spPr bwMode="auto">
          <a:xfrm>
            <a:off x="7536286" y="2280354"/>
            <a:ext cx="3934371" cy="25695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05171" y="0"/>
            <a:ext cx="1486829" cy="369332"/>
          </a:xfrm>
          <a:prstGeom prst="rect">
            <a:avLst/>
          </a:prstGeom>
          <a:noFill/>
        </p:spPr>
        <p:txBody>
          <a:bodyPr wrap="square" rtlCol="0">
            <a:spAutoFit/>
          </a:bodyPr>
          <a:lstStyle/>
          <a:p>
            <a:pPr algn="ctr"/>
            <a:r>
              <a:rPr lang="en-US" dirty="0" smtClean="0">
                <a:solidFill>
                  <a:schemeClr val="tx1">
                    <a:lumMod val="65000"/>
                  </a:schemeClr>
                </a:solidFill>
              </a:rPr>
              <a:t>Section 2</a:t>
            </a:r>
            <a:endParaRPr lang="en-US" dirty="0">
              <a:solidFill>
                <a:schemeClr val="tx1">
                  <a:lumMod val="65000"/>
                </a:schemeClr>
              </a:solidFill>
            </a:endParaRPr>
          </a:p>
        </p:txBody>
      </p:sp>
    </p:spTree>
    <p:extLst>
      <p:ext uri="{BB962C8B-B14F-4D97-AF65-F5344CB8AC3E}">
        <p14:creationId xmlns:p14="http://schemas.microsoft.com/office/powerpoint/2010/main" val="2233123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1299</TotalTime>
  <Words>2287</Words>
  <Application>Microsoft Office PowerPoint</Application>
  <PresentationFormat>Widescreen</PresentationFormat>
  <Paragraphs>281</Paragraphs>
  <Slides>28</Slides>
  <Notes>13</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Century Gothic</vt:lpstr>
      <vt:lpstr>Rockwell</vt:lpstr>
      <vt:lpstr>Wingdings</vt:lpstr>
      <vt:lpstr>Wingdings 3</vt:lpstr>
      <vt:lpstr>Slice</vt:lpstr>
      <vt:lpstr>Ergonomics</vt:lpstr>
      <vt:lpstr>Objectives </vt:lpstr>
      <vt:lpstr>Ergonomics Defined</vt:lpstr>
      <vt:lpstr>Why is this important?</vt:lpstr>
      <vt:lpstr>Process of controlling  ergonomic risks</vt:lpstr>
      <vt:lpstr>Manual Material Handling and Lifting</vt:lpstr>
      <vt:lpstr>MSD</vt:lpstr>
      <vt:lpstr>Manual Material Handling and Lifting</vt:lpstr>
      <vt:lpstr>Correct Posture for LIfting</vt:lpstr>
      <vt:lpstr>Work Station Ergonomics</vt:lpstr>
      <vt:lpstr>Training Videos</vt:lpstr>
      <vt:lpstr>Awkward Posture</vt:lpstr>
      <vt:lpstr>Awkward Posture</vt:lpstr>
      <vt:lpstr>Signs and Symptoms</vt:lpstr>
      <vt:lpstr>Control Measures</vt:lpstr>
      <vt:lpstr>Vibration</vt:lpstr>
      <vt:lpstr>Vibration</vt:lpstr>
      <vt:lpstr>Symptoms</vt:lpstr>
      <vt:lpstr>Hazard Identification</vt:lpstr>
      <vt:lpstr>Control Measures</vt:lpstr>
      <vt:lpstr>Thank you for your time</vt:lpstr>
      <vt:lpstr>Basic Ergonomics Section 1</vt:lpstr>
      <vt:lpstr>Manual Material handling and lifting Section 2</vt:lpstr>
      <vt:lpstr>Awkward Postures Section 3</vt:lpstr>
      <vt:lpstr>Vibration Section 4</vt:lpstr>
      <vt:lpstr>References (Awkward Posture)</vt:lpstr>
      <vt:lpstr>References (Vibration)</vt:lpstr>
      <vt:lpstr>References (Work handling and Lifing)</vt:lpstr>
    </vt:vector>
  </TitlesOfParts>
  <Company>Purdue University Northwest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dc:title>
  <dc:creator>Administrator</dc:creator>
  <cp:lastModifiedBy>Shoji Nakayama</cp:lastModifiedBy>
  <cp:revision>60</cp:revision>
  <dcterms:created xsi:type="dcterms:W3CDTF">2019-11-20T15:47:12Z</dcterms:created>
  <dcterms:modified xsi:type="dcterms:W3CDTF">2020-01-23T22:11:28Z</dcterms:modified>
</cp:coreProperties>
</file>