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61"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orbel" panose="020B0503020204020204" pitchFamily="34" charset="0"/>
      <p:regular r:id="rId33"/>
      <p:bold r:id="rId34"/>
      <p:italic r:id="rId35"/>
      <p:boldItalic r:id="rId36"/>
    </p:embeddedFont>
    <p:embeddedFont>
      <p:font typeface="Oswald" panose="02000503000000000000" pitchFamily="2" charset="0"/>
      <p:regular r:id="rId37"/>
      <p:bold r:id="rId38"/>
    </p:embeddedFont>
    <p:embeddedFont>
      <p:font typeface="Wingdings 2" panose="05020102010507070707" pitchFamily="18" charset="2"/>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6" y="5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8F5A4F-727F-462C-9A71-5308E05CA1F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6936029C-3942-4FBD-9A31-E87E4EC01103}">
      <dgm:prSet/>
      <dgm:spPr/>
      <dgm:t>
        <a:bodyPr/>
        <a:lstStyle/>
        <a:p>
          <a:r>
            <a:rPr lang="en-US" baseline="0" dirty="0"/>
            <a:t>1. To inform operators of the various hazards associated with crane use.</a:t>
          </a:r>
          <a:endParaRPr lang="en-US" dirty="0"/>
        </a:p>
      </dgm:t>
    </dgm:pt>
    <dgm:pt modelId="{51BAAA2B-1947-4F2C-966D-9BE7601B7A49}" type="parTrans" cxnId="{74DDCB34-B7E2-4D3E-A06B-46B3AC268D89}">
      <dgm:prSet/>
      <dgm:spPr/>
      <dgm:t>
        <a:bodyPr/>
        <a:lstStyle/>
        <a:p>
          <a:endParaRPr lang="en-US"/>
        </a:p>
      </dgm:t>
    </dgm:pt>
    <dgm:pt modelId="{3F4C722F-1644-43FD-ABBF-9731CF8DE1B2}" type="sibTrans" cxnId="{74DDCB34-B7E2-4D3E-A06B-46B3AC268D89}">
      <dgm:prSet/>
      <dgm:spPr/>
      <dgm:t>
        <a:bodyPr/>
        <a:lstStyle/>
        <a:p>
          <a:endParaRPr lang="en-US"/>
        </a:p>
      </dgm:t>
    </dgm:pt>
    <dgm:pt modelId="{103548EE-4E74-4444-B7BB-9829030C6441}">
      <dgm:prSet/>
      <dgm:spPr/>
      <dgm:t>
        <a:bodyPr/>
        <a:lstStyle/>
        <a:p>
          <a:r>
            <a:rPr lang="en-US" baseline="0" dirty="0"/>
            <a:t>2. To inform operators of the OSHA standards associated with safely operating equipment.</a:t>
          </a:r>
          <a:endParaRPr lang="en-US" dirty="0"/>
        </a:p>
      </dgm:t>
    </dgm:pt>
    <dgm:pt modelId="{B7BF0B00-C7EB-4C5D-9A68-2A31348629D2}" type="parTrans" cxnId="{D5A7B7A5-FF04-4AF4-8F86-9FB5B2566CBC}">
      <dgm:prSet/>
      <dgm:spPr/>
      <dgm:t>
        <a:bodyPr/>
        <a:lstStyle/>
        <a:p>
          <a:endParaRPr lang="en-US"/>
        </a:p>
      </dgm:t>
    </dgm:pt>
    <dgm:pt modelId="{CAA1D6EE-27A8-4C18-AA58-EBCE28B9B3CE}" type="sibTrans" cxnId="{D5A7B7A5-FF04-4AF4-8F86-9FB5B2566CBC}">
      <dgm:prSet/>
      <dgm:spPr/>
      <dgm:t>
        <a:bodyPr/>
        <a:lstStyle/>
        <a:p>
          <a:endParaRPr lang="en-US"/>
        </a:p>
      </dgm:t>
    </dgm:pt>
    <dgm:pt modelId="{7FDD55B6-E708-4241-A340-F1AF095047FC}">
      <dgm:prSet/>
      <dgm:spPr/>
      <dgm:t>
        <a:bodyPr/>
        <a:lstStyle/>
        <a:p>
          <a:r>
            <a:rPr lang="en-US" baseline="0" dirty="0"/>
            <a:t>3. To inform operators about the proper times to conduct inspections, and the associated hazards they are based on.</a:t>
          </a:r>
          <a:endParaRPr lang="en-US" dirty="0"/>
        </a:p>
      </dgm:t>
    </dgm:pt>
    <dgm:pt modelId="{7AFC51B6-ADDA-4C47-82FE-B4E214C5A453}" type="parTrans" cxnId="{51AB4762-1E29-4EA5-9DE0-63CFCBB8AB9B}">
      <dgm:prSet/>
      <dgm:spPr/>
      <dgm:t>
        <a:bodyPr/>
        <a:lstStyle/>
        <a:p>
          <a:endParaRPr lang="en-US"/>
        </a:p>
      </dgm:t>
    </dgm:pt>
    <dgm:pt modelId="{2D17C9AC-9928-4484-A7ED-6D0EDEEDE08A}" type="sibTrans" cxnId="{51AB4762-1E29-4EA5-9DE0-63CFCBB8AB9B}">
      <dgm:prSet/>
      <dgm:spPr/>
      <dgm:t>
        <a:bodyPr/>
        <a:lstStyle/>
        <a:p>
          <a:endParaRPr lang="en-US"/>
        </a:p>
      </dgm:t>
    </dgm:pt>
    <dgm:pt modelId="{0CFA608C-822A-4E97-9C8D-16686A684253}" type="pres">
      <dgm:prSet presAssocID="{B38F5A4F-727F-462C-9A71-5308E05CA1FC}" presName="outerComposite" presStyleCnt="0">
        <dgm:presLayoutVars>
          <dgm:chMax val="5"/>
          <dgm:dir/>
          <dgm:resizeHandles val="exact"/>
        </dgm:presLayoutVars>
      </dgm:prSet>
      <dgm:spPr/>
      <dgm:t>
        <a:bodyPr/>
        <a:lstStyle/>
        <a:p>
          <a:endParaRPr lang="en-US"/>
        </a:p>
      </dgm:t>
    </dgm:pt>
    <dgm:pt modelId="{E7B85BE8-A488-4A4C-8159-93D2E92B472C}" type="pres">
      <dgm:prSet presAssocID="{B38F5A4F-727F-462C-9A71-5308E05CA1FC}" presName="dummyMaxCanvas" presStyleCnt="0">
        <dgm:presLayoutVars/>
      </dgm:prSet>
      <dgm:spPr/>
    </dgm:pt>
    <dgm:pt modelId="{B131E982-2898-4C15-8039-7C2282F1F2D3}" type="pres">
      <dgm:prSet presAssocID="{B38F5A4F-727F-462C-9A71-5308E05CA1FC}" presName="ThreeNodes_1" presStyleLbl="node1" presStyleIdx="0" presStyleCnt="3">
        <dgm:presLayoutVars>
          <dgm:bulletEnabled val="1"/>
        </dgm:presLayoutVars>
      </dgm:prSet>
      <dgm:spPr/>
      <dgm:t>
        <a:bodyPr/>
        <a:lstStyle/>
        <a:p>
          <a:endParaRPr lang="en-US"/>
        </a:p>
      </dgm:t>
    </dgm:pt>
    <dgm:pt modelId="{D7218B43-4017-4FE9-84E8-569DA0A940CF}" type="pres">
      <dgm:prSet presAssocID="{B38F5A4F-727F-462C-9A71-5308E05CA1FC}" presName="ThreeNodes_2" presStyleLbl="node1" presStyleIdx="1" presStyleCnt="3">
        <dgm:presLayoutVars>
          <dgm:bulletEnabled val="1"/>
        </dgm:presLayoutVars>
      </dgm:prSet>
      <dgm:spPr/>
      <dgm:t>
        <a:bodyPr/>
        <a:lstStyle/>
        <a:p>
          <a:endParaRPr lang="en-US"/>
        </a:p>
      </dgm:t>
    </dgm:pt>
    <dgm:pt modelId="{25FB4A6E-640F-48D1-B79C-6EA676FF203F}" type="pres">
      <dgm:prSet presAssocID="{B38F5A4F-727F-462C-9A71-5308E05CA1FC}" presName="ThreeNodes_3" presStyleLbl="node1" presStyleIdx="2" presStyleCnt="3">
        <dgm:presLayoutVars>
          <dgm:bulletEnabled val="1"/>
        </dgm:presLayoutVars>
      </dgm:prSet>
      <dgm:spPr/>
      <dgm:t>
        <a:bodyPr/>
        <a:lstStyle/>
        <a:p>
          <a:endParaRPr lang="en-US"/>
        </a:p>
      </dgm:t>
    </dgm:pt>
    <dgm:pt modelId="{CB5B24C4-1499-4C64-AE15-9E749629B7A4}" type="pres">
      <dgm:prSet presAssocID="{B38F5A4F-727F-462C-9A71-5308E05CA1FC}" presName="ThreeConn_1-2" presStyleLbl="fgAccFollowNode1" presStyleIdx="0" presStyleCnt="2">
        <dgm:presLayoutVars>
          <dgm:bulletEnabled val="1"/>
        </dgm:presLayoutVars>
      </dgm:prSet>
      <dgm:spPr/>
      <dgm:t>
        <a:bodyPr/>
        <a:lstStyle/>
        <a:p>
          <a:endParaRPr lang="en-US"/>
        </a:p>
      </dgm:t>
    </dgm:pt>
    <dgm:pt modelId="{BE778A5A-00AA-4F7C-B128-591F98EBE821}" type="pres">
      <dgm:prSet presAssocID="{B38F5A4F-727F-462C-9A71-5308E05CA1FC}" presName="ThreeConn_2-3" presStyleLbl="fgAccFollowNode1" presStyleIdx="1" presStyleCnt="2">
        <dgm:presLayoutVars>
          <dgm:bulletEnabled val="1"/>
        </dgm:presLayoutVars>
      </dgm:prSet>
      <dgm:spPr/>
      <dgm:t>
        <a:bodyPr/>
        <a:lstStyle/>
        <a:p>
          <a:endParaRPr lang="en-US"/>
        </a:p>
      </dgm:t>
    </dgm:pt>
    <dgm:pt modelId="{6FCC3041-A29C-4A59-9189-8348D4175021}" type="pres">
      <dgm:prSet presAssocID="{B38F5A4F-727F-462C-9A71-5308E05CA1FC}" presName="ThreeNodes_1_text" presStyleLbl="node1" presStyleIdx="2" presStyleCnt="3">
        <dgm:presLayoutVars>
          <dgm:bulletEnabled val="1"/>
        </dgm:presLayoutVars>
      </dgm:prSet>
      <dgm:spPr/>
      <dgm:t>
        <a:bodyPr/>
        <a:lstStyle/>
        <a:p>
          <a:endParaRPr lang="en-US"/>
        </a:p>
      </dgm:t>
    </dgm:pt>
    <dgm:pt modelId="{AC6D67F6-E407-40D6-B809-D7BBBF193638}" type="pres">
      <dgm:prSet presAssocID="{B38F5A4F-727F-462C-9A71-5308E05CA1FC}" presName="ThreeNodes_2_text" presStyleLbl="node1" presStyleIdx="2" presStyleCnt="3">
        <dgm:presLayoutVars>
          <dgm:bulletEnabled val="1"/>
        </dgm:presLayoutVars>
      </dgm:prSet>
      <dgm:spPr/>
      <dgm:t>
        <a:bodyPr/>
        <a:lstStyle/>
        <a:p>
          <a:endParaRPr lang="en-US"/>
        </a:p>
      </dgm:t>
    </dgm:pt>
    <dgm:pt modelId="{2A665ACD-ACDD-482A-B534-73CED9DC4695}" type="pres">
      <dgm:prSet presAssocID="{B38F5A4F-727F-462C-9A71-5308E05CA1FC}" presName="ThreeNodes_3_text" presStyleLbl="node1" presStyleIdx="2" presStyleCnt="3">
        <dgm:presLayoutVars>
          <dgm:bulletEnabled val="1"/>
        </dgm:presLayoutVars>
      </dgm:prSet>
      <dgm:spPr/>
      <dgm:t>
        <a:bodyPr/>
        <a:lstStyle/>
        <a:p>
          <a:endParaRPr lang="en-US"/>
        </a:p>
      </dgm:t>
    </dgm:pt>
  </dgm:ptLst>
  <dgm:cxnLst>
    <dgm:cxn modelId="{3F7FDF10-588E-4669-A1E0-AB95B40FD582}" type="presOf" srcId="{6936029C-3942-4FBD-9A31-E87E4EC01103}" destId="{6FCC3041-A29C-4A59-9189-8348D4175021}" srcOrd="1" destOrd="0" presId="urn:microsoft.com/office/officeart/2005/8/layout/vProcess5"/>
    <dgm:cxn modelId="{D5A7B7A5-FF04-4AF4-8F86-9FB5B2566CBC}" srcId="{B38F5A4F-727F-462C-9A71-5308E05CA1FC}" destId="{103548EE-4E74-4444-B7BB-9829030C6441}" srcOrd="1" destOrd="0" parTransId="{B7BF0B00-C7EB-4C5D-9A68-2A31348629D2}" sibTransId="{CAA1D6EE-27A8-4C18-AA58-EBCE28B9B3CE}"/>
    <dgm:cxn modelId="{4FFCDF7B-3DCC-47F7-A39B-C23D8BFCD579}" type="presOf" srcId="{B38F5A4F-727F-462C-9A71-5308E05CA1FC}" destId="{0CFA608C-822A-4E97-9C8D-16686A684253}" srcOrd="0" destOrd="0" presId="urn:microsoft.com/office/officeart/2005/8/layout/vProcess5"/>
    <dgm:cxn modelId="{7A3F7D7C-6AAB-4238-A508-D2868AD062D7}" type="presOf" srcId="{3F4C722F-1644-43FD-ABBF-9731CF8DE1B2}" destId="{CB5B24C4-1499-4C64-AE15-9E749629B7A4}" srcOrd="0" destOrd="0" presId="urn:microsoft.com/office/officeart/2005/8/layout/vProcess5"/>
    <dgm:cxn modelId="{9CF37993-62F8-475F-9CDD-1DFC4538E7A4}" type="presOf" srcId="{103548EE-4E74-4444-B7BB-9829030C6441}" destId="{AC6D67F6-E407-40D6-B809-D7BBBF193638}" srcOrd="1" destOrd="0" presId="urn:microsoft.com/office/officeart/2005/8/layout/vProcess5"/>
    <dgm:cxn modelId="{74DDCB34-B7E2-4D3E-A06B-46B3AC268D89}" srcId="{B38F5A4F-727F-462C-9A71-5308E05CA1FC}" destId="{6936029C-3942-4FBD-9A31-E87E4EC01103}" srcOrd="0" destOrd="0" parTransId="{51BAAA2B-1947-4F2C-966D-9BE7601B7A49}" sibTransId="{3F4C722F-1644-43FD-ABBF-9731CF8DE1B2}"/>
    <dgm:cxn modelId="{51AB4762-1E29-4EA5-9DE0-63CFCBB8AB9B}" srcId="{B38F5A4F-727F-462C-9A71-5308E05CA1FC}" destId="{7FDD55B6-E708-4241-A340-F1AF095047FC}" srcOrd="2" destOrd="0" parTransId="{7AFC51B6-ADDA-4C47-82FE-B4E214C5A453}" sibTransId="{2D17C9AC-9928-4484-A7ED-6D0EDEEDE08A}"/>
    <dgm:cxn modelId="{A693CCEF-D33A-4FBC-896A-C44342D16F12}" type="presOf" srcId="{6936029C-3942-4FBD-9A31-E87E4EC01103}" destId="{B131E982-2898-4C15-8039-7C2282F1F2D3}" srcOrd="0" destOrd="0" presId="urn:microsoft.com/office/officeart/2005/8/layout/vProcess5"/>
    <dgm:cxn modelId="{D1473924-45C4-461F-91AD-AD74AD5F55A9}" type="presOf" srcId="{7FDD55B6-E708-4241-A340-F1AF095047FC}" destId="{25FB4A6E-640F-48D1-B79C-6EA676FF203F}" srcOrd="0" destOrd="0" presId="urn:microsoft.com/office/officeart/2005/8/layout/vProcess5"/>
    <dgm:cxn modelId="{3F82668D-82B6-46F8-9DF1-34C3728739A0}" type="presOf" srcId="{103548EE-4E74-4444-B7BB-9829030C6441}" destId="{D7218B43-4017-4FE9-84E8-569DA0A940CF}" srcOrd="0" destOrd="0" presId="urn:microsoft.com/office/officeart/2005/8/layout/vProcess5"/>
    <dgm:cxn modelId="{B3F10CBD-7E81-4372-8C4E-24557E53219D}" type="presOf" srcId="{CAA1D6EE-27A8-4C18-AA58-EBCE28B9B3CE}" destId="{BE778A5A-00AA-4F7C-B128-591F98EBE821}" srcOrd="0" destOrd="0" presId="urn:microsoft.com/office/officeart/2005/8/layout/vProcess5"/>
    <dgm:cxn modelId="{8454E25F-F54F-45F1-B721-00FA64064DAC}" type="presOf" srcId="{7FDD55B6-E708-4241-A340-F1AF095047FC}" destId="{2A665ACD-ACDD-482A-B534-73CED9DC4695}" srcOrd="1" destOrd="0" presId="urn:microsoft.com/office/officeart/2005/8/layout/vProcess5"/>
    <dgm:cxn modelId="{1DED99C5-3E0F-48A2-B52C-C1E72C904A8D}" type="presParOf" srcId="{0CFA608C-822A-4E97-9C8D-16686A684253}" destId="{E7B85BE8-A488-4A4C-8159-93D2E92B472C}" srcOrd="0" destOrd="0" presId="urn:microsoft.com/office/officeart/2005/8/layout/vProcess5"/>
    <dgm:cxn modelId="{F1AF9076-8A75-49A4-B324-91583DB21939}" type="presParOf" srcId="{0CFA608C-822A-4E97-9C8D-16686A684253}" destId="{B131E982-2898-4C15-8039-7C2282F1F2D3}" srcOrd="1" destOrd="0" presId="urn:microsoft.com/office/officeart/2005/8/layout/vProcess5"/>
    <dgm:cxn modelId="{F6C4E338-3BCC-4B09-86BF-91568CA888DF}" type="presParOf" srcId="{0CFA608C-822A-4E97-9C8D-16686A684253}" destId="{D7218B43-4017-4FE9-84E8-569DA0A940CF}" srcOrd="2" destOrd="0" presId="urn:microsoft.com/office/officeart/2005/8/layout/vProcess5"/>
    <dgm:cxn modelId="{8DADC87A-7ECF-48CD-9D77-36002450A1BF}" type="presParOf" srcId="{0CFA608C-822A-4E97-9C8D-16686A684253}" destId="{25FB4A6E-640F-48D1-B79C-6EA676FF203F}" srcOrd="3" destOrd="0" presId="urn:microsoft.com/office/officeart/2005/8/layout/vProcess5"/>
    <dgm:cxn modelId="{77CA6CD5-B3C6-4746-9487-A88F04755E78}" type="presParOf" srcId="{0CFA608C-822A-4E97-9C8D-16686A684253}" destId="{CB5B24C4-1499-4C64-AE15-9E749629B7A4}" srcOrd="4" destOrd="0" presId="urn:microsoft.com/office/officeart/2005/8/layout/vProcess5"/>
    <dgm:cxn modelId="{C78EA017-BD18-4F84-B7D7-A9CF43832710}" type="presParOf" srcId="{0CFA608C-822A-4E97-9C8D-16686A684253}" destId="{BE778A5A-00AA-4F7C-B128-591F98EBE821}" srcOrd="5" destOrd="0" presId="urn:microsoft.com/office/officeart/2005/8/layout/vProcess5"/>
    <dgm:cxn modelId="{E8896E91-EFAB-4C84-8E60-5232B675E388}" type="presParOf" srcId="{0CFA608C-822A-4E97-9C8D-16686A684253}" destId="{6FCC3041-A29C-4A59-9189-8348D4175021}" srcOrd="6" destOrd="0" presId="urn:microsoft.com/office/officeart/2005/8/layout/vProcess5"/>
    <dgm:cxn modelId="{2043AE4A-49BA-46B0-9B44-F0E51859F0AE}" type="presParOf" srcId="{0CFA608C-822A-4E97-9C8D-16686A684253}" destId="{AC6D67F6-E407-40D6-B809-D7BBBF193638}" srcOrd="7" destOrd="0" presId="urn:microsoft.com/office/officeart/2005/8/layout/vProcess5"/>
    <dgm:cxn modelId="{1A4A42E7-83FB-49B9-B176-7DEC0B8DAE76}" type="presParOf" srcId="{0CFA608C-822A-4E97-9C8D-16686A684253}" destId="{2A665ACD-ACDD-482A-B534-73CED9DC469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E4011D-2E0E-40D4-8674-23FB0C5FC61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D55528D-14BF-426A-94BA-D46C7D7AEADC}">
      <dgm:prSet/>
      <dgm:spPr/>
      <dgm:t>
        <a:bodyPr/>
        <a:lstStyle/>
        <a:p>
          <a:r>
            <a:rPr lang="en-US"/>
            <a:t>1926.1412(g) - 1926.1412(g)(3)</a:t>
          </a:r>
        </a:p>
      </dgm:t>
    </dgm:pt>
    <dgm:pt modelId="{0B2D77DF-91BA-4FFF-8416-28815E271FB2}" type="parTrans" cxnId="{2910E64C-2B95-4A78-8555-A487BCBBF0B5}">
      <dgm:prSet/>
      <dgm:spPr/>
      <dgm:t>
        <a:bodyPr/>
        <a:lstStyle/>
        <a:p>
          <a:endParaRPr lang="en-US"/>
        </a:p>
      </dgm:t>
    </dgm:pt>
    <dgm:pt modelId="{1BA1684D-88F3-4DF1-885F-1532BF24D54D}" type="sibTrans" cxnId="{2910E64C-2B95-4A78-8555-A487BCBBF0B5}">
      <dgm:prSet/>
      <dgm:spPr/>
      <dgm:t>
        <a:bodyPr/>
        <a:lstStyle/>
        <a:p>
          <a:endParaRPr lang="en-US"/>
        </a:p>
      </dgm:t>
    </dgm:pt>
    <dgm:pt modelId="{E3F6870D-B9A7-4956-8DC4-3F552D6448B1}">
      <dgm:prSet/>
      <dgm:spPr/>
      <dgm:t>
        <a:bodyPr/>
        <a:lstStyle/>
        <a:p>
          <a:r>
            <a:rPr lang="en-US"/>
            <a:t>Under conditions where significant damage via overloading, shock loading, or continuous usage in a corrosive environment, the crane must be brought down for mandatory inspection.</a:t>
          </a:r>
        </a:p>
      </dgm:t>
    </dgm:pt>
    <dgm:pt modelId="{5CB6376A-EEB5-4E1E-B33D-B34F8B835F4B}" type="parTrans" cxnId="{719CE540-2E30-4B80-953E-85C249623159}">
      <dgm:prSet/>
      <dgm:spPr/>
      <dgm:t>
        <a:bodyPr/>
        <a:lstStyle/>
        <a:p>
          <a:endParaRPr lang="en-US"/>
        </a:p>
      </dgm:t>
    </dgm:pt>
    <dgm:pt modelId="{F560E964-B4F0-4686-91B9-1F134B514C82}" type="sibTrans" cxnId="{719CE540-2E30-4B80-953E-85C249623159}">
      <dgm:prSet/>
      <dgm:spPr/>
      <dgm:t>
        <a:bodyPr/>
        <a:lstStyle/>
        <a:p>
          <a:endParaRPr lang="en-US"/>
        </a:p>
      </dgm:t>
    </dgm:pt>
    <dgm:pt modelId="{9E88429E-FEFD-4AF8-B066-B214CA146ECB}">
      <dgm:prSet/>
      <dgm:spPr/>
      <dgm:t>
        <a:bodyPr/>
        <a:lstStyle/>
        <a:p>
          <a:r>
            <a:rPr lang="en-US"/>
            <a:t>A qualified person must determine if  the equipment is still safe to use, and make sure it satisfies the criteria listed under 1926.1412(f). </a:t>
          </a:r>
        </a:p>
      </dgm:t>
    </dgm:pt>
    <dgm:pt modelId="{BB9458DD-B4F1-42A8-B281-99FE5D99D79F}" type="parTrans" cxnId="{A9710CD3-0163-4E38-BB56-186510B5E5AC}">
      <dgm:prSet/>
      <dgm:spPr/>
      <dgm:t>
        <a:bodyPr/>
        <a:lstStyle/>
        <a:p>
          <a:endParaRPr lang="en-US"/>
        </a:p>
      </dgm:t>
    </dgm:pt>
    <dgm:pt modelId="{E9B4DBCF-D9B8-48E7-8764-6EC1C0771668}" type="sibTrans" cxnId="{A9710CD3-0163-4E38-BB56-186510B5E5AC}">
      <dgm:prSet/>
      <dgm:spPr/>
      <dgm:t>
        <a:bodyPr/>
        <a:lstStyle/>
        <a:p>
          <a:endParaRPr lang="en-US"/>
        </a:p>
      </dgm:t>
    </dgm:pt>
    <dgm:pt modelId="{5DEF657D-1825-4F48-B456-6E4DF2D74CE2}">
      <dgm:prSet/>
      <dgm:spPr/>
      <dgm:t>
        <a:bodyPr/>
        <a:lstStyle/>
        <a:p>
          <a:r>
            <a:rPr lang="en-US"/>
            <a:t>If an issue is discovered, the employer is required to satisfy the requirements found under 1926.1412(f)(4)-1926.1412(f)(6). </a:t>
          </a:r>
        </a:p>
      </dgm:t>
    </dgm:pt>
    <dgm:pt modelId="{50801DEE-C217-4D0C-92D5-DE6CD25285AB}" type="parTrans" cxnId="{076AD555-B045-4C3C-A153-B0A71EC8577C}">
      <dgm:prSet/>
      <dgm:spPr/>
      <dgm:t>
        <a:bodyPr/>
        <a:lstStyle/>
        <a:p>
          <a:endParaRPr lang="en-US"/>
        </a:p>
      </dgm:t>
    </dgm:pt>
    <dgm:pt modelId="{0B711106-E731-424A-BEFE-8745B06A0380}" type="sibTrans" cxnId="{076AD555-B045-4C3C-A153-B0A71EC8577C}">
      <dgm:prSet/>
      <dgm:spPr/>
      <dgm:t>
        <a:bodyPr/>
        <a:lstStyle/>
        <a:p>
          <a:endParaRPr lang="en-US"/>
        </a:p>
      </dgm:t>
    </dgm:pt>
    <dgm:pt modelId="{4A42E1B7-557C-478C-A858-A204455637F3}" type="pres">
      <dgm:prSet presAssocID="{C5E4011D-2E0E-40D4-8674-23FB0C5FC61D}" presName="linear" presStyleCnt="0">
        <dgm:presLayoutVars>
          <dgm:animLvl val="lvl"/>
          <dgm:resizeHandles val="exact"/>
        </dgm:presLayoutVars>
      </dgm:prSet>
      <dgm:spPr/>
      <dgm:t>
        <a:bodyPr/>
        <a:lstStyle/>
        <a:p>
          <a:endParaRPr lang="en-US"/>
        </a:p>
      </dgm:t>
    </dgm:pt>
    <dgm:pt modelId="{9594D29D-4568-4774-9C21-635906A1C35D}" type="pres">
      <dgm:prSet presAssocID="{1D55528D-14BF-426A-94BA-D46C7D7AEADC}" presName="parentText" presStyleLbl="node1" presStyleIdx="0" presStyleCnt="1">
        <dgm:presLayoutVars>
          <dgm:chMax val="0"/>
          <dgm:bulletEnabled val="1"/>
        </dgm:presLayoutVars>
      </dgm:prSet>
      <dgm:spPr/>
      <dgm:t>
        <a:bodyPr/>
        <a:lstStyle/>
        <a:p>
          <a:endParaRPr lang="en-US"/>
        </a:p>
      </dgm:t>
    </dgm:pt>
    <dgm:pt modelId="{B75914D0-9999-4AA9-A99C-6348C6BB03BA}" type="pres">
      <dgm:prSet presAssocID="{1D55528D-14BF-426A-94BA-D46C7D7AEADC}" presName="childText" presStyleLbl="revTx" presStyleIdx="0" presStyleCnt="1">
        <dgm:presLayoutVars>
          <dgm:bulletEnabled val="1"/>
        </dgm:presLayoutVars>
      </dgm:prSet>
      <dgm:spPr/>
      <dgm:t>
        <a:bodyPr/>
        <a:lstStyle/>
        <a:p>
          <a:endParaRPr lang="en-US"/>
        </a:p>
      </dgm:t>
    </dgm:pt>
  </dgm:ptLst>
  <dgm:cxnLst>
    <dgm:cxn modelId="{138C7C96-B99A-41C3-A6A2-A5026A5C9BB3}" type="presOf" srcId="{1D55528D-14BF-426A-94BA-D46C7D7AEADC}" destId="{9594D29D-4568-4774-9C21-635906A1C35D}" srcOrd="0" destOrd="0" presId="urn:microsoft.com/office/officeart/2005/8/layout/vList2"/>
    <dgm:cxn modelId="{076AD555-B045-4C3C-A153-B0A71EC8577C}" srcId="{1D55528D-14BF-426A-94BA-D46C7D7AEADC}" destId="{5DEF657D-1825-4F48-B456-6E4DF2D74CE2}" srcOrd="2" destOrd="0" parTransId="{50801DEE-C217-4D0C-92D5-DE6CD25285AB}" sibTransId="{0B711106-E731-424A-BEFE-8745B06A0380}"/>
    <dgm:cxn modelId="{83FD29FA-3FB4-42CD-95D2-945963FDE309}" type="presOf" srcId="{E3F6870D-B9A7-4956-8DC4-3F552D6448B1}" destId="{B75914D0-9999-4AA9-A99C-6348C6BB03BA}" srcOrd="0" destOrd="0" presId="urn:microsoft.com/office/officeart/2005/8/layout/vList2"/>
    <dgm:cxn modelId="{A9948877-FFEB-40DB-AA75-ABC908FD70CD}" type="presOf" srcId="{9E88429E-FEFD-4AF8-B066-B214CA146ECB}" destId="{B75914D0-9999-4AA9-A99C-6348C6BB03BA}" srcOrd="0" destOrd="1" presId="urn:microsoft.com/office/officeart/2005/8/layout/vList2"/>
    <dgm:cxn modelId="{76CFEC6C-4770-40FE-B014-0F75389CE126}" type="presOf" srcId="{C5E4011D-2E0E-40D4-8674-23FB0C5FC61D}" destId="{4A42E1B7-557C-478C-A858-A204455637F3}" srcOrd="0" destOrd="0" presId="urn:microsoft.com/office/officeart/2005/8/layout/vList2"/>
    <dgm:cxn modelId="{A9710CD3-0163-4E38-BB56-186510B5E5AC}" srcId="{1D55528D-14BF-426A-94BA-D46C7D7AEADC}" destId="{9E88429E-FEFD-4AF8-B066-B214CA146ECB}" srcOrd="1" destOrd="0" parTransId="{BB9458DD-B4F1-42A8-B281-99FE5D99D79F}" sibTransId="{E9B4DBCF-D9B8-48E7-8764-6EC1C0771668}"/>
    <dgm:cxn modelId="{9014B1D3-AC30-4EEF-B7DC-DF9F9443DF5E}" type="presOf" srcId="{5DEF657D-1825-4F48-B456-6E4DF2D74CE2}" destId="{B75914D0-9999-4AA9-A99C-6348C6BB03BA}" srcOrd="0" destOrd="2" presId="urn:microsoft.com/office/officeart/2005/8/layout/vList2"/>
    <dgm:cxn modelId="{719CE540-2E30-4B80-953E-85C249623159}" srcId="{1D55528D-14BF-426A-94BA-D46C7D7AEADC}" destId="{E3F6870D-B9A7-4956-8DC4-3F552D6448B1}" srcOrd="0" destOrd="0" parTransId="{5CB6376A-EEB5-4E1E-B33D-B34F8B835F4B}" sibTransId="{F560E964-B4F0-4686-91B9-1F134B514C82}"/>
    <dgm:cxn modelId="{2910E64C-2B95-4A78-8555-A487BCBBF0B5}" srcId="{C5E4011D-2E0E-40D4-8674-23FB0C5FC61D}" destId="{1D55528D-14BF-426A-94BA-D46C7D7AEADC}" srcOrd="0" destOrd="0" parTransId="{0B2D77DF-91BA-4FFF-8416-28815E271FB2}" sibTransId="{1BA1684D-88F3-4DF1-885F-1532BF24D54D}"/>
    <dgm:cxn modelId="{61AA3998-0ED2-490E-A801-5B4E9CD5FF9C}" type="presParOf" srcId="{4A42E1B7-557C-478C-A858-A204455637F3}" destId="{9594D29D-4568-4774-9C21-635906A1C35D}" srcOrd="0" destOrd="0" presId="urn:microsoft.com/office/officeart/2005/8/layout/vList2"/>
    <dgm:cxn modelId="{5F4F2BE5-CAE5-4C74-AD20-69547854B417}" type="presParOf" srcId="{4A42E1B7-557C-478C-A858-A204455637F3}" destId="{B75914D0-9999-4AA9-A99C-6348C6BB03B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DC5D51-916A-4044-A836-654C9984343A}"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0037042E-E33A-411E-BAED-E0A0B83B6F6A}">
      <dgm:prSet/>
      <dgm:spPr/>
      <dgm:t>
        <a:bodyPr/>
        <a:lstStyle/>
        <a:p>
          <a:r>
            <a:rPr lang="en-US"/>
            <a:t>Audited Employer Program: The employer’s certification of its employee must meet the following requirements</a:t>
          </a:r>
        </a:p>
      </dgm:t>
    </dgm:pt>
    <dgm:pt modelId="{6C3037DD-AC98-468E-AAD7-B78739AB6C99}" type="parTrans" cxnId="{94EFB307-586D-441B-8123-25F5EBE61A06}">
      <dgm:prSet/>
      <dgm:spPr/>
      <dgm:t>
        <a:bodyPr/>
        <a:lstStyle/>
        <a:p>
          <a:endParaRPr lang="en-US"/>
        </a:p>
      </dgm:t>
    </dgm:pt>
    <dgm:pt modelId="{469B38B2-143E-45EE-A4FB-78EE0F527BD3}" type="sibTrans" cxnId="{94EFB307-586D-441B-8123-25F5EBE61A06}">
      <dgm:prSet/>
      <dgm:spPr/>
      <dgm:t>
        <a:bodyPr/>
        <a:lstStyle/>
        <a:p>
          <a:endParaRPr lang="en-US"/>
        </a:p>
      </dgm:t>
    </dgm:pt>
    <dgm:pt modelId="{2E8A4AC0-08A4-469F-8FCD-E27CA1522F6F}">
      <dgm:prSet/>
      <dgm:spPr/>
      <dgm:t>
        <a:bodyPr/>
        <a:lstStyle/>
        <a:p>
          <a:r>
            <a:rPr lang="en-US"/>
            <a:t>Written and practical tests must be either;</a:t>
          </a:r>
        </a:p>
      </dgm:t>
    </dgm:pt>
    <dgm:pt modelId="{81FEB780-5528-4BC7-8C97-ACB4944482CB}" type="parTrans" cxnId="{8961C7A9-302F-4B9B-9B26-0E97AB0FA2A7}">
      <dgm:prSet/>
      <dgm:spPr/>
      <dgm:t>
        <a:bodyPr/>
        <a:lstStyle/>
        <a:p>
          <a:endParaRPr lang="en-US"/>
        </a:p>
      </dgm:t>
    </dgm:pt>
    <dgm:pt modelId="{26ED9313-3AF4-4945-85C3-6B723CA0F270}" type="sibTrans" cxnId="{8961C7A9-302F-4B9B-9B26-0E97AB0FA2A7}">
      <dgm:prSet/>
      <dgm:spPr/>
      <dgm:t>
        <a:bodyPr/>
        <a:lstStyle/>
        <a:p>
          <a:endParaRPr lang="en-US"/>
        </a:p>
      </dgm:t>
    </dgm:pt>
    <dgm:pt modelId="{EFCFB00A-3C9E-4B5D-A55F-450608396CE8}">
      <dgm:prSet/>
      <dgm:spPr/>
      <dgm:t>
        <a:bodyPr/>
        <a:lstStyle/>
        <a:p>
          <a:r>
            <a:rPr lang="en-US"/>
            <a:t>Developed by an accredited crane operator organization.</a:t>
          </a:r>
        </a:p>
      </dgm:t>
    </dgm:pt>
    <dgm:pt modelId="{645820CD-6716-4CB7-A83A-38C428D1243F}" type="parTrans" cxnId="{BF6DDF98-D824-4701-896D-ECE07DF09848}">
      <dgm:prSet/>
      <dgm:spPr/>
      <dgm:t>
        <a:bodyPr/>
        <a:lstStyle/>
        <a:p>
          <a:endParaRPr lang="en-US"/>
        </a:p>
      </dgm:t>
    </dgm:pt>
    <dgm:pt modelId="{5A9EA834-BBF7-4125-8E0B-F5A204F34061}" type="sibTrans" cxnId="{BF6DDF98-D824-4701-896D-ECE07DF09848}">
      <dgm:prSet/>
      <dgm:spPr/>
      <dgm:t>
        <a:bodyPr/>
        <a:lstStyle/>
        <a:p>
          <a:endParaRPr lang="en-US"/>
        </a:p>
      </dgm:t>
    </dgm:pt>
    <dgm:pt modelId="{979119F4-C52B-4155-A438-5020786917F9}">
      <dgm:prSet/>
      <dgm:spPr/>
      <dgm:t>
        <a:bodyPr/>
        <a:lstStyle/>
        <a:p>
          <a:r>
            <a:rPr lang="en-US"/>
            <a:t>Approved by an auditor.</a:t>
          </a:r>
        </a:p>
      </dgm:t>
    </dgm:pt>
    <dgm:pt modelId="{371C3E06-A5C3-421D-B3F7-CF8AF7DFEFC7}" type="parTrans" cxnId="{BA7107E3-781D-4B6F-9EFE-AEADBA1DB2FD}">
      <dgm:prSet/>
      <dgm:spPr/>
      <dgm:t>
        <a:bodyPr/>
        <a:lstStyle/>
        <a:p>
          <a:endParaRPr lang="en-US"/>
        </a:p>
      </dgm:t>
    </dgm:pt>
    <dgm:pt modelId="{ECA6504F-B02D-498E-9EC3-B144B7A35E52}" type="sibTrans" cxnId="{BA7107E3-781D-4B6F-9EFE-AEADBA1DB2FD}">
      <dgm:prSet/>
      <dgm:spPr/>
      <dgm:t>
        <a:bodyPr/>
        <a:lstStyle/>
        <a:p>
          <a:endParaRPr lang="en-US"/>
        </a:p>
      </dgm:t>
    </dgm:pt>
    <dgm:pt modelId="{01601E80-80DE-4AF7-A174-5BEFCD6751D0}">
      <dgm:prSet/>
      <dgm:spPr/>
      <dgm:t>
        <a:bodyPr/>
        <a:lstStyle/>
        <a:p>
          <a:r>
            <a:rPr lang="en-US"/>
            <a:t>The employer program must be audited within 3 months of the beginning of the program and at least every 3 years thereafter.</a:t>
          </a:r>
        </a:p>
      </dgm:t>
    </dgm:pt>
    <dgm:pt modelId="{8F10B99C-16CB-4C0B-9065-FF9346230CE9}" type="parTrans" cxnId="{D0A6E48F-B1BB-4209-B769-FD4A6E27D982}">
      <dgm:prSet/>
      <dgm:spPr/>
      <dgm:t>
        <a:bodyPr/>
        <a:lstStyle/>
        <a:p>
          <a:endParaRPr lang="en-US"/>
        </a:p>
      </dgm:t>
    </dgm:pt>
    <dgm:pt modelId="{39C27DAE-BF47-4ED1-A51E-5BE6A79DDC83}" type="sibTrans" cxnId="{D0A6E48F-B1BB-4209-B769-FD4A6E27D982}">
      <dgm:prSet/>
      <dgm:spPr/>
      <dgm:t>
        <a:bodyPr/>
        <a:lstStyle/>
        <a:p>
          <a:endParaRPr lang="en-US"/>
        </a:p>
      </dgm:t>
    </dgm:pt>
    <dgm:pt modelId="{75603588-BE83-48E4-8693-E31D46420456}">
      <dgm:prSet/>
      <dgm:spPr/>
      <dgm:t>
        <a:bodyPr/>
        <a:lstStyle/>
        <a:p>
          <a:r>
            <a:rPr lang="en-US"/>
            <a:t>Certification is achieved when a written test is passed on all the knowledge as skills needed to operate equipment safely.</a:t>
          </a:r>
        </a:p>
      </dgm:t>
    </dgm:pt>
    <dgm:pt modelId="{45FFF1C4-A377-47DB-A4B8-B7BBBD9907B3}" type="parTrans" cxnId="{226B0F8A-EE57-4C09-826D-A13258C4C428}">
      <dgm:prSet/>
      <dgm:spPr/>
      <dgm:t>
        <a:bodyPr/>
        <a:lstStyle/>
        <a:p>
          <a:endParaRPr lang="en-US"/>
        </a:p>
      </dgm:t>
    </dgm:pt>
    <dgm:pt modelId="{5D6A8544-AAAB-4512-8EA9-1DB75699EF24}" type="sibTrans" cxnId="{226B0F8A-EE57-4C09-826D-A13258C4C428}">
      <dgm:prSet/>
      <dgm:spPr/>
      <dgm:t>
        <a:bodyPr/>
        <a:lstStyle/>
        <a:p>
          <a:endParaRPr lang="en-US"/>
        </a:p>
      </dgm:t>
    </dgm:pt>
    <dgm:pt modelId="{C9C4BDAD-BCEB-48C0-8635-A85DCD5C6A11}">
      <dgm:prSet/>
      <dgm:spPr/>
      <dgm:t>
        <a:bodyPr/>
        <a:lstStyle/>
        <a:p>
          <a:r>
            <a:rPr lang="en-US"/>
            <a:t>The employer must ensure that each operator is qualified through an evaluation of skills and knowledge necessary to operate the equipment safely.</a:t>
          </a:r>
        </a:p>
      </dgm:t>
    </dgm:pt>
    <dgm:pt modelId="{BFC39C21-CB6C-4E7D-B8DD-2C3B5EDA9A8A}" type="parTrans" cxnId="{4B1082F4-0A54-4DF5-A88D-A6704ED612AE}">
      <dgm:prSet/>
      <dgm:spPr/>
      <dgm:t>
        <a:bodyPr/>
        <a:lstStyle/>
        <a:p>
          <a:endParaRPr lang="en-US"/>
        </a:p>
      </dgm:t>
    </dgm:pt>
    <dgm:pt modelId="{E3375C9A-6FC1-4ACE-A112-B0CDC0FC5FC9}" type="sibTrans" cxnId="{4B1082F4-0A54-4DF5-A88D-A6704ED612AE}">
      <dgm:prSet/>
      <dgm:spPr/>
      <dgm:t>
        <a:bodyPr/>
        <a:lstStyle/>
        <a:p>
          <a:endParaRPr lang="en-US"/>
        </a:p>
      </dgm:t>
    </dgm:pt>
    <dgm:pt modelId="{C0D423B0-173D-4A73-AB70-4D51DD3F5888}" type="pres">
      <dgm:prSet presAssocID="{A1DC5D51-916A-4044-A836-654C9984343A}" presName="Name0" presStyleCnt="0">
        <dgm:presLayoutVars>
          <dgm:dir/>
          <dgm:animLvl val="lvl"/>
          <dgm:resizeHandles val="exact"/>
        </dgm:presLayoutVars>
      </dgm:prSet>
      <dgm:spPr/>
      <dgm:t>
        <a:bodyPr/>
        <a:lstStyle/>
        <a:p>
          <a:endParaRPr lang="en-US"/>
        </a:p>
      </dgm:t>
    </dgm:pt>
    <dgm:pt modelId="{01E8A80C-1769-42DF-B063-393A1C8F3A7F}" type="pres">
      <dgm:prSet presAssocID="{C9C4BDAD-BCEB-48C0-8635-A85DCD5C6A11}" presName="boxAndChildren" presStyleCnt="0"/>
      <dgm:spPr/>
    </dgm:pt>
    <dgm:pt modelId="{FBEBA1E2-0B80-4216-A087-E904B93D6285}" type="pres">
      <dgm:prSet presAssocID="{C9C4BDAD-BCEB-48C0-8635-A85DCD5C6A11}" presName="parentTextBox" presStyleLbl="node1" presStyleIdx="0" presStyleCnt="3"/>
      <dgm:spPr/>
      <dgm:t>
        <a:bodyPr/>
        <a:lstStyle/>
        <a:p>
          <a:endParaRPr lang="en-US"/>
        </a:p>
      </dgm:t>
    </dgm:pt>
    <dgm:pt modelId="{63B2A031-FDDF-4AC8-848E-1C546E24C805}" type="pres">
      <dgm:prSet presAssocID="{5D6A8544-AAAB-4512-8EA9-1DB75699EF24}" presName="sp" presStyleCnt="0"/>
      <dgm:spPr/>
    </dgm:pt>
    <dgm:pt modelId="{6BC3747D-4D12-4603-91A5-86EF14952E92}" type="pres">
      <dgm:prSet presAssocID="{75603588-BE83-48E4-8693-E31D46420456}" presName="arrowAndChildren" presStyleCnt="0"/>
      <dgm:spPr/>
    </dgm:pt>
    <dgm:pt modelId="{CA485A59-D09A-4050-ACA9-69D5FD82CE3E}" type="pres">
      <dgm:prSet presAssocID="{75603588-BE83-48E4-8693-E31D46420456}" presName="parentTextArrow" presStyleLbl="node1" presStyleIdx="1" presStyleCnt="3"/>
      <dgm:spPr/>
      <dgm:t>
        <a:bodyPr/>
        <a:lstStyle/>
        <a:p>
          <a:endParaRPr lang="en-US"/>
        </a:p>
      </dgm:t>
    </dgm:pt>
    <dgm:pt modelId="{E22A75DA-44E7-49D4-884D-ED66981896F7}" type="pres">
      <dgm:prSet presAssocID="{469B38B2-143E-45EE-A4FB-78EE0F527BD3}" presName="sp" presStyleCnt="0"/>
      <dgm:spPr/>
    </dgm:pt>
    <dgm:pt modelId="{CBB73531-2FF3-4800-B3A3-C43ECC98309E}" type="pres">
      <dgm:prSet presAssocID="{0037042E-E33A-411E-BAED-E0A0B83B6F6A}" presName="arrowAndChildren" presStyleCnt="0"/>
      <dgm:spPr/>
    </dgm:pt>
    <dgm:pt modelId="{95D0125E-0911-4843-8D76-1BAF791F95E5}" type="pres">
      <dgm:prSet presAssocID="{0037042E-E33A-411E-BAED-E0A0B83B6F6A}" presName="parentTextArrow" presStyleLbl="node1" presStyleIdx="1" presStyleCnt="3"/>
      <dgm:spPr/>
      <dgm:t>
        <a:bodyPr/>
        <a:lstStyle/>
        <a:p>
          <a:endParaRPr lang="en-US"/>
        </a:p>
      </dgm:t>
    </dgm:pt>
    <dgm:pt modelId="{B4FE8B58-5D99-4C45-8F8D-6055E14AE1BE}" type="pres">
      <dgm:prSet presAssocID="{0037042E-E33A-411E-BAED-E0A0B83B6F6A}" presName="arrow" presStyleLbl="node1" presStyleIdx="2" presStyleCnt="3"/>
      <dgm:spPr/>
      <dgm:t>
        <a:bodyPr/>
        <a:lstStyle/>
        <a:p>
          <a:endParaRPr lang="en-US"/>
        </a:p>
      </dgm:t>
    </dgm:pt>
    <dgm:pt modelId="{A53D058B-B261-4129-8539-33C76EB470B7}" type="pres">
      <dgm:prSet presAssocID="{0037042E-E33A-411E-BAED-E0A0B83B6F6A}" presName="descendantArrow" presStyleCnt="0"/>
      <dgm:spPr/>
    </dgm:pt>
    <dgm:pt modelId="{6EEDBBB0-AFBD-4BD6-8AF2-65C3E205D099}" type="pres">
      <dgm:prSet presAssocID="{2E8A4AC0-08A4-469F-8FCD-E27CA1522F6F}" presName="childTextArrow" presStyleLbl="fgAccFollowNode1" presStyleIdx="0" presStyleCnt="2">
        <dgm:presLayoutVars>
          <dgm:bulletEnabled val="1"/>
        </dgm:presLayoutVars>
      </dgm:prSet>
      <dgm:spPr/>
      <dgm:t>
        <a:bodyPr/>
        <a:lstStyle/>
        <a:p>
          <a:endParaRPr lang="en-US"/>
        </a:p>
      </dgm:t>
    </dgm:pt>
    <dgm:pt modelId="{7410C538-E1E9-48CB-9F28-46F22F277969}" type="pres">
      <dgm:prSet presAssocID="{01601E80-80DE-4AF7-A174-5BEFCD6751D0}" presName="childTextArrow" presStyleLbl="fgAccFollowNode1" presStyleIdx="1" presStyleCnt="2">
        <dgm:presLayoutVars>
          <dgm:bulletEnabled val="1"/>
        </dgm:presLayoutVars>
      </dgm:prSet>
      <dgm:spPr/>
      <dgm:t>
        <a:bodyPr/>
        <a:lstStyle/>
        <a:p>
          <a:endParaRPr lang="en-US"/>
        </a:p>
      </dgm:t>
    </dgm:pt>
  </dgm:ptLst>
  <dgm:cxnLst>
    <dgm:cxn modelId="{69A2BAAE-1ACD-4A33-8E1C-0C556EA935FA}" type="presOf" srcId="{75603588-BE83-48E4-8693-E31D46420456}" destId="{CA485A59-D09A-4050-ACA9-69D5FD82CE3E}" srcOrd="0" destOrd="0" presId="urn:microsoft.com/office/officeart/2005/8/layout/process4"/>
    <dgm:cxn modelId="{468D1B6B-9427-441C-B25C-6FB7628936BB}" type="presOf" srcId="{2E8A4AC0-08A4-469F-8FCD-E27CA1522F6F}" destId="{6EEDBBB0-AFBD-4BD6-8AF2-65C3E205D099}" srcOrd="0" destOrd="0" presId="urn:microsoft.com/office/officeart/2005/8/layout/process4"/>
    <dgm:cxn modelId="{73FE3A1E-0677-49FC-8FAF-ADC33B37906D}" type="presOf" srcId="{C9C4BDAD-BCEB-48C0-8635-A85DCD5C6A11}" destId="{FBEBA1E2-0B80-4216-A087-E904B93D6285}" srcOrd="0" destOrd="0" presId="urn:microsoft.com/office/officeart/2005/8/layout/process4"/>
    <dgm:cxn modelId="{5D858E3D-1546-4AE6-B4AE-A8347156A2E9}" type="presOf" srcId="{01601E80-80DE-4AF7-A174-5BEFCD6751D0}" destId="{7410C538-E1E9-48CB-9F28-46F22F277969}" srcOrd="0" destOrd="0" presId="urn:microsoft.com/office/officeart/2005/8/layout/process4"/>
    <dgm:cxn modelId="{81E4ACB1-CC80-47DB-B97B-647E0AEF6643}" type="presOf" srcId="{0037042E-E33A-411E-BAED-E0A0B83B6F6A}" destId="{95D0125E-0911-4843-8D76-1BAF791F95E5}" srcOrd="0" destOrd="0" presId="urn:microsoft.com/office/officeart/2005/8/layout/process4"/>
    <dgm:cxn modelId="{8961C7A9-302F-4B9B-9B26-0E97AB0FA2A7}" srcId="{0037042E-E33A-411E-BAED-E0A0B83B6F6A}" destId="{2E8A4AC0-08A4-469F-8FCD-E27CA1522F6F}" srcOrd="0" destOrd="0" parTransId="{81FEB780-5528-4BC7-8C97-ACB4944482CB}" sibTransId="{26ED9313-3AF4-4945-85C3-6B723CA0F270}"/>
    <dgm:cxn modelId="{1F788F1D-4325-4CF2-B41B-8C41E00E5856}" type="presOf" srcId="{0037042E-E33A-411E-BAED-E0A0B83B6F6A}" destId="{B4FE8B58-5D99-4C45-8F8D-6055E14AE1BE}" srcOrd="1" destOrd="0" presId="urn:microsoft.com/office/officeart/2005/8/layout/process4"/>
    <dgm:cxn modelId="{94EFB307-586D-441B-8123-25F5EBE61A06}" srcId="{A1DC5D51-916A-4044-A836-654C9984343A}" destId="{0037042E-E33A-411E-BAED-E0A0B83B6F6A}" srcOrd="0" destOrd="0" parTransId="{6C3037DD-AC98-468E-AAD7-B78739AB6C99}" sibTransId="{469B38B2-143E-45EE-A4FB-78EE0F527BD3}"/>
    <dgm:cxn modelId="{DF45B70E-BFD9-48CA-B5C1-ED87AE48D15C}" type="presOf" srcId="{A1DC5D51-916A-4044-A836-654C9984343A}" destId="{C0D423B0-173D-4A73-AB70-4D51DD3F5888}" srcOrd="0" destOrd="0" presId="urn:microsoft.com/office/officeart/2005/8/layout/process4"/>
    <dgm:cxn modelId="{4B1082F4-0A54-4DF5-A88D-A6704ED612AE}" srcId="{A1DC5D51-916A-4044-A836-654C9984343A}" destId="{C9C4BDAD-BCEB-48C0-8635-A85DCD5C6A11}" srcOrd="2" destOrd="0" parTransId="{BFC39C21-CB6C-4E7D-B8DD-2C3B5EDA9A8A}" sibTransId="{E3375C9A-6FC1-4ACE-A112-B0CDC0FC5FC9}"/>
    <dgm:cxn modelId="{BA7107E3-781D-4B6F-9EFE-AEADBA1DB2FD}" srcId="{2E8A4AC0-08A4-469F-8FCD-E27CA1522F6F}" destId="{979119F4-C52B-4155-A438-5020786917F9}" srcOrd="1" destOrd="0" parTransId="{371C3E06-A5C3-421D-B3F7-CF8AF7DFEFC7}" sibTransId="{ECA6504F-B02D-498E-9EC3-B144B7A35E52}"/>
    <dgm:cxn modelId="{BF6DDF98-D824-4701-896D-ECE07DF09848}" srcId="{2E8A4AC0-08A4-469F-8FCD-E27CA1522F6F}" destId="{EFCFB00A-3C9E-4B5D-A55F-450608396CE8}" srcOrd="0" destOrd="0" parTransId="{645820CD-6716-4CB7-A83A-38C428D1243F}" sibTransId="{5A9EA834-BBF7-4125-8E0B-F5A204F34061}"/>
    <dgm:cxn modelId="{D0A6E48F-B1BB-4209-B769-FD4A6E27D982}" srcId="{0037042E-E33A-411E-BAED-E0A0B83B6F6A}" destId="{01601E80-80DE-4AF7-A174-5BEFCD6751D0}" srcOrd="1" destOrd="0" parTransId="{8F10B99C-16CB-4C0B-9065-FF9346230CE9}" sibTransId="{39C27DAE-BF47-4ED1-A51E-5BE6A79DDC83}"/>
    <dgm:cxn modelId="{AD682486-1194-4749-A82F-6B5F3EB1826C}" type="presOf" srcId="{EFCFB00A-3C9E-4B5D-A55F-450608396CE8}" destId="{6EEDBBB0-AFBD-4BD6-8AF2-65C3E205D099}" srcOrd="0" destOrd="1" presId="urn:microsoft.com/office/officeart/2005/8/layout/process4"/>
    <dgm:cxn modelId="{544BCCAE-0674-4D64-9A49-67EDB0B4BDE6}" type="presOf" srcId="{979119F4-C52B-4155-A438-5020786917F9}" destId="{6EEDBBB0-AFBD-4BD6-8AF2-65C3E205D099}" srcOrd="0" destOrd="2" presId="urn:microsoft.com/office/officeart/2005/8/layout/process4"/>
    <dgm:cxn modelId="{226B0F8A-EE57-4C09-826D-A13258C4C428}" srcId="{A1DC5D51-916A-4044-A836-654C9984343A}" destId="{75603588-BE83-48E4-8693-E31D46420456}" srcOrd="1" destOrd="0" parTransId="{45FFF1C4-A377-47DB-A4B8-B7BBBD9907B3}" sibTransId="{5D6A8544-AAAB-4512-8EA9-1DB75699EF24}"/>
    <dgm:cxn modelId="{066C45AC-8EAC-4978-BB5E-89B796F398FD}" type="presParOf" srcId="{C0D423B0-173D-4A73-AB70-4D51DD3F5888}" destId="{01E8A80C-1769-42DF-B063-393A1C8F3A7F}" srcOrd="0" destOrd="0" presId="urn:microsoft.com/office/officeart/2005/8/layout/process4"/>
    <dgm:cxn modelId="{8FD735C4-8684-42CD-A23E-C88663D65024}" type="presParOf" srcId="{01E8A80C-1769-42DF-B063-393A1C8F3A7F}" destId="{FBEBA1E2-0B80-4216-A087-E904B93D6285}" srcOrd="0" destOrd="0" presId="urn:microsoft.com/office/officeart/2005/8/layout/process4"/>
    <dgm:cxn modelId="{90C76885-E11A-4813-9688-4D9F804D2E1D}" type="presParOf" srcId="{C0D423B0-173D-4A73-AB70-4D51DD3F5888}" destId="{63B2A031-FDDF-4AC8-848E-1C546E24C805}" srcOrd="1" destOrd="0" presId="urn:microsoft.com/office/officeart/2005/8/layout/process4"/>
    <dgm:cxn modelId="{73BA1B1B-D7B4-4813-A815-EAB8FC92E505}" type="presParOf" srcId="{C0D423B0-173D-4A73-AB70-4D51DD3F5888}" destId="{6BC3747D-4D12-4603-91A5-86EF14952E92}" srcOrd="2" destOrd="0" presId="urn:microsoft.com/office/officeart/2005/8/layout/process4"/>
    <dgm:cxn modelId="{F6BD89FA-A1DB-4A97-8306-68DC2FE073BD}" type="presParOf" srcId="{6BC3747D-4D12-4603-91A5-86EF14952E92}" destId="{CA485A59-D09A-4050-ACA9-69D5FD82CE3E}" srcOrd="0" destOrd="0" presId="urn:microsoft.com/office/officeart/2005/8/layout/process4"/>
    <dgm:cxn modelId="{6B9F0864-EAC9-4A38-8483-803D59702B2D}" type="presParOf" srcId="{C0D423B0-173D-4A73-AB70-4D51DD3F5888}" destId="{E22A75DA-44E7-49D4-884D-ED66981896F7}" srcOrd="3" destOrd="0" presId="urn:microsoft.com/office/officeart/2005/8/layout/process4"/>
    <dgm:cxn modelId="{55635CC9-F81B-484D-B097-E4E4E78EF4DA}" type="presParOf" srcId="{C0D423B0-173D-4A73-AB70-4D51DD3F5888}" destId="{CBB73531-2FF3-4800-B3A3-C43ECC98309E}" srcOrd="4" destOrd="0" presId="urn:microsoft.com/office/officeart/2005/8/layout/process4"/>
    <dgm:cxn modelId="{06EE6C05-5996-44F4-A753-72AF991F9344}" type="presParOf" srcId="{CBB73531-2FF3-4800-B3A3-C43ECC98309E}" destId="{95D0125E-0911-4843-8D76-1BAF791F95E5}" srcOrd="0" destOrd="0" presId="urn:microsoft.com/office/officeart/2005/8/layout/process4"/>
    <dgm:cxn modelId="{5BF74F42-1AA0-42A9-8FCF-9D907248D892}" type="presParOf" srcId="{CBB73531-2FF3-4800-B3A3-C43ECC98309E}" destId="{B4FE8B58-5D99-4C45-8F8D-6055E14AE1BE}" srcOrd="1" destOrd="0" presId="urn:microsoft.com/office/officeart/2005/8/layout/process4"/>
    <dgm:cxn modelId="{981CDE44-F596-42FC-9B7D-EE0D8C3CA446}" type="presParOf" srcId="{CBB73531-2FF3-4800-B3A3-C43ECC98309E}" destId="{A53D058B-B261-4129-8539-33C76EB470B7}" srcOrd="2" destOrd="0" presId="urn:microsoft.com/office/officeart/2005/8/layout/process4"/>
    <dgm:cxn modelId="{E7B2D6E2-78F1-4EB7-93BA-89C9CF346BF6}" type="presParOf" srcId="{A53D058B-B261-4129-8539-33C76EB470B7}" destId="{6EEDBBB0-AFBD-4BD6-8AF2-65C3E205D099}" srcOrd="0" destOrd="0" presId="urn:microsoft.com/office/officeart/2005/8/layout/process4"/>
    <dgm:cxn modelId="{A6AB9BAA-5D2A-4391-BE4B-426E8EFC2E72}" type="presParOf" srcId="{A53D058B-B261-4129-8539-33C76EB470B7}" destId="{7410C538-E1E9-48CB-9F28-46F22F27796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965C58-16D4-4A45-96CE-E3FBD07404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7648774-3E83-4C2E-8981-EAE3BAAC3354}">
      <dgm:prSet/>
      <dgm:spPr/>
      <dgm:t>
        <a:bodyPr/>
        <a:lstStyle/>
        <a:p>
          <a:r>
            <a:rPr lang="en-US"/>
            <a:t>Hazards:</a:t>
          </a:r>
        </a:p>
      </dgm:t>
    </dgm:pt>
    <dgm:pt modelId="{585BD467-C982-4168-96EF-69C15168794C}" type="parTrans" cxnId="{9DDF24D0-152B-42F3-B8D3-663EB35D036C}">
      <dgm:prSet/>
      <dgm:spPr/>
      <dgm:t>
        <a:bodyPr/>
        <a:lstStyle/>
        <a:p>
          <a:endParaRPr lang="en-US"/>
        </a:p>
      </dgm:t>
    </dgm:pt>
    <dgm:pt modelId="{61F7B4E9-7B8E-4E5F-BEE7-5239BB855174}" type="sibTrans" cxnId="{9DDF24D0-152B-42F3-B8D3-663EB35D036C}">
      <dgm:prSet/>
      <dgm:spPr/>
      <dgm:t>
        <a:bodyPr/>
        <a:lstStyle/>
        <a:p>
          <a:endParaRPr lang="en-US"/>
        </a:p>
      </dgm:t>
    </dgm:pt>
    <dgm:pt modelId="{21E6CA83-E594-4E07-9B88-2357E69EA6AF}">
      <dgm:prSet/>
      <dgm:spPr/>
      <dgm:t>
        <a:bodyPr/>
        <a:lstStyle/>
        <a:p>
          <a:r>
            <a:rPr lang="en-US" dirty="0"/>
            <a:t>Electrical hazards, power lines.</a:t>
          </a:r>
        </a:p>
      </dgm:t>
    </dgm:pt>
    <dgm:pt modelId="{495F9C7F-C110-4690-AC8E-40EFFDFBEF10}" type="parTrans" cxnId="{343E5301-A5CF-4DBF-B639-FA4D48BCD4B1}">
      <dgm:prSet/>
      <dgm:spPr/>
      <dgm:t>
        <a:bodyPr/>
        <a:lstStyle/>
        <a:p>
          <a:endParaRPr lang="en-US"/>
        </a:p>
      </dgm:t>
    </dgm:pt>
    <dgm:pt modelId="{77A823F0-BC0A-44A2-979B-FE1584B78BFC}" type="sibTrans" cxnId="{343E5301-A5CF-4DBF-B639-FA4D48BCD4B1}">
      <dgm:prSet/>
      <dgm:spPr/>
      <dgm:t>
        <a:bodyPr/>
        <a:lstStyle/>
        <a:p>
          <a:endParaRPr lang="en-US"/>
        </a:p>
      </dgm:t>
    </dgm:pt>
    <dgm:pt modelId="{76FFBFC3-897F-44EB-8874-6E930E56CC6E}">
      <dgm:prSet/>
      <dgm:spPr/>
      <dgm:t>
        <a:bodyPr/>
        <a:lstStyle/>
        <a:p>
          <a:r>
            <a:rPr lang="en-US" dirty="0"/>
            <a:t>Overloading, poor weight distribution.</a:t>
          </a:r>
        </a:p>
      </dgm:t>
    </dgm:pt>
    <dgm:pt modelId="{AD31CA3D-9BAA-4E67-81E3-636667A7E8A7}" type="parTrans" cxnId="{DCAE9087-03C4-4441-A2AE-CCA41941BBC0}">
      <dgm:prSet/>
      <dgm:spPr/>
      <dgm:t>
        <a:bodyPr/>
        <a:lstStyle/>
        <a:p>
          <a:endParaRPr lang="en-US"/>
        </a:p>
      </dgm:t>
    </dgm:pt>
    <dgm:pt modelId="{BE4B0CA7-D373-4FA8-84C1-0F6B13F78D31}" type="sibTrans" cxnId="{DCAE9087-03C4-4441-A2AE-CCA41941BBC0}">
      <dgm:prSet/>
      <dgm:spPr/>
      <dgm:t>
        <a:bodyPr/>
        <a:lstStyle/>
        <a:p>
          <a:endParaRPr lang="en-US"/>
        </a:p>
      </dgm:t>
    </dgm:pt>
    <dgm:pt modelId="{68BB6C59-94DA-490F-8D77-31EFE9F7A2A2}">
      <dgm:prSet/>
      <dgm:spPr/>
      <dgm:t>
        <a:bodyPr/>
        <a:lstStyle/>
        <a:p>
          <a:r>
            <a:rPr lang="en-US" dirty="0"/>
            <a:t>Materials slipping or falling from the crane.</a:t>
          </a:r>
        </a:p>
      </dgm:t>
    </dgm:pt>
    <dgm:pt modelId="{F4932286-FDE9-4BFA-ADDD-DA75360CA9ED}" type="parTrans" cxnId="{728C27EF-5ECA-4420-B837-3B8D988680CA}">
      <dgm:prSet/>
      <dgm:spPr/>
      <dgm:t>
        <a:bodyPr/>
        <a:lstStyle/>
        <a:p>
          <a:endParaRPr lang="en-US"/>
        </a:p>
      </dgm:t>
    </dgm:pt>
    <dgm:pt modelId="{D024263F-CB4C-4491-A88E-C17D40468597}" type="sibTrans" cxnId="{728C27EF-5ECA-4420-B837-3B8D988680CA}">
      <dgm:prSet/>
      <dgm:spPr/>
      <dgm:t>
        <a:bodyPr/>
        <a:lstStyle/>
        <a:p>
          <a:endParaRPr lang="en-US"/>
        </a:p>
      </dgm:t>
    </dgm:pt>
    <dgm:pt modelId="{E030BC5D-64A3-4ADD-807E-39FF16B14578}">
      <dgm:prSet/>
      <dgm:spPr/>
      <dgm:t>
        <a:bodyPr/>
        <a:lstStyle/>
        <a:p>
          <a:r>
            <a:rPr lang="en-US" dirty="0"/>
            <a:t>Improper ground conditions.</a:t>
          </a:r>
        </a:p>
      </dgm:t>
    </dgm:pt>
    <dgm:pt modelId="{C4FE94C5-5388-47D9-8A57-E04F41C7F749}" type="parTrans" cxnId="{4363A669-99AB-45DE-A6F6-2B7DFD83DEE3}">
      <dgm:prSet/>
      <dgm:spPr/>
      <dgm:t>
        <a:bodyPr/>
        <a:lstStyle/>
        <a:p>
          <a:endParaRPr lang="en-US"/>
        </a:p>
      </dgm:t>
    </dgm:pt>
    <dgm:pt modelId="{2427E1E7-FC59-4BFB-9089-B0A6388B5036}" type="sibTrans" cxnId="{4363A669-99AB-45DE-A6F6-2B7DFD83DEE3}">
      <dgm:prSet/>
      <dgm:spPr/>
      <dgm:t>
        <a:bodyPr/>
        <a:lstStyle/>
        <a:p>
          <a:endParaRPr lang="en-US"/>
        </a:p>
      </dgm:t>
    </dgm:pt>
    <dgm:pt modelId="{F6EF00E7-9609-4C69-8C52-E1E7A234423F}" type="pres">
      <dgm:prSet presAssocID="{EF965C58-16D4-4A45-96CE-E3FBD0740479}" presName="linear" presStyleCnt="0">
        <dgm:presLayoutVars>
          <dgm:animLvl val="lvl"/>
          <dgm:resizeHandles val="exact"/>
        </dgm:presLayoutVars>
      </dgm:prSet>
      <dgm:spPr/>
      <dgm:t>
        <a:bodyPr/>
        <a:lstStyle/>
        <a:p>
          <a:endParaRPr lang="en-US"/>
        </a:p>
      </dgm:t>
    </dgm:pt>
    <dgm:pt modelId="{94F3F184-A41D-4F2E-A2C1-0652411A59C1}" type="pres">
      <dgm:prSet presAssocID="{A7648774-3E83-4C2E-8981-EAE3BAAC3354}" presName="parentText" presStyleLbl="node1" presStyleIdx="0" presStyleCnt="1">
        <dgm:presLayoutVars>
          <dgm:chMax val="0"/>
          <dgm:bulletEnabled val="1"/>
        </dgm:presLayoutVars>
      </dgm:prSet>
      <dgm:spPr/>
      <dgm:t>
        <a:bodyPr/>
        <a:lstStyle/>
        <a:p>
          <a:endParaRPr lang="en-US"/>
        </a:p>
      </dgm:t>
    </dgm:pt>
    <dgm:pt modelId="{F63E54B1-6B08-4877-B2CE-8A837F59FBDD}" type="pres">
      <dgm:prSet presAssocID="{A7648774-3E83-4C2E-8981-EAE3BAAC3354}" presName="childText" presStyleLbl="revTx" presStyleIdx="0" presStyleCnt="1">
        <dgm:presLayoutVars>
          <dgm:bulletEnabled val="1"/>
        </dgm:presLayoutVars>
      </dgm:prSet>
      <dgm:spPr/>
      <dgm:t>
        <a:bodyPr/>
        <a:lstStyle/>
        <a:p>
          <a:endParaRPr lang="en-US"/>
        </a:p>
      </dgm:t>
    </dgm:pt>
  </dgm:ptLst>
  <dgm:cxnLst>
    <dgm:cxn modelId="{CD6FCB56-B9E0-4A25-B7F2-5B0EFD1DF05F}" type="presOf" srcId="{21E6CA83-E594-4E07-9B88-2357E69EA6AF}" destId="{F63E54B1-6B08-4877-B2CE-8A837F59FBDD}" srcOrd="0" destOrd="0" presId="urn:microsoft.com/office/officeart/2005/8/layout/vList2"/>
    <dgm:cxn modelId="{343E5301-A5CF-4DBF-B639-FA4D48BCD4B1}" srcId="{A7648774-3E83-4C2E-8981-EAE3BAAC3354}" destId="{21E6CA83-E594-4E07-9B88-2357E69EA6AF}" srcOrd="0" destOrd="0" parTransId="{495F9C7F-C110-4690-AC8E-40EFFDFBEF10}" sibTransId="{77A823F0-BC0A-44A2-979B-FE1584B78BFC}"/>
    <dgm:cxn modelId="{9EEAB5C7-464D-434E-B2FB-1CF08B406BE9}" type="presOf" srcId="{68BB6C59-94DA-490F-8D77-31EFE9F7A2A2}" destId="{F63E54B1-6B08-4877-B2CE-8A837F59FBDD}" srcOrd="0" destOrd="2" presId="urn:microsoft.com/office/officeart/2005/8/layout/vList2"/>
    <dgm:cxn modelId="{9DDF24D0-152B-42F3-B8D3-663EB35D036C}" srcId="{EF965C58-16D4-4A45-96CE-E3FBD0740479}" destId="{A7648774-3E83-4C2E-8981-EAE3BAAC3354}" srcOrd="0" destOrd="0" parTransId="{585BD467-C982-4168-96EF-69C15168794C}" sibTransId="{61F7B4E9-7B8E-4E5F-BEE7-5239BB855174}"/>
    <dgm:cxn modelId="{F50FAB3C-0342-449C-92E0-3CAD96D53B1B}" type="presOf" srcId="{EF965C58-16D4-4A45-96CE-E3FBD0740479}" destId="{F6EF00E7-9609-4C69-8C52-E1E7A234423F}" srcOrd="0" destOrd="0" presId="urn:microsoft.com/office/officeart/2005/8/layout/vList2"/>
    <dgm:cxn modelId="{34310403-7B71-4B0D-82D1-C68FF40641C2}" type="presOf" srcId="{A7648774-3E83-4C2E-8981-EAE3BAAC3354}" destId="{94F3F184-A41D-4F2E-A2C1-0652411A59C1}" srcOrd="0" destOrd="0" presId="urn:microsoft.com/office/officeart/2005/8/layout/vList2"/>
    <dgm:cxn modelId="{DCAE9087-03C4-4441-A2AE-CCA41941BBC0}" srcId="{A7648774-3E83-4C2E-8981-EAE3BAAC3354}" destId="{76FFBFC3-897F-44EB-8874-6E930E56CC6E}" srcOrd="1" destOrd="0" parTransId="{AD31CA3D-9BAA-4E67-81E3-636667A7E8A7}" sibTransId="{BE4B0CA7-D373-4FA8-84C1-0F6B13F78D31}"/>
    <dgm:cxn modelId="{4363A669-99AB-45DE-A6F6-2B7DFD83DEE3}" srcId="{A7648774-3E83-4C2E-8981-EAE3BAAC3354}" destId="{E030BC5D-64A3-4ADD-807E-39FF16B14578}" srcOrd="3" destOrd="0" parTransId="{C4FE94C5-5388-47D9-8A57-E04F41C7F749}" sibTransId="{2427E1E7-FC59-4BFB-9089-B0A6388B5036}"/>
    <dgm:cxn modelId="{5AE21564-CDC1-4BA6-8213-42BE6C09ABA2}" type="presOf" srcId="{E030BC5D-64A3-4ADD-807E-39FF16B14578}" destId="{F63E54B1-6B08-4877-B2CE-8A837F59FBDD}" srcOrd="0" destOrd="3" presId="urn:microsoft.com/office/officeart/2005/8/layout/vList2"/>
    <dgm:cxn modelId="{728C27EF-5ECA-4420-B837-3B8D988680CA}" srcId="{A7648774-3E83-4C2E-8981-EAE3BAAC3354}" destId="{68BB6C59-94DA-490F-8D77-31EFE9F7A2A2}" srcOrd="2" destOrd="0" parTransId="{F4932286-FDE9-4BFA-ADDD-DA75360CA9ED}" sibTransId="{D024263F-CB4C-4491-A88E-C17D40468597}"/>
    <dgm:cxn modelId="{29E9C841-34B4-4CDC-9AFF-FC263FAC092C}" type="presOf" srcId="{76FFBFC3-897F-44EB-8874-6E930E56CC6E}" destId="{F63E54B1-6B08-4877-B2CE-8A837F59FBDD}" srcOrd="0" destOrd="1" presId="urn:microsoft.com/office/officeart/2005/8/layout/vList2"/>
    <dgm:cxn modelId="{90565718-A91B-4BDB-A38F-C4CD6BE93386}" type="presParOf" srcId="{F6EF00E7-9609-4C69-8C52-E1E7A234423F}" destId="{94F3F184-A41D-4F2E-A2C1-0652411A59C1}" srcOrd="0" destOrd="0" presId="urn:microsoft.com/office/officeart/2005/8/layout/vList2"/>
    <dgm:cxn modelId="{07C37A66-99A7-4E9B-AA63-B2C5F2E103B6}" type="presParOf" srcId="{F6EF00E7-9609-4C69-8C52-E1E7A234423F}" destId="{F63E54B1-6B08-4877-B2CE-8A837F59FB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0F598E-2A0A-4DBD-865A-5F18D2AA2F9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B1D5770-39EF-40BE-93B1-888C08C438AC}">
      <dgm:prSet/>
      <dgm:spPr/>
      <dgm:t>
        <a:bodyPr/>
        <a:lstStyle/>
        <a:p>
          <a:pPr>
            <a:lnSpc>
              <a:spcPct val="100000"/>
            </a:lnSpc>
            <a:defRPr cap="all"/>
          </a:pPr>
          <a:r>
            <a:rPr lang="en-US"/>
            <a:t>Materials slipping and falling from the crane is a serious hazard because people underneath the crane or around the worksite can be crushed by these objects, and damage to property as well as people getting hurt are also serious hazards.</a:t>
          </a:r>
        </a:p>
      </dgm:t>
    </dgm:pt>
    <dgm:pt modelId="{5405BFE2-F742-4BF2-960C-8828E1074EE5}" type="parTrans" cxnId="{53222C7E-7332-4370-BE2C-1CAF65C21456}">
      <dgm:prSet/>
      <dgm:spPr/>
      <dgm:t>
        <a:bodyPr/>
        <a:lstStyle/>
        <a:p>
          <a:endParaRPr lang="en-US"/>
        </a:p>
      </dgm:t>
    </dgm:pt>
    <dgm:pt modelId="{646EEC3F-179B-41A2-8646-C58B59385DA9}" type="sibTrans" cxnId="{53222C7E-7332-4370-BE2C-1CAF65C21456}">
      <dgm:prSet/>
      <dgm:spPr/>
      <dgm:t>
        <a:bodyPr/>
        <a:lstStyle/>
        <a:p>
          <a:endParaRPr lang="en-US"/>
        </a:p>
      </dgm:t>
    </dgm:pt>
    <dgm:pt modelId="{73F10DEF-4DBA-48BC-B439-AE3A860F7D10}">
      <dgm:prSet/>
      <dgm:spPr/>
      <dgm:t>
        <a:bodyPr/>
        <a:lstStyle/>
        <a:p>
          <a:pPr>
            <a:lnSpc>
              <a:spcPct val="100000"/>
            </a:lnSpc>
            <a:defRPr cap="all"/>
          </a:pPr>
          <a:r>
            <a:rPr lang="en-US"/>
            <a:t>It is also a hazard to the environment around the crane.</a:t>
          </a:r>
        </a:p>
      </dgm:t>
    </dgm:pt>
    <dgm:pt modelId="{D74DA773-CA0D-40D0-9102-042A7F6AC27E}" type="parTrans" cxnId="{A1358A1D-7DFE-4855-93FD-B12EA28CFF9E}">
      <dgm:prSet/>
      <dgm:spPr/>
      <dgm:t>
        <a:bodyPr/>
        <a:lstStyle/>
        <a:p>
          <a:endParaRPr lang="en-US"/>
        </a:p>
      </dgm:t>
    </dgm:pt>
    <dgm:pt modelId="{DDD89EC1-8E71-4B08-805E-8F27CD2F6B60}" type="sibTrans" cxnId="{A1358A1D-7DFE-4855-93FD-B12EA28CFF9E}">
      <dgm:prSet/>
      <dgm:spPr/>
      <dgm:t>
        <a:bodyPr/>
        <a:lstStyle/>
        <a:p>
          <a:endParaRPr lang="en-US"/>
        </a:p>
      </dgm:t>
    </dgm:pt>
    <dgm:pt modelId="{525307CA-675C-447A-9C8E-CB1BD1C45D95}">
      <dgm:prSet/>
      <dgm:spPr/>
      <dgm:t>
        <a:bodyPr/>
        <a:lstStyle/>
        <a:p>
          <a:pPr>
            <a:lnSpc>
              <a:spcPct val="100000"/>
            </a:lnSpc>
            <a:defRPr cap="all"/>
          </a:pPr>
          <a:r>
            <a:rPr lang="en-US"/>
            <a:t>Steam lines, underground vaults, voids, and utilities are all Improper ground conditions.</a:t>
          </a:r>
        </a:p>
      </dgm:t>
    </dgm:pt>
    <dgm:pt modelId="{7870B46E-C949-4A1F-A38F-6BF54B23FA2F}" type="parTrans" cxnId="{20EECA0C-F26A-4BC1-8203-9414246D3569}">
      <dgm:prSet/>
      <dgm:spPr/>
      <dgm:t>
        <a:bodyPr/>
        <a:lstStyle/>
        <a:p>
          <a:endParaRPr lang="en-US"/>
        </a:p>
      </dgm:t>
    </dgm:pt>
    <dgm:pt modelId="{EC769C6B-8666-45FC-824F-28B50F214443}" type="sibTrans" cxnId="{20EECA0C-F26A-4BC1-8203-9414246D3569}">
      <dgm:prSet/>
      <dgm:spPr/>
      <dgm:t>
        <a:bodyPr/>
        <a:lstStyle/>
        <a:p>
          <a:endParaRPr lang="en-US"/>
        </a:p>
      </dgm:t>
    </dgm:pt>
    <dgm:pt modelId="{1C62C1E2-4DD9-4320-A698-ADC40D740F0C}" type="pres">
      <dgm:prSet presAssocID="{820F598E-2A0A-4DBD-865A-5F18D2AA2F93}" presName="root" presStyleCnt="0">
        <dgm:presLayoutVars>
          <dgm:dir/>
          <dgm:resizeHandles val="exact"/>
        </dgm:presLayoutVars>
      </dgm:prSet>
      <dgm:spPr/>
      <dgm:t>
        <a:bodyPr/>
        <a:lstStyle/>
        <a:p>
          <a:endParaRPr lang="en-US"/>
        </a:p>
      </dgm:t>
    </dgm:pt>
    <dgm:pt modelId="{72D63C1C-BF73-485B-9FC5-17DFF3AAF7B1}" type="pres">
      <dgm:prSet presAssocID="{9B1D5770-39EF-40BE-93B1-888C08C438AC}" presName="compNode" presStyleCnt="0"/>
      <dgm:spPr/>
    </dgm:pt>
    <dgm:pt modelId="{99B610A1-6FEA-49B4-B780-D9D4A4F32E47}" type="pres">
      <dgm:prSet presAssocID="{9B1D5770-39EF-40BE-93B1-888C08C438AC}" presName="iconBgRect" presStyleLbl="bgShp" presStyleIdx="0" presStyleCnt="3"/>
      <dgm:spPr/>
    </dgm:pt>
    <dgm:pt modelId="{5FDB0CEE-D777-4CE8-8444-59B0B1D074A0}" type="pres">
      <dgm:prSet presAssocID="{9B1D5770-39EF-40BE-93B1-888C08C438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peed Bump"/>
        </a:ext>
      </dgm:extLst>
    </dgm:pt>
    <dgm:pt modelId="{3CB10C5A-6AC1-4CD0-8454-BA60F411E1B8}" type="pres">
      <dgm:prSet presAssocID="{9B1D5770-39EF-40BE-93B1-888C08C438AC}" presName="spaceRect" presStyleCnt="0"/>
      <dgm:spPr/>
    </dgm:pt>
    <dgm:pt modelId="{B14C9AC3-C93C-44FE-9C8E-FBC97BE76B44}" type="pres">
      <dgm:prSet presAssocID="{9B1D5770-39EF-40BE-93B1-888C08C438AC}" presName="textRect" presStyleLbl="revTx" presStyleIdx="0" presStyleCnt="3">
        <dgm:presLayoutVars>
          <dgm:chMax val="1"/>
          <dgm:chPref val="1"/>
        </dgm:presLayoutVars>
      </dgm:prSet>
      <dgm:spPr/>
      <dgm:t>
        <a:bodyPr/>
        <a:lstStyle/>
        <a:p>
          <a:endParaRPr lang="en-US"/>
        </a:p>
      </dgm:t>
    </dgm:pt>
    <dgm:pt modelId="{BF6F3248-8688-42A6-AF93-C0582B6B733E}" type="pres">
      <dgm:prSet presAssocID="{646EEC3F-179B-41A2-8646-C58B59385DA9}" presName="sibTrans" presStyleCnt="0"/>
      <dgm:spPr/>
    </dgm:pt>
    <dgm:pt modelId="{B7BAF2A0-7E9D-4B57-B755-D6DA4675A0CE}" type="pres">
      <dgm:prSet presAssocID="{73F10DEF-4DBA-48BC-B439-AE3A860F7D10}" presName="compNode" presStyleCnt="0"/>
      <dgm:spPr/>
    </dgm:pt>
    <dgm:pt modelId="{6C8AEB61-5DAF-45AD-98DB-501381839D37}" type="pres">
      <dgm:prSet presAssocID="{73F10DEF-4DBA-48BC-B439-AE3A860F7D10}" presName="iconBgRect" presStyleLbl="bgShp" presStyleIdx="1" presStyleCnt="3"/>
      <dgm:spPr/>
    </dgm:pt>
    <dgm:pt modelId="{67097ABE-D2FB-4A8D-BD90-A08F252F64B2}" type="pres">
      <dgm:prSet presAssocID="{73F10DEF-4DBA-48BC-B439-AE3A860F7D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ulldozer"/>
        </a:ext>
      </dgm:extLst>
    </dgm:pt>
    <dgm:pt modelId="{944E9BCF-DB6D-494E-B19F-38FE812EF84B}" type="pres">
      <dgm:prSet presAssocID="{73F10DEF-4DBA-48BC-B439-AE3A860F7D10}" presName="spaceRect" presStyleCnt="0"/>
      <dgm:spPr/>
    </dgm:pt>
    <dgm:pt modelId="{0D4DF7D2-ED0D-4FCF-8222-3CCD42624D1E}" type="pres">
      <dgm:prSet presAssocID="{73F10DEF-4DBA-48BC-B439-AE3A860F7D10}" presName="textRect" presStyleLbl="revTx" presStyleIdx="1" presStyleCnt="3">
        <dgm:presLayoutVars>
          <dgm:chMax val="1"/>
          <dgm:chPref val="1"/>
        </dgm:presLayoutVars>
      </dgm:prSet>
      <dgm:spPr/>
      <dgm:t>
        <a:bodyPr/>
        <a:lstStyle/>
        <a:p>
          <a:endParaRPr lang="en-US"/>
        </a:p>
      </dgm:t>
    </dgm:pt>
    <dgm:pt modelId="{074AB6B2-4FA9-495D-9DD9-BDDEC7C3700C}" type="pres">
      <dgm:prSet presAssocID="{DDD89EC1-8E71-4B08-805E-8F27CD2F6B60}" presName="sibTrans" presStyleCnt="0"/>
      <dgm:spPr/>
    </dgm:pt>
    <dgm:pt modelId="{EEC9C521-65B9-42E1-9E92-B519C7997BA8}" type="pres">
      <dgm:prSet presAssocID="{525307CA-675C-447A-9C8E-CB1BD1C45D95}" presName="compNode" presStyleCnt="0"/>
      <dgm:spPr/>
    </dgm:pt>
    <dgm:pt modelId="{43EDE7AA-3D25-4B40-9254-E1E581CE0277}" type="pres">
      <dgm:prSet presAssocID="{525307CA-675C-447A-9C8E-CB1BD1C45D95}" presName="iconBgRect" presStyleLbl="bgShp" presStyleIdx="2" presStyleCnt="3"/>
      <dgm:spPr/>
    </dgm:pt>
    <dgm:pt modelId="{2FBDFFAD-CDAF-4A4A-BE58-CAE80841A0DE}" type="pres">
      <dgm:prSet presAssocID="{525307CA-675C-447A-9C8E-CB1BD1C45D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Electrician"/>
        </a:ext>
      </dgm:extLst>
    </dgm:pt>
    <dgm:pt modelId="{162F9DF4-9ED8-449A-B39C-BCC31A63CF35}" type="pres">
      <dgm:prSet presAssocID="{525307CA-675C-447A-9C8E-CB1BD1C45D95}" presName="spaceRect" presStyleCnt="0"/>
      <dgm:spPr/>
    </dgm:pt>
    <dgm:pt modelId="{7AAC1777-0EFB-445A-810F-806D195348DC}" type="pres">
      <dgm:prSet presAssocID="{525307CA-675C-447A-9C8E-CB1BD1C45D95}" presName="textRect" presStyleLbl="revTx" presStyleIdx="2" presStyleCnt="3">
        <dgm:presLayoutVars>
          <dgm:chMax val="1"/>
          <dgm:chPref val="1"/>
        </dgm:presLayoutVars>
      </dgm:prSet>
      <dgm:spPr/>
      <dgm:t>
        <a:bodyPr/>
        <a:lstStyle/>
        <a:p>
          <a:endParaRPr lang="en-US"/>
        </a:p>
      </dgm:t>
    </dgm:pt>
  </dgm:ptLst>
  <dgm:cxnLst>
    <dgm:cxn modelId="{F6852F9B-62EA-48B1-A020-E1D5DE2A367B}" type="presOf" srcId="{73F10DEF-4DBA-48BC-B439-AE3A860F7D10}" destId="{0D4DF7D2-ED0D-4FCF-8222-3CCD42624D1E}" srcOrd="0" destOrd="0" presId="urn:microsoft.com/office/officeart/2018/5/layout/IconCircleLabelList"/>
    <dgm:cxn modelId="{20EECA0C-F26A-4BC1-8203-9414246D3569}" srcId="{820F598E-2A0A-4DBD-865A-5F18D2AA2F93}" destId="{525307CA-675C-447A-9C8E-CB1BD1C45D95}" srcOrd="2" destOrd="0" parTransId="{7870B46E-C949-4A1F-A38F-6BF54B23FA2F}" sibTransId="{EC769C6B-8666-45FC-824F-28B50F214443}"/>
    <dgm:cxn modelId="{B7839A07-C38E-43A7-AC73-C8AAC02F4E6C}" type="presOf" srcId="{9B1D5770-39EF-40BE-93B1-888C08C438AC}" destId="{B14C9AC3-C93C-44FE-9C8E-FBC97BE76B44}" srcOrd="0" destOrd="0" presId="urn:microsoft.com/office/officeart/2018/5/layout/IconCircleLabelList"/>
    <dgm:cxn modelId="{BAA33ABB-A918-413B-B1F7-91C1D5990BB5}" type="presOf" srcId="{525307CA-675C-447A-9C8E-CB1BD1C45D95}" destId="{7AAC1777-0EFB-445A-810F-806D195348DC}" srcOrd="0" destOrd="0" presId="urn:microsoft.com/office/officeart/2018/5/layout/IconCircleLabelList"/>
    <dgm:cxn modelId="{A1358A1D-7DFE-4855-93FD-B12EA28CFF9E}" srcId="{820F598E-2A0A-4DBD-865A-5F18D2AA2F93}" destId="{73F10DEF-4DBA-48BC-B439-AE3A860F7D10}" srcOrd="1" destOrd="0" parTransId="{D74DA773-CA0D-40D0-9102-042A7F6AC27E}" sibTransId="{DDD89EC1-8E71-4B08-805E-8F27CD2F6B60}"/>
    <dgm:cxn modelId="{13B7539E-653C-4003-B64D-49EF9B94F61B}" type="presOf" srcId="{820F598E-2A0A-4DBD-865A-5F18D2AA2F93}" destId="{1C62C1E2-4DD9-4320-A698-ADC40D740F0C}" srcOrd="0" destOrd="0" presId="urn:microsoft.com/office/officeart/2018/5/layout/IconCircleLabelList"/>
    <dgm:cxn modelId="{53222C7E-7332-4370-BE2C-1CAF65C21456}" srcId="{820F598E-2A0A-4DBD-865A-5F18D2AA2F93}" destId="{9B1D5770-39EF-40BE-93B1-888C08C438AC}" srcOrd="0" destOrd="0" parTransId="{5405BFE2-F742-4BF2-960C-8828E1074EE5}" sibTransId="{646EEC3F-179B-41A2-8646-C58B59385DA9}"/>
    <dgm:cxn modelId="{FC40A6EF-DACB-44D6-BFD7-B8064465AEF1}" type="presParOf" srcId="{1C62C1E2-4DD9-4320-A698-ADC40D740F0C}" destId="{72D63C1C-BF73-485B-9FC5-17DFF3AAF7B1}" srcOrd="0" destOrd="0" presId="urn:microsoft.com/office/officeart/2018/5/layout/IconCircleLabelList"/>
    <dgm:cxn modelId="{A518552A-4777-4308-BEA3-636DBE09AD37}" type="presParOf" srcId="{72D63C1C-BF73-485B-9FC5-17DFF3AAF7B1}" destId="{99B610A1-6FEA-49B4-B780-D9D4A4F32E47}" srcOrd="0" destOrd="0" presId="urn:microsoft.com/office/officeart/2018/5/layout/IconCircleLabelList"/>
    <dgm:cxn modelId="{F35F4CEF-A46C-4CD0-9B7E-D42ECE740327}" type="presParOf" srcId="{72D63C1C-BF73-485B-9FC5-17DFF3AAF7B1}" destId="{5FDB0CEE-D777-4CE8-8444-59B0B1D074A0}" srcOrd="1" destOrd="0" presId="urn:microsoft.com/office/officeart/2018/5/layout/IconCircleLabelList"/>
    <dgm:cxn modelId="{1A39367A-3042-4DFD-86FB-67B42C161FF2}" type="presParOf" srcId="{72D63C1C-BF73-485B-9FC5-17DFF3AAF7B1}" destId="{3CB10C5A-6AC1-4CD0-8454-BA60F411E1B8}" srcOrd="2" destOrd="0" presId="urn:microsoft.com/office/officeart/2018/5/layout/IconCircleLabelList"/>
    <dgm:cxn modelId="{E63D41FD-F1A4-4A69-9EF7-67C3CF04F43C}" type="presParOf" srcId="{72D63C1C-BF73-485B-9FC5-17DFF3AAF7B1}" destId="{B14C9AC3-C93C-44FE-9C8E-FBC97BE76B44}" srcOrd="3" destOrd="0" presId="urn:microsoft.com/office/officeart/2018/5/layout/IconCircleLabelList"/>
    <dgm:cxn modelId="{8FAF8174-2424-4F71-A76B-83551DB161EA}" type="presParOf" srcId="{1C62C1E2-4DD9-4320-A698-ADC40D740F0C}" destId="{BF6F3248-8688-42A6-AF93-C0582B6B733E}" srcOrd="1" destOrd="0" presId="urn:microsoft.com/office/officeart/2018/5/layout/IconCircleLabelList"/>
    <dgm:cxn modelId="{578FEA04-28E2-4788-83E3-BE15E61BDEE1}" type="presParOf" srcId="{1C62C1E2-4DD9-4320-A698-ADC40D740F0C}" destId="{B7BAF2A0-7E9D-4B57-B755-D6DA4675A0CE}" srcOrd="2" destOrd="0" presId="urn:microsoft.com/office/officeart/2018/5/layout/IconCircleLabelList"/>
    <dgm:cxn modelId="{622F3B9E-9CFF-4CDE-A208-55A2EA718442}" type="presParOf" srcId="{B7BAF2A0-7E9D-4B57-B755-D6DA4675A0CE}" destId="{6C8AEB61-5DAF-45AD-98DB-501381839D37}" srcOrd="0" destOrd="0" presId="urn:microsoft.com/office/officeart/2018/5/layout/IconCircleLabelList"/>
    <dgm:cxn modelId="{5019AF45-A0A2-4A3A-8D4E-3172E14F3E51}" type="presParOf" srcId="{B7BAF2A0-7E9D-4B57-B755-D6DA4675A0CE}" destId="{67097ABE-D2FB-4A8D-BD90-A08F252F64B2}" srcOrd="1" destOrd="0" presId="urn:microsoft.com/office/officeart/2018/5/layout/IconCircleLabelList"/>
    <dgm:cxn modelId="{093AC328-8B77-420E-A150-11DF9F086DBE}" type="presParOf" srcId="{B7BAF2A0-7E9D-4B57-B755-D6DA4675A0CE}" destId="{944E9BCF-DB6D-494E-B19F-38FE812EF84B}" srcOrd="2" destOrd="0" presId="urn:microsoft.com/office/officeart/2018/5/layout/IconCircleLabelList"/>
    <dgm:cxn modelId="{E0418495-CF61-4F1F-A531-7DA3ED7BACBE}" type="presParOf" srcId="{B7BAF2A0-7E9D-4B57-B755-D6DA4675A0CE}" destId="{0D4DF7D2-ED0D-4FCF-8222-3CCD42624D1E}" srcOrd="3" destOrd="0" presId="urn:microsoft.com/office/officeart/2018/5/layout/IconCircleLabelList"/>
    <dgm:cxn modelId="{7653BBD8-1832-4289-AC4F-33FAA6CDE5AC}" type="presParOf" srcId="{1C62C1E2-4DD9-4320-A698-ADC40D740F0C}" destId="{074AB6B2-4FA9-495D-9DD9-BDDEC7C3700C}" srcOrd="3" destOrd="0" presId="urn:microsoft.com/office/officeart/2018/5/layout/IconCircleLabelList"/>
    <dgm:cxn modelId="{B5C49EC1-C610-4129-B249-4E48AF1EE3D3}" type="presParOf" srcId="{1C62C1E2-4DD9-4320-A698-ADC40D740F0C}" destId="{EEC9C521-65B9-42E1-9E92-B519C7997BA8}" srcOrd="4" destOrd="0" presId="urn:microsoft.com/office/officeart/2018/5/layout/IconCircleLabelList"/>
    <dgm:cxn modelId="{85C65188-2E30-4D2B-AEAF-E55EA925B2EE}" type="presParOf" srcId="{EEC9C521-65B9-42E1-9E92-B519C7997BA8}" destId="{43EDE7AA-3D25-4B40-9254-E1E581CE0277}" srcOrd="0" destOrd="0" presId="urn:microsoft.com/office/officeart/2018/5/layout/IconCircleLabelList"/>
    <dgm:cxn modelId="{1B4946AE-A8B8-4A9B-BD46-3BC7F7E7D15E}" type="presParOf" srcId="{EEC9C521-65B9-42E1-9E92-B519C7997BA8}" destId="{2FBDFFAD-CDAF-4A4A-BE58-CAE80841A0DE}" srcOrd="1" destOrd="0" presId="urn:microsoft.com/office/officeart/2018/5/layout/IconCircleLabelList"/>
    <dgm:cxn modelId="{ED93A545-BB75-486D-8EFE-877E5F88D04C}" type="presParOf" srcId="{EEC9C521-65B9-42E1-9E92-B519C7997BA8}" destId="{162F9DF4-9ED8-449A-B39C-BCC31A63CF35}" srcOrd="2" destOrd="0" presId="urn:microsoft.com/office/officeart/2018/5/layout/IconCircleLabelList"/>
    <dgm:cxn modelId="{6AB0B835-E05D-4734-B203-60D2B7291286}" type="presParOf" srcId="{EEC9C521-65B9-42E1-9E92-B519C7997BA8}" destId="{7AAC1777-0EFB-445A-810F-806D195348D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7B9F0E-9EA5-40A5-85E1-6788C9E07D2D}"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3F3EEEB5-3676-489B-9BFA-498A48CAF1B7}">
      <dgm:prSet/>
      <dgm:spPr/>
      <dgm:t>
        <a:bodyPr/>
        <a:lstStyle/>
        <a:p>
          <a:r>
            <a:rPr lang="en-US" baseline="0" dirty="0"/>
            <a:t>Issues:</a:t>
          </a:r>
          <a:endParaRPr lang="en-US" dirty="0"/>
        </a:p>
      </dgm:t>
    </dgm:pt>
    <dgm:pt modelId="{CC890C20-FDC9-4A33-8682-9C5C4F36F16C}" type="parTrans" cxnId="{F61BF76B-AF5B-49A5-B075-1F351740A3BA}">
      <dgm:prSet/>
      <dgm:spPr/>
      <dgm:t>
        <a:bodyPr/>
        <a:lstStyle/>
        <a:p>
          <a:endParaRPr lang="en-US"/>
        </a:p>
      </dgm:t>
    </dgm:pt>
    <dgm:pt modelId="{E6529B8C-0174-4DD0-B815-05DFE3F5CD44}" type="sibTrans" cxnId="{F61BF76B-AF5B-49A5-B075-1F351740A3BA}">
      <dgm:prSet/>
      <dgm:spPr/>
      <dgm:t>
        <a:bodyPr/>
        <a:lstStyle/>
        <a:p>
          <a:endParaRPr lang="en-US"/>
        </a:p>
      </dgm:t>
    </dgm:pt>
    <dgm:pt modelId="{F69D3B89-6E81-45B1-B0E9-DA1A3F696A56}">
      <dgm:prSet/>
      <dgm:spPr/>
      <dgm:t>
        <a:bodyPr/>
        <a:lstStyle/>
        <a:p>
          <a:r>
            <a:rPr lang="en-US" baseline="0"/>
            <a:t>Damage and degradation to the wire rope.</a:t>
          </a:r>
          <a:endParaRPr lang="en-US"/>
        </a:p>
      </dgm:t>
    </dgm:pt>
    <dgm:pt modelId="{FDAC8B81-F636-469D-8390-41963152E435}" type="parTrans" cxnId="{D7BB8A29-9CAF-4D06-BA66-52021DA2C7AB}">
      <dgm:prSet/>
      <dgm:spPr/>
      <dgm:t>
        <a:bodyPr/>
        <a:lstStyle/>
        <a:p>
          <a:endParaRPr lang="en-US"/>
        </a:p>
      </dgm:t>
    </dgm:pt>
    <dgm:pt modelId="{76622806-E93E-4B88-9618-8A1C44ACAB6B}" type="sibTrans" cxnId="{D7BB8A29-9CAF-4D06-BA66-52021DA2C7AB}">
      <dgm:prSet/>
      <dgm:spPr/>
      <dgm:t>
        <a:bodyPr/>
        <a:lstStyle/>
        <a:p>
          <a:endParaRPr lang="en-US"/>
        </a:p>
      </dgm:t>
    </dgm:pt>
    <dgm:pt modelId="{19A0769C-FE5E-4790-86C7-6A44F087C651}">
      <dgm:prSet/>
      <dgm:spPr/>
      <dgm:t>
        <a:bodyPr/>
        <a:lstStyle/>
        <a:p>
          <a:r>
            <a:rPr lang="en-US" baseline="0"/>
            <a:t>Alignment issues.</a:t>
          </a:r>
          <a:endParaRPr lang="en-US"/>
        </a:p>
      </dgm:t>
    </dgm:pt>
    <dgm:pt modelId="{2984A9C5-E1D8-4316-8E23-97A1D2F53964}" type="parTrans" cxnId="{FF896BC0-C04A-446E-A378-00695CE5C274}">
      <dgm:prSet/>
      <dgm:spPr/>
      <dgm:t>
        <a:bodyPr/>
        <a:lstStyle/>
        <a:p>
          <a:endParaRPr lang="en-US"/>
        </a:p>
      </dgm:t>
    </dgm:pt>
    <dgm:pt modelId="{6FAC7F6D-EBF0-4B7F-BCA6-B539701CC6C0}" type="sibTrans" cxnId="{FF896BC0-C04A-446E-A378-00695CE5C274}">
      <dgm:prSet/>
      <dgm:spPr/>
      <dgm:t>
        <a:bodyPr/>
        <a:lstStyle/>
        <a:p>
          <a:endParaRPr lang="en-US"/>
        </a:p>
      </dgm:t>
    </dgm:pt>
    <dgm:pt modelId="{1A296267-15B5-44D7-9B33-D3C83D34CFA8}">
      <dgm:prSet/>
      <dgm:spPr/>
      <dgm:t>
        <a:bodyPr/>
        <a:lstStyle/>
        <a:p>
          <a:r>
            <a:rPr lang="en-US" baseline="0"/>
            <a:t>Wear and tear on end truck wheels.</a:t>
          </a:r>
          <a:endParaRPr lang="en-US"/>
        </a:p>
      </dgm:t>
    </dgm:pt>
    <dgm:pt modelId="{4940085B-7917-41E4-95D3-157EB9A8E05D}" type="parTrans" cxnId="{2323B9FC-D59C-4AD0-B5C0-559623C81053}">
      <dgm:prSet/>
      <dgm:spPr/>
      <dgm:t>
        <a:bodyPr/>
        <a:lstStyle/>
        <a:p>
          <a:endParaRPr lang="en-US"/>
        </a:p>
      </dgm:t>
    </dgm:pt>
    <dgm:pt modelId="{5F8DF2A9-DEBD-4073-8894-1AB4816CEE5F}" type="sibTrans" cxnId="{2323B9FC-D59C-4AD0-B5C0-559623C81053}">
      <dgm:prSet/>
      <dgm:spPr/>
      <dgm:t>
        <a:bodyPr/>
        <a:lstStyle/>
        <a:p>
          <a:endParaRPr lang="en-US"/>
        </a:p>
      </dgm:t>
    </dgm:pt>
    <dgm:pt modelId="{2AC15B88-7F6C-4FE3-86F7-FA9552B52936}">
      <dgm:prSet/>
      <dgm:spPr/>
      <dgm:t>
        <a:bodyPr/>
        <a:lstStyle/>
        <a:p>
          <a:r>
            <a:rPr lang="en-US" baseline="0"/>
            <a:t>Issues with electrification system.</a:t>
          </a:r>
          <a:endParaRPr lang="en-US"/>
        </a:p>
      </dgm:t>
    </dgm:pt>
    <dgm:pt modelId="{C1631844-791D-443B-A359-17B48B607690}" type="parTrans" cxnId="{B6226BA1-66DD-42C3-9B73-053B3C23B89F}">
      <dgm:prSet/>
      <dgm:spPr/>
      <dgm:t>
        <a:bodyPr/>
        <a:lstStyle/>
        <a:p>
          <a:endParaRPr lang="en-US"/>
        </a:p>
      </dgm:t>
    </dgm:pt>
    <dgm:pt modelId="{77F5E023-D527-4DC1-A644-153D769C2B37}" type="sibTrans" cxnId="{B6226BA1-66DD-42C3-9B73-053B3C23B89F}">
      <dgm:prSet/>
      <dgm:spPr/>
      <dgm:t>
        <a:bodyPr/>
        <a:lstStyle/>
        <a:p>
          <a:endParaRPr lang="en-US"/>
        </a:p>
      </dgm:t>
    </dgm:pt>
    <dgm:pt modelId="{29F51BF1-7600-4210-9940-B18E83F9B06D}">
      <dgm:prSet/>
      <dgm:spPr/>
      <dgm:t>
        <a:bodyPr/>
        <a:lstStyle/>
        <a:p>
          <a:r>
            <a:rPr lang="en-US" baseline="0"/>
            <a:t>Bent or damaged hooks.</a:t>
          </a:r>
          <a:endParaRPr lang="en-US"/>
        </a:p>
      </dgm:t>
    </dgm:pt>
    <dgm:pt modelId="{3419BDBC-6DB8-4659-9858-E16D529D0070}" type="parTrans" cxnId="{0F0CB093-CF58-4D22-83C9-39BEB98B1F18}">
      <dgm:prSet/>
      <dgm:spPr/>
      <dgm:t>
        <a:bodyPr/>
        <a:lstStyle/>
        <a:p>
          <a:endParaRPr lang="en-US"/>
        </a:p>
      </dgm:t>
    </dgm:pt>
    <dgm:pt modelId="{2F50C908-A975-447C-AB97-EE2E2DD74A85}" type="sibTrans" cxnId="{0F0CB093-CF58-4D22-83C9-39BEB98B1F18}">
      <dgm:prSet/>
      <dgm:spPr/>
      <dgm:t>
        <a:bodyPr/>
        <a:lstStyle/>
        <a:p>
          <a:endParaRPr lang="en-US"/>
        </a:p>
      </dgm:t>
    </dgm:pt>
    <dgm:pt modelId="{0B147266-A77A-403F-B753-ABD31F2316BB}" type="pres">
      <dgm:prSet presAssocID="{277B9F0E-9EA5-40A5-85E1-6788C9E07D2D}" presName="linear" presStyleCnt="0">
        <dgm:presLayoutVars>
          <dgm:animLvl val="lvl"/>
          <dgm:resizeHandles val="exact"/>
        </dgm:presLayoutVars>
      </dgm:prSet>
      <dgm:spPr/>
      <dgm:t>
        <a:bodyPr/>
        <a:lstStyle/>
        <a:p>
          <a:endParaRPr lang="en-US"/>
        </a:p>
      </dgm:t>
    </dgm:pt>
    <dgm:pt modelId="{77057898-4926-4961-83BE-ABF5F43F3B10}" type="pres">
      <dgm:prSet presAssocID="{3F3EEEB5-3676-489B-9BFA-498A48CAF1B7}" presName="parentText" presStyleLbl="node1" presStyleIdx="0" presStyleCnt="1">
        <dgm:presLayoutVars>
          <dgm:chMax val="0"/>
          <dgm:bulletEnabled val="1"/>
        </dgm:presLayoutVars>
      </dgm:prSet>
      <dgm:spPr/>
      <dgm:t>
        <a:bodyPr/>
        <a:lstStyle/>
        <a:p>
          <a:endParaRPr lang="en-US"/>
        </a:p>
      </dgm:t>
    </dgm:pt>
    <dgm:pt modelId="{699A8334-A2FA-4CE7-BE43-0402998E35C0}" type="pres">
      <dgm:prSet presAssocID="{3F3EEEB5-3676-489B-9BFA-498A48CAF1B7}" presName="childText" presStyleLbl="revTx" presStyleIdx="0" presStyleCnt="1">
        <dgm:presLayoutVars>
          <dgm:bulletEnabled val="1"/>
        </dgm:presLayoutVars>
      </dgm:prSet>
      <dgm:spPr/>
      <dgm:t>
        <a:bodyPr/>
        <a:lstStyle/>
        <a:p>
          <a:endParaRPr lang="en-US"/>
        </a:p>
      </dgm:t>
    </dgm:pt>
  </dgm:ptLst>
  <dgm:cxnLst>
    <dgm:cxn modelId="{F61BF76B-AF5B-49A5-B075-1F351740A3BA}" srcId="{277B9F0E-9EA5-40A5-85E1-6788C9E07D2D}" destId="{3F3EEEB5-3676-489B-9BFA-498A48CAF1B7}" srcOrd="0" destOrd="0" parTransId="{CC890C20-FDC9-4A33-8682-9C5C4F36F16C}" sibTransId="{E6529B8C-0174-4DD0-B815-05DFE3F5CD44}"/>
    <dgm:cxn modelId="{59B9DA8A-9EB9-4AD7-806B-9096EE11B394}" type="presOf" srcId="{19A0769C-FE5E-4790-86C7-6A44F087C651}" destId="{699A8334-A2FA-4CE7-BE43-0402998E35C0}" srcOrd="0" destOrd="1" presId="urn:microsoft.com/office/officeart/2005/8/layout/vList2"/>
    <dgm:cxn modelId="{D7BB8A29-9CAF-4D06-BA66-52021DA2C7AB}" srcId="{3F3EEEB5-3676-489B-9BFA-498A48CAF1B7}" destId="{F69D3B89-6E81-45B1-B0E9-DA1A3F696A56}" srcOrd="0" destOrd="0" parTransId="{FDAC8B81-F636-469D-8390-41963152E435}" sibTransId="{76622806-E93E-4B88-9618-8A1C44ACAB6B}"/>
    <dgm:cxn modelId="{2323B9FC-D59C-4AD0-B5C0-559623C81053}" srcId="{3F3EEEB5-3676-489B-9BFA-498A48CAF1B7}" destId="{1A296267-15B5-44D7-9B33-D3C83D34CFA8}" srcOrd="2" destOrd="0" parTransId="{4940085B-7917-41E4-95D3-157EB9A8E05D}" sibTransId="{5F8DF2A9-DEBD-4073-8894-1AB4816CEE5F}"/>
    <dgm:cxn modelId="{FF896BC0-C04A-446E-A378-00695CE5C274}" srcId="{3F3EEEB5-3676-489B-9BFA-498A48CAF1B7}" destId="{19A0769C-FE5E-4790-86C7-6A44F087C651}" srcOrd="1" destOrd="0" parTransId="{2984A9C5-E1D8-4316-8E23-97A1D2F53964}" sibTransId="{6FAC7F6D-EBF0-4B7F-BCA6-B539701CC6C0}"/>
    <dgm:cxn modelId="{87FC65F1-69DF-473E-B424-F665D5C5028A}" type="presOf" srcId="{29F51BF1-7600-4210-9940-B18E83F9B06D}" destId="{699A8334-A2FA-4CE7-BE43-0402998E35C0}" srcOrd="0" destOrd="4" presId="urn:microsoft.com/office/officeart/2005/8/layout/vList2"/>
    <dgm:cxn modelId="{63F8AFD9-093C-4622-9873-9F6E84A4EFAC}" type="presOf" srcId="{F69D3B89-6E81-45B1-B0E9-DA1A3F696A56}" destId="{699A8334-A2FA-4CE7-BE43-0402998E35C0}" srcOrd="0" destOrd="0" presId="urn:microsoft.com/office/officeart/2005/8/layout/vList2"/>
    <dgm:cxn modelId="{0F0CB093-CF58-4D22-83C9-39BEB98B1F18}" srcId="{3F3EEEB5-3676-489B-9BFA-498A48CAF1B7}" destId="{29F51BF1-7600-4210-9940-B18E83F9B06D}" srcOrd="4" destOrd="0" parTransId="{3419BDBC-6DB8-4659-9858-E16D529D0070}" sibTransId="{2F50C908-A975-447C-AB97-EE2E2DD74A85}"/>
    <dgm:cxn modelId="{1216FC49-2459-4DB6-9687-76345550B706}" type="presOf" srcId="{2AC15B88-7F6C-4FE3-86F7-FA9552B52936}" destId="{699A8334-A2FA-4CE7-BE43-0402998E35C0}" srcOrd="0" destOrd="3" presId="urn:microsoft.com/office/officeart/2005/8/layout/vList2"/>
    <dgm:cxn modelId="{DC871810-FCAD-473B-9A91-9A9373062CC5}" type="presOf" srcId="{277B9F0E-9EA5-40A5-85E1-6788C9E07D2D}" destId="{0B147266-A77A-403F-B753-ABD31F2316BB}" srcOrd="0" destOrd="0" presId="urn:microsoft.com/office/officeart/2005/8/layout/vList2"/>
    <dgm:cxn modelId="{139B949C-0D8F-4790-A475-DDCC5063B07F}" type="presOf" srcId="{1A296267-15B5-44D7-9B33-D3C83D34CFA8}" destId="{699A8334-A2FA-4CE7-BE43-0402998E35C0}" srcOrd="0" destOrd="2" presId="urn:microsoft.com/office/officeart/2005/8/layout/vList2"/>
    <dgm:cxn modelId="{5DC17E03-E9E1-4EF6-8106-FA1542EF1FE3}" type="presOf" srcId="{3F3EEEB5-3676-489B-9BFA-498A48CAF1B7}" destId="{77057898-4926-4961-83BE-ABF5F43F3B10}" srcOrd="0" destOrd="0" presId="urn:microsoft.com/office/officeart/2005/8/layout/vList2"/>
    <dgm:cxn modelId="{B6226BA1-66DD-42C3-9B73-053B3C23B89F}" srcId="{3F3EEEB5-3676-489B-9BFA-498A48CAF1B7}" destId="{2AC15B88-7F6C-4FE3-86F7-FA9552B52936}" srcOrd="3" destOrd="0" parTransId="{C1631844-791D-443B-A359-17B48B607690}" sibTransId="{77F5E023-D527-4DC1-A644-153D769C2B37}"/>
    <dgm:cxn modelId="{1483DA08-9249-4F69-AE45-A11B52CCDA90}" type="presParOf" srcId="{0B147266-A77A-403F-B753-ABD31F2316BB}" destId="{77057898-4926-4961-83BE-ABF5F43F3B10}" srcOrd="0" destOrd="0" presId="urn:microsoft.com/office/officeart/2005/8/layout/vList2"/>
    <dgm:cxn modelId="{00C7A9D6-611B-4C9C-BF72-E14067F31402}" type="presParOf" srcId="{0B147266-A77A-403F-B753-ABD31F2316BB}" destId="{699A8334-A2FA-4CE7-BE43-0402998E35C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A130D4-6EF7-4865-B095-8FCBC5D9F1B6}"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1F8C60C-C221-40B7-BCAB-3CD7F840B5CE}">
      <dgm:prSet/>
      <dgm:spPr/>
      <dgm:t>
        <a:bodyPr/>
        <a:lstStyle/>
        <a:p>
          <a:pPr>
            <a:lnSpc>
              <a:spcPct val="100000"/>
            </a:lnSpc>
            <a:defRPr b="1"/>
          </a:pPr>
          <a:r>
            <a:rPr lang="en-US" b="1" dirty="0"/>
            <a:t>Overhead Power Lines Cont.</a:t>
          </a:r>
          <a:endParaRPr lang="en-US" dirty="0"/>
        </a:p>
      </dgm:t>
    </dgm:pt>
    <dgm:pt modelId="{FF8C0872-0569-413F-B502-7FEC281F15B0}" type="parTrans" cxnId="{51A3E433-7CDE-42DC-95DD-2DD406D7EB1C}">
      <dgm:prSet/>
      <dgm:spPr/>
      <dgm:t>
        <a:bodyPr/>
        <a:lstStyle/>
        <a:p>
          <a:endParaRPr lang="en-US"/>
        </a:p>
      </dgm:t>
    </dgm:pt>
    <dgm:pt modelId="{694C8DB9-B007-487E-9C5C-7ECE27429A42}" type="sibTrans" cxnId="{51A3E433-7CDE-42DC-95DD-2DD406D7EB1C}">
      <dgm:prSet/>
      <dgm:spPr/>
      <dgm:t>
        <a:bodyPr/>
        <a:lstStyle/>
        <a:p>
          <a:endParaRPr lang="en-US"/>
        </a:p>
      </dgm:t>
    </dgm:pt>
    <dgm:pt modelId="{356425E5-FC9D-4AA6-8497-0110B31E65F5}">
      <dgm:prSet/>
      <dgm:spPr/>
      <dgm:t>
        <a:bodyPr/>
        <a:lstStyle/>
        <a:p>
          <a:pPr>
            <a:lnSpc>
              <a:spcPct val="100000"/>
            </a:lnSpc>
          </a:pPr>
          <a:r>
            <a:rPr lang="en-US" dirty="0"/>
            <a:t>When using Options 2 or 3, special encroachment precautions are to be met:</a:t>
          </a:r>
        </a:p>
      </dgm:t>
    </dgm:pt>
    <dgm:pt modelId="{FF13F626-ED08-4C01-96EB-A53E2E10B949}" type="parTrans" cxnId="{33E88198-6EB4-4396-ACA0-CE28702F070D}">
      <dgm:prSet/>
      <dgm:spPr/>
      <dgm:t>
        <a:bodyPr/>
        <a:lstStyle/>
        <a:p>
          <a:endParaRPr lang="en-US"/>
        </a:p>
      </dgm:t>
    </dgm:pt>
    <dgm:pt modelId="{947ED283-7FAB-4674-9F3B-E914A5B654AA}" type="sibTrans" cxnId="{33E88198-6EB4-4396-ACA0-CE28702F070D}">
      <dgm:prSet/>
      <dgm:spPr/>
      <dgm:t>
        <a:bodyPr/>
        <a:lstStyle/>
        <a:p>
          <a:endParaRPr lang="en-US"/>
        </a:p>
      </dgm:t>
    </dgm:pt>
    <dgm:pt modelId="{C044413C-BF59-4BA2-BF8E-DA8D35B204EB}">
      <dgm:prSet/>
      <dgm:spPr/>
      <dgm:t>
        <a:bodyPr/>
        <a:lstStyle/>
        <a:p>
          <a:r>
            <a:rPr lang="en-US" dirty="0"/>
            <a:t>A meeting with the operator and other workers in the area to review the location of the power lines.</a:t>
          </a:r>
        </a:p>
      </dgm:t>
    </dgm:pt>
    <dgm:pt modelId="{BD2903AA-8DF7-4D4B-A8F2-DE95747722E4}" type="parTrans" cxnId="{DAA054D4-A1F1-47B5-BAF7-868FD7AA7926}">
      <dgm:prSet/>
      <dgm:spPr/>
      <dgm:t>
        <a:bodyPr/>
        <a:lstStyle/>
        <a:p>
          <a:endParaRPr lang="en-US"/>
        </a:p>
      </dgm:t>
    </dgm:pt>
    <dgm:pt modelId="{CF1AC5A8-8FAA-418A-AEBA-9866B6E49B3A}" type="sibTrans" cxnId="{DAA054D4-A1F1-47B5-BAF7-868FD7AA7926}">
      <dgm:prSet/>
      <dgm:spPr/>
      <dgm:t>
        <a:bodyPr/>
        <a:lstStyle/>
        <a:p>
          <a:endParaRPr lang="en-US"/>
        </a:p>
      </dgm:t>
    </dgm:pt>
    <dgm:pt modelId="{5C308B6A-F715-4DA5-9463-5BA0896A7B17}">
      <dgm:prSet/>
      <dgm:spPr/>
      <dgm:t>
        <a:bodyPr/>
        <a:lstStyle/>
        <a:p>
          <a:r>
            <a:rPr lang="en-US" dirty="0"/>
            <a:t>Steps to be implemented to prevent encroachment/electrocution.</a:t>
          </a:r>
        </a:p>
      </dgm:t>
    </dgm:pt>
    <dgm:pt modelId="{E8926D10-DF36-4D5A-9798-5075594C8B17}" type="parTrans" cxnId="{56DE5572-231B-43BA-8FA6-58111F0DECC3}">
      <dgm:prSet/>
      <dgm:spPr/>
      <dgm:t>
        <a:bodyPr/>
        <a:lstStyle/>
        <a:p>
          <a:endParaRPr lang="en-US"/>
        </a:p>
      </dgm:t>
    </dgm:pt>
    <dgm:pt modelId="{37F935DA-BA26-49AF-BFDE-408A7FC0706F}" type="sibTrans" cxnId="{56DE5572-231B-43BA-8FA6-58111F0DECC3}">
      <dgm:prSet/>
      <dgm:spPr/>
      <dgm:t>
        <a:bodyPr/>
        <a:lstStyle/>
        <a:p>
          <a:endParaRPr lang="en-US"/>
        </a:p>
      </dgm:t>
    </dgm:pt>
    <dgm:pt modelId="{D8D375F3-8C32-4C32-9D0A-29C231149459}">
      <dgm:prSet/>
      <dgm:spPr/>
      <dgm:t>
        <a:bodyPr/>
        <a:lstStyle/>
        <a:p>
          <a:r>
            <a:rPr lang="en-US" dirty="0"/>
            <a:t>If tag lines are used, they must be non-conductive.</a:t>
          </a:r>
        </a:p>
      </dgm:t>
    </dgm:pt>
    <dgm:pt modelId="{668C6803-1333-4592-9306-B7887E35D367}" type="parTrans" cxnId="{CB89251A-9F79-4955-888C-CCF107E7CD55}">
      <dgm:prSet/>
      <dgm:spPr/>
      <dgm:t>
        <a:bodyPr/>
        <a:lstStyle/>
        <a:p>
          <a:endParaRPr lang="en-US"/>
        </a:p>
      </dgm:t>
    </dgm:pt>
    <dgm:pt modelId="{25285E29-35EB-44DB-ACA1-40E21F06E640}" type="sibTrans" cxnId="{CB89251A-9F79-4955-888C-CCF107E7CD55}">
      <dgm:prSet/>
      <dgm:spPr/>
      <dgm:t>
        <a:bodyPr/>
        <a:lstStyle/>
        <a:p>
          <a:endParaRPr lang="en-US"/>
        </a:p>
      </dgm:t>
    </dgm:pt>
    <dgm:pt modelId="{C7A0D9C0-B7BD-47E5-94FC-0EE614173ABB}">
      <dgm:prSet/>
      <dgm:spPr/>
      <dgm:t>
        <a:bodyPr/>
        <a:lstStyle/>
        <a:p>
          <a:r>
            <a:rPr lang="en-US" dirty="0"/>
            <a:t>High-visibility markers are to be placed at the 20 foot line (or otherwise specified in Table A) and if the operator can not see the markers, a dedicated spotter must be used.</a:t>
          </a:r>
        </a:p>
      </dgm:t>
    </dgm:pt>
    <dgm:pt modelId="{78F75024-FBC6-4FE4-BD9F-BB616F1AA086}" type="parTrans" cxnId="{39378758-8CD1-4AA1-8EA8-1613571326EA}">
      <dgm:prSet/>
      <dgm:spPr/>
      <dgm:t>
        <a:bodyPr/>
        <a:lstStyle/>
        <a:p>
          <a:endParaRPr lang="en-US"/>
        </a:p>
      </dgm:t>
    </dgm:pt>
    <dgm:pt modelId="{A622364E-0732-442E-99E0-0043B26693ED}" type="sibTrans" cxnId="{39378758-8CD1-4AA1-8EA8-1613571326EA}">
      <dgm:prSet/>
      <dgm:spPr/>
      <dgm:t>
        <a:bodyPr/>
        <a:lstStyle/>
        <a:p>
          <a:endParaRPr lang="en-US"/>
        </a:p>
      </dgm:t>
    </dgm:pt>
    <dgm:pt modelId="{B5F091C2-4FB4-4E94-ACBE-9320502498AE}">
      <dgm:prSet/>
      <dgm:spPr/>
      <dgm:t>
        <a:bodyPr/>
        <a:lstStyle/>
        <a:p>
          <a:r>
            <a:rPr lang="en-US" dirty="0"/>
            <a:t>Either a proximity alarm or a dedicated spotter in constant contact with the operator must be implemented.</a:t>
          </a:r>
        </a:p>
      </dgm:t>
    </dgm:pt>
    <dgm:pt modelId="{2AD275C1-BEC8-485B-AAFD-B32B6F892C92}" type="parTrans" cxnId="{344E7273-BC67-4CAB-B564-C3D72C87F6EB}">
      <dgm:prSet/>
      <dgm:spPr/>
      <dgm:t>
        <a:bodyPr/>
        <a:lstStyle/>
        <a:p>
          <a:endParaRPr lang="en-US"/>
        </a:p>
      </dgm:t>
    </dgm:pt>
    <dgm:pt modelId="{701EAD7F-BCEE-44D7-98B6-ECC1314033CA}" type="sibTrans" cxnId="{344E7273-BC67-4CAB-B564-C3D72C87F6EB}">
      <dgm:prSet/>
      <dgm:spPr/>
      <dgm:t>
        <a:bodyPr/>
        <a:lstStyle/>
        <a:p>
          <a:endParaRPr lang="en-US"/>
        </a:p>
      </dgm:t>
    </dgm:pt>
    <dgm:pt modelId="{89FE2F4A-09C7-4CBA-97A6-E50792ADEB59}">
      <dgm:prSet/>
      <dgm:spPr/>
      <dgm:t>
        <a:bodyPr/>
        <a:lstStyle/>
        <a:p>
          <a:r>
            <a:rPr lang="en-US" dirty="0"/>
            <a:t>No part of the equipment, load line, or load is to be under the power line unless employer has confirmed that the lines are deenergized.</a:t>
          </a:r>
        </a:p>
      </dgm:t>
    </dgm:pt>
    <dgm:pt modelId="{DECDF0F3-647D-44F1-B275-26EA323D9CFE}" type="parTrans" cxnId="{4623D4AE-A67E-4767-A1F4-640A950FB20B}">
      <dgm:prSet/>
      <dgm:spPr/>
      <dgm:t>
        <a:bodyPr/>
        <a:lstStyle/>
        <a:p>
          <a:endParaRPr lang="en-US"/>
        </a:p>
      </dgm:t>
    </dgm:pt>
    <dgm:pt modelId="{BA10B548-334C-46D7-9B67-8FD5E3283B55}" type="sibTrans" cxnId="{4623D4AE-A67E-4767-A1F4-640A950FB20B}">
      <dgm:prSet/>
      <dgm:spPr/>
      <dgm:t>
        <a:bodyPr/>
        <a:lstStyle/>
        <a:p>
          <a:endParaRPr lang="en-US"/>
        </a:p>
      </dgm:t>
    </dgm:pt>
    <dgm:pt modelId="{34D6AE1E-CF8B-4481-9BD5-9E73DC62FF86}">
      <dgm:prSet phldrT="[Text]"/>
      <dgm:spPr/>
      <dgm:t>
        <a:bodyPr/>
        <a:lstStyle/>
        <a:p>
          <a:pPr>
            <a:lnSpc>
              <a:spcPct val="100000"/>
            </a:lnSpc>
          </a:pPr>
          <a:endParaRPr lang="en-US" dirty="0"/>
        </a:p>
      </dgm:t>
    </dgm:pt>
    <dgm:pt modelId="{F20459B7-AF74-4A17-871E-B0B668D20C99}" type="parTrans" cxnId="{549078AB-69EA-4E41-BA3C-6EECD1958DDE}">
      <dgm:prSet/>
      <dgm:spPr/>
      <dgm:t>
        <a:bodyPr/>
        <a:lstStyle/>
        <a:p>
          <a:endParaRPr lang="en-US"/>
        </a:p>
      </dgm:t>
    </dgm:pt>
    <dgm:pt modelId="{68C4363E-ED29-4B56-9C7E-F7AB5EF8E14A}" type="sibTrans" cxnId="{549078AB-69EA-4E41-BA3C-6EECD1958DDE}">
      <dgm:prSet/>
      <dgm:spPr/>
      <dgm:t>
        <a:bodyPr/>
        <a:lstStyle/>
        <a:p>
          <a:endParaRPr lang="en-US"/>
        </a:p>
      </dgm:t>
    </dgm:pt>
    <dgm:pt modelId="{835E3A2A-197C-4969-8ADA-1B4E3AE4E8E4}">
      <dgm:prSet phldrT="[Text]"/>
      <dgm:spPr/>
      <dgm:t>
        <a:bodyPr/>
        <a:lstStyle/>
        <a:p>
          <a:pPr>
            <a:lnSpc>
              <a:spcPct val="100000"/>
            </a:lnSpc>
          </a:pPr>
          <a:endParaRPr lang="en-US" dirty="0"/>
        </a:p>
      </dgm:t>
    </dgm:pt>
    <dgm:pt modelId="{1D9AEB1D-C643-48FE-8863-8059A9FE2D22}" type="parTrans" cxnId="{01E31E21-FCC2-4812-B7CF-C3B27383174C}">
      <dgm:prSet/>
      <dgm:spPr/>
      <dgm:t>
        <a:bodyPr/>
        <a:lstStyle/>
        <a:p>
          <a:endParaRPr lang="en-US"/>
        </a:p>
      </dgm:t>
    </dgm:pt>
    <dgm:pt modelId="{11A06735-A0F3-42B9-A1E8-6860A2336E2A}" type="sibTrans" cxnId="{01E31E21-FCC2-4812-B7CF-C3B27383174C}">
      <dgm:prSet/>
      <dgm:spPr/>
      <dgm:t>
        <a:bodyPr/>
        <a:lstStyle/>
        <a:p>
          <a:endParaRPr lang="en-US"/>
        </a:p>
      </dgm:t>
    </dgm:pt>
    <dgm:pt modelId="{F69C807D-B672-43B1-A972-7697B7F0E08B}">
      <dgm:prSet phldrT="[Text]"/>
      <dgm:spPr/>
      <dgm:t>
        <a:bodyPr/>
        <a:lstStyle/>
        <a:p>
          <a:pPr>
            <a:lnSpc>
              <a:spcPct val="100000"/>
            </a:lnSpc>
          </a:pPr>
          <a:endParaRPr lang="en-US" dirty="0"/>
        </a:p>
      </dgm:t>
    </dgm:pt>
    <dgm:pt modelId="{30ED0D13-457E-4986-A9A0-786F8281083B}" type="parTrans" cxnId="{1AD709E9-0DA8-48F5-8DD8-D2924C11AB3A}">
      <dgm:prSet/>
      <dgm:spPr/>
      <dgm:t>
        <a:bodyPr/>
        <a:lstStyle/>
        <a:p>
          <a:endParaRPr lang="en-US"/>
        </a:p>
      </dgm:t>
    </dgm:pt>
    <dgm:pt modelId="{CD7A5537-9AB3-4877-A668-8C2981F7FACC}" type="sibTrans" cxnId="{1AD709E9-0DA8-48F5-8DD8-D2924C11AB3A}">
      <dgm:prSet/>
      <dgm:spPr/>
      <dgm:t>
        <a:bodyPr/>
        <a:lstStyle/>
        <a:p>
          <a:endParaRPr lang="en-US"/>
        </a:p>
      </dgm:t>
    </dgm:pt>
    <dgm:pt modelId="{AB6CE5AB-EFAE-402C-80F3-6953994C95EA}">
      <dgm:prSet phldrT="[Text]"/>
      <dgm:spPr/>
      <dgm:t>
        <a:bodyPr/>
        <a:lstStyle/>
        <a:p>
          <a:pPr>
            <a:lnSpc>
              <a:spcPct val="100000"/>
            </a:lnSpc>
          </a:pPr>
          <a:endParaRPr lang="en-US" dirty="0"/>
        </a:p>
      </dgm:t>
    </dgm:pt>
    <dgm:pt modelId="{CBA2E095-B5C1-4A37-A1F0-1EC448086EA9}" type="parTrans" cxnId="{2AEF7E9C-E73F-4688-B6E9-30FF0216C610}">
      <dgm:prSet/>
      <dgm:spPr/>
      <dgm:t>
        <a:bodyPr/>
        <a:lstStyle/>
        <a:p>
          <a:endParaRPr lang="en-US"/>
        </a:p>
      </dgm:t>
    </dgm:pt>
    <dgm:pt modelId="{F4DAE858-3FF9-4D56-81B4-ED1E5A088625}" type="sibTrans" cxnId="{2AEF7E9C-E73F-4688-B6E9-30FF0216C610}">
      <dgm:prSet/>
      <dgm:spPr/>
      <dgm:t>
        <a:bodyPr/>
        <a:lstStyle/>
        <a:p>
          <a:endParaRPr lang="en-US"/>
        </a:p>
      </dgm:t>
    </dgm:pt>
    <dgm:pt modelId="{F86D0165-ECC2-4DEC-903D-878443419E39}">
      <dgm:prSet phldrT="[Text]"/>
      <dgm:spPr/>
      <dgm:t>
        <a:bodyPr/>
        <a:lstStyle/>
        <a:p>
          <a:pPr>
            <a:lnSpc>
              <a:spcPct val="100000"/>
            </a:lnSpc>
          </a:pPr>
          <a:endParaRPr lang="en-US" dirty="0"/>
        </a:p>
      </dgm:t>
    </dgm:pt>
    <dgm:pt modelId="{DDA33296-EC43-4791-AE3B-C5C53C81C042}" type="parTrans" cxnId="{4981651C-C0C6-4876-A04A-529E7F70A04A}">
      <dgm:prSet/>
      <dgm:spPr/>
      <dgm:t>
        <a:bodyPr/>
        <a:lstStyle/>
        <a:p>
          <a:endParaRPr lang="en-US"/>
        </a:p>
      </dgm:t>
    </dgm:pt>
    <dgm:pt modelId="{9F37EF5F-D7A5-4DB7-BB72-68EE00FD8DD1}" type="sibTrans" cxnId="{4981651C-C0C6-4876-A04A-529E7F70A04A}">
      <dgm:prSet/>
      <dgm:spPr/>
      <dgm:t>
        <a:bodyPr/>
        <a:lstStyle/>
        <a:p>
          <a:endParaRPr lang="en-US"/>
        </a:p>
      </dgm:t>
    </dgm:pt>
    <dgm:pt modelId="{6C65EDFE-C038-410E-BD27-A8A227396688}">
      <dgm:prSet phldrT="[Text]"/>
      <dgm:spPr/>
      <dgm:t>
        <a:bodyPr/>
        <a:lstStyle/>
        <a:p>
          <a:pPr>
            <a:lnSpc>
              <a:spcPct val="100000"/>
            </a:lnSpc>
          </a:pPr>
          <a:endParaRPr lang="en-US" dirty="0"/>
        </a:p>
      </dgm:t>
    </dgm:pt>
    <dgm:pt modelId="{E691CBAE-8AAD-4B35-B67B-AC7D557E698B}" type="parTrans" cxnId="{D5691797-1BB1-4463-80A9-8D76A3BF4770}">
      <dgm:prSet/>
      <dgm:spPr/>
      <dgm:t>
        <a:bodyPr/>
        <a:lstStyle/>
        <a:p>
          <a:endParaRPr lang="en-US"/>
        </a:p>
      </dgm:t>
    </dgm:pt>
    <dgm:pt modelId="{5FE62650-1E34-4EDD-9F42-252EB4FC871A}" type="sibTrans" cxnId="{D5691797-1BB1-4463-80A9-8D76A3BF4770}">
      <dgm:prSet/>
      <dgm:spPr/>
      <dgm:t>
        <a:bodyPr/>
        <a:lstStyle/>
        <a:p>
          <a:endParaRPr lang="en-US"/>
        </a:p>
      </dgm:t>
    </dgm:pt>
    <dgm:pt modelId="{9A1C17E3-7A02-4F33-85AF-0F534B982827}" type="pres">
      <dgm:prSet presAssocID="{7EA130D4-6EF7-4865-B095-8FCBC5D9F1B6}" presName="root" presStyleCnt="0">
        <dgm:presLayoutVars>
          <dgm:dir/>
          <dgm:resizeHandles val="exact"/>
        </dgm:presLayoutVars>
      </dgm:prSet>
      <dgm:spPr/>
      <dgm:t>
        <a:bodyPr/>
        <a:lstStyle/>
        <a:p>
          <a:endParaRPr lang="en-US"/>
        </a:p>
      </dgm:t>
    </dgm:pt>
    <dgm:pt modelId="{B763CC08-2B64-4DCC-ACF5-FA3E2EA3273F}" type="pres">
      <dgm:prSet presAssocID="{D1F8C60C-C221-40B7-BCAB-3CD7F840B5CE}" presName="compNode" presStyleCnt="0"/>
      <dgm:spPr/>
    </dgm:pt>
    <dgm:pt modelId="{9F6A5D7C-29CA-49F3-B5BD-27F94AA89F25}" type="pres">
      <dgm:prSet presAssocID="{D1F8C60C-C221-40B7-BCAB-3CD7F840B5CE}" presName="iconRect" presStyleLbl="node1" presStyleIdx="0" presStyleCnt="1" custScaleY="285720" custLinFactX="100000" custLinFactY="162343" custLinFactNeighborX="143934" custLinFactNeighborY="2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Lightbulb"/>
        </a:ext>
      </dgm:extLst>
    </dgm:pt>
    <dgm:pt modelId="{DD7BE495-3965-4652-A536-17AC1E780F5D}" type="pres">
      <dgm:prSet presAssocID="{D1F8C60C-C221-40B7-BCAB-3CD7F840B5CE}" presName="iconSpace" presStyleCnt="0"/>
      <dgm:spPr/>
    </dgm:pt>
    <dgm:pt modelId="{D45A0275-609D-4FEE-A008-6CA9AF269294}" type="pres">
      <dgm:prSet presAssocID="{D1F8C60C-C221-40B7-BCAB-3CD7F840B5CE}" presName="parTx" presStyleLbl="revTx" presStyleIdx="0" presStyleCnt="2" custLinFactY="-300000" custLinFactNeighborX="-13451" custLinFactNeighborY="-365111">
        <dgm:presLayoutVars>
          <dgm:chMax val="0"/>
          <dgm:chPref val="0"/>
        </dgm:presLayoutVars>
      </dgm:prSet>
      <dgm:spPr/>
      <dgm:t>
        <a:bodyPr/>
        <a:lstStyle/>
        <a:p>
          <a:endParaRPr lang="en-US"/>
        </a:p>
      </dgm:t>
    </dgm:pt>
    <dgm:pt modelId="{D3652845-872B-4387-A984-1D670DA1D2CE}" type="pres">
      <dgm:prSet presAssocID="{D1F8C60C-C221-40B7-BCAB-3CD7F840B5CE}" presName="txSpace" presStyleCnt="0"/>
      <dgm:spPr/>
    </dgm:pt>
    <dgm:pt modelId="{29B70B9E-40F5-4D62-A19B-1EEDFC595265}" type="pres">
      <dgm:prSet presAssocID="{D1F8C60C-C221-40B7-BCAB-3CD7F840B5CE}" presName="desTx" presStyleLbl="revTx" presStyleIdx="1" presStyleCnt="2" custScaleY="291535" custLinFactY="-1000000" custLinFactNeighborX="-13624" custLinFactNeighborY="-1094689">
        <dgm:presLayoutVars/>
      </dgm:prSet>
      <dgm:spPr/>
      <dgm:t>
        <a:bodyPr/>
        <a:lstStyle/>
        <a:p>
          <a:endParaRPr lang="en-US"/>
        </a:p>
      </dgm:t>
    </dgm:pt>
  </dgm:ptLst>
  <dgm:cxnLst>
    <dgm:cxn modelId="{39C7292B-3A0C-4646-B101-3EAAFEE27C95}" type="presOf" srcId="{AB6CE5AB-EFAE-402C-80F3-6953994C95EA}" destId="{29B70B9E-40F5-4D62-A19B-1EEDFC595265}" srcOrd="0" destOrd="5" presId="urn:microsoft.com/office/officeart/2018/2/layout/IconLabelDescriptionList"/>
    <dgm:cxn modelId="{8CFAEE27-4BD3-4D6E-827D-C9651FF7894C}" type="presOf" srcId="{D1F8C60C-C221-40B7-BCAB-3CD7F840B5CE}" destId="{D45A0275-609D-4FEE-A008-6CA9AF269294}" srcOrd="0" destOrd="0" presId="urn:microsoft.com/office/officeart/2018/2/layout/IconLabelDescriptionList"/>
    <dgm:cxn modelId="{41424912-6DC2-42B0-BD72-28042AD5418A}" type="presOf" srcId="{7EA130D4-6EF7-4865-B095-8FCBC5D9F1B6}" destId="{9A1C17E3-7A02-4F33-85AF-0F534B982827}" srcOrd="0" destOrd="0" presId="urn:microsoft.com/office/officeart/2018/2/layout/IconLabelDescriptionList"/>
    <dgm:cxn modelId="{549078AB-69EA-4E41-BA3C-6EECD1958DDE}" srcId="{D1F8C60C-C221-40B7-BCAB-3CD7F840B5CE}" destId="{34D6AE1E-CF8B-4481-9BD5-9E73DC62FF86}" srcOrd="6" destOrd="0" parTransId="{F20459B7-AF74-4A17-871E-B0B668D20C99}" sibTransId="{68C4363E-ED29-4B56-9C7E-F7AB5EF8E14A}"/>
    <dgm:cxn modelId="{1AD709E9-0DA8-48F5-8DD8-D2924C11AB3A}" srcId="{D1F8C60C-C221-40B7-BCAB-3CD7F840B5CE}" destId="{F69C807D-B672-43B1-A972-7697B7F0E08B}" srcOrd="4" destOrd="0" parTransId="{30ED0D13-457E-4986-A9A0-786F8281083B}" sibTransId="{CD7A5537-9AB3-4877-A668-8C2981F7FACC}"/>
    <dgm:cxn modelId="{2AEF7E9C-E73F-4688-B6E9-30FF0216C610}" srcId="{D1F8C60C-C221-40B7-BCAB-3CD7F840B5CE}" destId="{AB6CE5AB-EFAE-402C-80F3-6953994C95EA}" srcOrd="3" destOrd="0" parTransId="{CBA2E095-B5C1-4A37-A1F0-1EC448086EA9}" sibTransId="{F4DAE858-3FF9-4D56-81B4-ED1E5A088625}"/>
    <dgm:cxn modelId="{22C961BA-7B06-4FE1-9DBA-3B277080AB80}" type="presOf" srcId="{5C308B6A-F715-4DA5-9463-5BA0896A7B17}" destId="{29B70B9E-40F5-4D62-A19B-1EEDFC595265}" srcOrd="0" destOrd="4" presId="urn:microsoft.com/office/officeart/2018/2/layout/IconLabelDescriptionList"/>
    <dgm:cxn modelId="{39378758-8CD1-4AA1-8EA8-1613571326EA}" srcId="{F69C807D-B672-43B1-A972-7697B7F0E08B}" destId="{C7A0D9C0-B7BD-47E5-94FC-0EE614173ABB}" srcOrd="0" destOrd="0" parTransId="{78F75024-FBC6-4FE4-BD9F-BB616F1AA086}" sibTransId="{A622364E-0732-442E-99E0-0043B26693ED}"/>
    <dgm:cxn modelId="{37D51446-30FC-404B-97F8-6FD44FCB039B}" type="presOf" srcId="{C044413C-BF59-4BA2-BF8E-DA8D35B204EB}" destId="{29B70B9E-40F5-4D62-A19B-1EEDFC595265}" srcOrd="0" destOrd="2" presId="urn:microsoft.com/office/officeart/2018/2/layout/IconLabelDescriptionList"/>
    <dgm:cxn modelId="{01E31E21-FCC2-4812-B7CF-C3B27383174C}" srcId="{D1F8C60C-C221-40B7-BCAB-3CD7F840B5CE}" destId="{835E3A2A-197C-4969-8ADA-1B4E3AE4E8E4}" srcOrd="5" destOrd="0" parTransId="{1D9AEB1D-C643-48FE-8863-8059A9FE2D22}" sibTransId="{11A06735-A0F3-42B9-A1E8-6860A2336E2A}"/>
    <dgm:cxn modelId="{56DE5572-231B-43BA-8FA6-58111F0DECC3}" srcId="{F86D0165-ECC2-4DEC-903D-878443419E39}" destId="{5C308B6A-F715-4DA5-9463-5BA0896A7B17}" srcOrd="0" destOrd="0" parTransId="{E8926D10-DF36-4D5A-9798-5075594C8B17}" sibTransId="{37F935DA-BA26-49AF-BFDE-408A7FC0706F}"/>
    <dgm:cxn modelId="{DAA054D4-A1F1-47B5-BAF7-868FD7AA7926}" srcId="{6C65EDFE-C038-410E-BD27-A8A227396688}" destId="{C044413C-BF59-4BA2-BF8E-DA8D35B204EB}" srcOrd="0" destOrd="0" parTransId="{BD2903AA-8DF7-4D4B-A8F2-DE95747722E4}" sibTransId="{CF1AC5A8-8FAA-418A-AEBA-9866B6E49B3A}"/>
    <dgm:cxn modelId="{4981651C-C0C6-4876-A04A-529E7F70A04A}" srcId="{D1F8C60C-C221-40B7-BCAB-3CD7F840B5CE}" destId="{F86D0165-ECC2-4DEC-903D-878443419E39}" srcOrd="2" destOrd="0" parTransId="{DDA33296-EC43-4791-AE3B-C5C53C81C042}" sibTransId="{9F37EF5F-D7A5-4DB7-BB72-68EE00FD8DD1}"/>
    <dgm:cxn modelId="{17467820-4446-44E6-BB30-641164A7EB09}" type="presOf" srcId="{356425E5-FC9D-4AA6-8497-0110B31E65F5}" destId="{29B70B9E-40F5-4D62-A19B-1EEDFC595265}" srcOrd="0" destOrd="0" presId="urn:microsoft.com/office/officeart/2018/2/layout/IconLabelDescriptionList"/>
    <dgm:cxn modelId="{4623D4AE-A67E-4767-A1F4-640A950FB20B}" srcId="{34D6AE1E-CF8B-4481-9BD5-9E73DC62FF86}" destId="{89FE2F4A-09C7-4CBA-97A6-E50792ADEB59}" srcOrd="0" destOrd="0" parTransId="{DECDF0F3-647D-44F1-B275-26EA323D9CFE}" sibTransId="{BA10B548-334C-46D7-9B67-8FD5E3283B55}"/>
    <dgm:cxn modelId="{DC858285-22F7-4745-A89F-42F625F49D13}" type="presOf" srcId="{C7A0D9C0-B7BD-47E5-94FC-0EE614173ABB}" destId="{29B70B9E-40F5-4D62-A19B-1EEDFC595265}" srcOrd="0" destOrd="8" presId="urn:microsoft.com/office/officeart/2018/2/layout/IconLabelDescriptionList"/>
    <dgm:cxn modelId="{8C1A07EB-7678-44B3-BB05-6421A72F6DF5}" type="presOf" srcId="{B5F091C2-4FB4-4E94-ACBE-9320502498AE}" destId="{29B70B9E-40F5-4D62-A19B-1EEDFC595265}" srcOrd="0" destOrd="10" presId="urn:microsoft.com/office/officeart/2018/2/layout/IconLabelDescriptionList"/>
    <dgm:cxn modelId="{D5691797-1BB1-4463-80A9-8D76A3BF4770}" srcId="{D1F8C60C-C221-40B7-BCAB-3CD7F840B5CE}" destId="{6C65EDFE-C038-410E-BD27-A8A227396688}" srcOrd="1" destOrd="0" parTransId="{E691CBAE-8AAD-4B35-B67B-AC7D557E698B}" sibTransId="{5FE62650-1E34-4EDD-9F42-252EB4FC871A}"/>
    <dgm:cxn modelId="{33E88198-6EB4-4396-ACA0-CE28702F070D}" srcId="{D1F8C60C-C221-40B7-BCAB-3CD7F840B5CE}" destId="{356425E5-FC9D-4AA6-8497-0110B31E65F5}" srcOrd="0" destOrd="0" parTransId="{FF13F626-ED08-4C01-96EB-A53E2E10B949}" sibTransId="{947ED283-7FAB-4674-9F3B-E914A5B654AA}"/>
    <dgm:cxn modelId="{51A3E433-7CDE-42DC-95DD-2DD406D7EB1C}" srcId="{7EA130D4-6EF7-4865-B095-8FCBC5D9F1B6}" destId="{D1F8C60C-C221-40B7-BCAB-3CD7F840B5CE}" srcOrd="0" destOrd="0" parTransId="{FF8C0872-0569-413F-B502-7FEC281F15B0}" sibTransId="{694C8DB9-B007-487E-9C5C-7ECE27429A42}"/>
    <dgm:cxn modelId="{6452EAC5-8243-4B8F-85D5-51DF91FADE0E}" type="presOf" srcId="{6C65EDFE-C038-410E-BD27-A8A227396688}" destId="{29B70B9E-40F5-4D62-A19B-1EEDFC595265}" srcOrd="0" destOrd="1" presId="urn:microsoft.com/office/officeart/2018/2/layout/IconLabelDescriptionList"/>
    <dgm:cxn modelId="{2828B7D5-A8D9-4C28-AB74-7E6D15171138}" type="presOf" srcId="{F86D0165-ECC2-4DEC-903D-878443419E39}" destId="{29B70B9E-40F5-4D62-A19B-1EEDFC595265}" srcOrd="0" destOrd="3" presId="urn:microsoft.com/office/officeart/2018/2/layout/IconLabelDescriptionList"/>
    <dgm:cxn modelId="{39385D16-13D0-42EB-A209-98ADC402D04D}" type="presOf" srcId="{34D6AE1E-CF8B-4481-9BD5-9E73DC62FF86}" destId="{29B70B9E-40F5-4D62-A19B-1EEDFC595265}" srcOrd="0" destOrd="11" presId="urn:microsoft.com/office/officeart/2018/2/layout/IconLabelDescriptionList"/>
    <dgm:cxn modelId="{B2651617-A831-47F7-8CA7-F3D19A9F8C39}" type="presOf" srcId="{F69C807D-B672-43B1-A972-7697B7F0E08B}" destId="{29B70B9E-40F5-4D62-A19B-1EEDFC595265}" srcOrd="0" destOrd="7" presId="urn:microsoft.com/office/officeart/2018/2/layout/IconLabelDescriptionList"/>
    <dgm:cxn modelId="{CB89251A-9F79-4955-888C-CCF107E7CD55}" srcId="{AB6CE5AB-EFAE-402C-80F3-6953994C95EA}" destId="{D8D375F3-8C32-4C32-9D0A-29C231149459}" srcOrd="0" destOrd="0" parTransId="{668C6803-1333-4592-9306-B7887E35D367}" sibTransId="{25285E29-35EB-44DB-ACA1-40E21F06E640}"/>
    <dgm:cxn modelId="{F70FA052-894D-4BD2-B185-99FE4412BBC8}" type="presOf" srcId="{D8D375F3-8C32-4C32-9D0A-29C231149459}" destId="{29B70B9E-40F5-4D62-A19B-1EEDFC595265}" srcOrd="0" destOrd="6" presId="urn:microsoft.com/office/officeart/2018/2/layout/IconLabelDescriptionList"/>
    <dgm:cxn modelId="{82218A69-CDA6-41C0-B853-621016203059}" type="presOf" srcId="{89FE2F4A-09C7-4CBA-97A6-E50792ADEB59}" destId="{29B70B9E-40F5-4D62-A19B-1EEDFC595265}" srcOrd="0" destOrd="12" presId="urn:microsoft.com/office/officeart/2018/2/layout/IconLabelDescriptionList"/>
    <dgm:cxn modelId="{53146DF0-16EA-4D41-895A-2B2984C3A4CE}" type="presOf" srcId="{835E3A2A-197C-4969-8ADA-1B4E3AE4E8E4}" destId="{29B70B9E-40F5-4D62-A19B-1EEDFC595265}" srcOrd="0" destOrd="9" presId="urn:microsoft.com/office/officeart/2018/2/layout/IconLabelDescriptionList"/>
    <dgm:cxn modelId="{344E7273-BC67-4CAB-B564-C3D72C87F6EB}" srcId="{835E3A2A-197C-4969-8ADA-1B4E3AE4E8E4}" destId="{B5F091C2-4FB4-4E94-ACBE-9320502498AE}" srcOrd="0" destOrd="0" parTransId="{2AD275C1-BEC8-485B-AAFD-B32B6F892C92}" sibTransId="{701EAD7F-BCEE-44D7-98B6-ECC1314033CA}"/>
    <dgm:cxn modelId="{BE26630A-5366-496B-96D2-08CFDA8F69C5}" type="presParOf" srcId="{9A1C17E3-7A02-4F33-85AF-0F534B982827}" destId="{B763CC08-2B64-4DCC-ACF5-FA3E2EA3273F}" srcOrd="0" destOrd="0" presId="urn:microsoft.com/office/officeart/2018/2/layout/IconLabelDescriptionList"/>
    <dgm:cxn modelId="{8B7863A8-1D17-445A-953A-D6161F84936D}" type="presParOf" srcId="{B763CC08-2B64-4DCC-ACF5-FA3E2EA3273F}" destId="{9F6A5D7C-29CA-49F3-B5BD-27F94AA89F25}" srcOrd="0" destOrd="0" presId="urn:microsoft.com/office/officeart/2018/2/layout/IconLabelDescriptionList"/>
    <dgm:cxn modelId="{B84012E5-FB77-46CA-B6E9-2E5AA1584779}" type="presParOf" srcId="{B763CC08-2B64-4DCC-ACF5-FA3E2EA3273F}" destId="{DD7BE495-3965-4652-A536-17AC1E780F5D}" srcOrd="1" destOrd="0" presId="urn:microsoft.com/office/officeart/2018/2/layout/IconLabelDescriptionList"/>
    <dgm:cxn modelId="{75F25936-0D01-44B8-BA80-87D3E4EA99DC}" type="presParOf" srcId="{B763CC08-2B64-4DCC-ACF5-FA3E2EA3273F}" destId="{D45A0275-609D-4FEE-A008-6CA9AF269294}" srcOrd="2" destOrd="0" presId="urn:microsoft.com/office/officeart/2018/2/layout/IconLabelDescriptionList"/>
    <dgm:cxn modelId="{CCA4F1B5-5EC7-4B42-8C7D-D94E82F63111}" type="presParOf" srcId="{B763CC08-2B64-4DCC-ACF5-FA3E2EA3273F}" destId="{D3652845-872B-4387-A984-1D670DA1D2CE}" srcOrd="3" destOrd="0" presId="urn:microsoft.com/office/officeart/2018/2/layout/IconLabelDescriptionList"/>
    <dgm:cxn modelId="{5D5A635D-F09F-4363-B3A0-DE50F4FE7F6D}" type="presParOf" srcId="{B763CC08-2B64-4DCC-ACF5-FA3E2EA3273F}" destId="{29B70B9E-40F5-4D62-A19B-1EEDFC59526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59EBE2-94D6-4E29-8AE5-1A8D6D18160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105B3EA-EA9D-4A4D-8F01-A9805704C71F}">
      <dgm:prSet/>
      <dgm:spPr/>
      <dgm:t>
        <a:bodyPr/>
        <a:lstStyle/>
        <a:p>
          <a:r>
            <a:rPr lang="en-US" b="1"/>
            <a:t>Overloading / Poor Weight Distribution / Load Slipping or Falling</a:t>
          </a:r>
          <a:endParaRPr lang="en-US"/>
        </a:p>
      </dgm:t>
    </dgm:pt>
    <dgm:pt modelId="{6A02B493-04B5-4443-BB12-068336062915}" type="parTrans" cxnId="{B57F63DF-7480-47D3-82E7-EA1D37638EEC}">
      <dgm:prSet/>
      <dgm:spPr/>
      <dgm:t>
        <a:bodyPr/>
        <a:lstStyle/>
        <a:p>
          <a:endParaRPr lang="en-US"/>
        </a:p>
      </dgm:t>
    </dgm:pt>
    <dgm:pt modelId="{773FF6C7-3983-459A-A4B3-C46BAB3D2F8D}" type="sibTrans" cxnId="{B57F63DF-7480-47D3-82E7-EA1D37638EEC}">
      <dgm:prSet/>
      <dgm:spPr/>
      <dgm:t>
        <a:bodyPr/>
        <a:lstStyle/>
        <a:p>
          <a:endParaRPr lang="en-US"/>
        </a:p>
      </dgm:t>
    </dgm:pt>
    <dgm:pt modelId="{1EF0F675-CAB5-446D-84B4-264B387242F6}">
      <dgm:prSet/>
      <dgm:spPr/>
      <dgm:t>
        <a:bodyPr/>
        <a:lstStyle/>
        <a:p>
          <a:r>
            <a:rPr lang="en-US"/>
            <a:t>Most modern cranes have overload protection systems.</a:t>
          </a:r>
        </a:p>
      </dgm:t>
    </dgm:pt>
    <dgm:pt modelId="{EC11CB85-EFE1-4BD4-888F-50FA51678FBB}" type="parTrans" cxnId="{97A7FEAF-762D-4E2C-92E1-B41EEECFD98B}">
      <dgm:prSet/>
      <dgm:spPr/>
      <dgm:t>
        <a:bodyPr/>
        <a:lstStyle/>
        <a:p>
          <a:endParaRPr lang="en-US"/>
        </a:p>
      </dgm:t>
    </dgm:pt>
    <dgm:pt modelId="{95C719B6-1D68-4EBE-8F46-4F0A7AB7C36C}" type="sibTrans" cxnId="{97A7FEAF-762D-4E2C-92E1-B41EEECFD98B}">
      <dgm:prSet/>
      <dgm:spPr/>
      <dgm:t>
        <a:bodyPr/>
        <a:lstStyle/>
        <a:p>
          <a:endParaRPr lang="en-US"/>
        </a:p>
      </dgm:t>
    </dgm:pt>
    <dgm:pt modelId="{7EFB2403-E1E7-41EE-9607-CBCC872DFD7F}">
      <dgm:prSet/>
      <dgm:spPr/>
      <dgm:t>
        <a:bodyPr/>
        <a:lstStyle/>
        <a:p>
          <a:r>
            <a:rPr lang="en-US" dirty="0"/>
            <a:t>Earlier models may have 4 types of switches that when a load exceeds a certain limit, the crane will only be able to be lowered.  The 4 types are the following:</a:t>
          </a:r>
        </a:p>
      </dgm:t>
    </dgm:pt>
    <dgm:pt modelId="{57A33A35-3715-4B94-BC14-EAD2AEFB1140}" type="parTrans" cxnId="{A78392C2-1343-477C-A95F-B38E0AEBDB66}">
      <dgm:prSet/>
      <dgm:spPr/>
      <dgm:t>
        <a:bodyPr/>
        <a:lstStyle/>
        <a:p>
          <a:endParaRPr lang="en-US"/>
        </a:p>
      </dgm:t>
    </dgm:pt>
    <dgm:pt modelId="{E91C86C6-5D87-4F68-B391-75C9A807B936}" type="sibTrans" cxnId="{A78392C2-1343-477C-A95F-B38E0AEBDB66}">
      <dgm:prSet/>
      <dgm:spPr/>
      <dgm:t>
        <a:bodyPr/>
        <a:lstStyle/>
        <a:p>
          <a:endParaRPr lang="en-US"/>
        </a:p>
      </dgm:t>
    </dgm:pt>
    <dgm:pt modelId="{9A01E09D-1623-4E26-9686-28A26688A447}">
      <dgm:prSet/>
      <dgm:spPr/>
      <dgm:t>
        <a:bodyPr/>
        <a:lstStyle/>
        <a:p>
          <a:r>
            <a:rPr lang="en-US"/>
            <a:t>Mechanical.</a:t>
          </a:r>
        </a:p>
      </dgm:t>
    </dgm:pt>
    <dgm:pt modelId="{0C0E8DBC-4264-4D7D-B1F4-48A60C657FAB}" type="parTrans" cxnId="{268C49CC-8859-4949-84EE-90B55E2CA2E4}">
      <dgm:prSet/>
      <dgm:spPr/>
      <dgm:t>
        <a:bodyPr/>
        <a:lstStyle/>
        <a:p>
          <a:endParaRPr lang="en-US"/>
        </a:p>
      </dgm:t>
    </dgm:pt>
    <dgm:pt modelId="{489C4325-61CE-49B0-A9D9-A3BB97E30E8F}" type="sibTrans" cxnId="{268C49CC-8859-4949-84EE-90B55E2CA2E4}">
      <dgm:prSet/>
      <dgm:spPr/>
      <dgm:t>
        <a:bodyPr/>
        <a:lstStyle/>
        <a:p>
          <a:endParaRPr lang="en-US"/>
        </a:p>
      </dgm:t>
    </dgm:pt>
    <dgm:pt modelId="{FBC06646-19BD-44DC-8F7F-E6B904CEB634}">
      <dgm:prSet/>
      <dgm:spPr/>
      <dgm:t>
        <a:bodyPr/>
        <a:lstStyle/>
        <a:p>
          <a:r>
            <a:rPr lang="en-US"/>
            <a:t>Electric.</a:t>
          </a:r>
        </a:p>
      </dgm:t>
    </dgm:pt>
    <dgm:pt modelId="{BEA2612C-63DD-494A-AC51-0AA23CDAD728}" type="parTrans" cxnId="{2C3E23CB-B931-4BC9-BC1B-E9262E74E944}">
      <dgm:prSet/>
      <dgm:spPr/>
      <dgm:t>
        <a:bodyPr/>
        <a:lstStyle/>
        <a:p>
          <a:endParaRPr lang="en-US"/>
        </a:p>
      </dgm:t>
    </dgm:pt>
    <dgm:pt modelId="{402F772D-7ED8-4EF6-A5BD-69F2CE668CCE}" type="sibTrans" cxnId="{2C3E23CB-B931-4BC9-BC1B-E9262E74E944}">
      <dgm:prSet/>
      <dgm:spPr/>
      <dgm:t>
        <a:bodyPr/>
        <a:lstStyle/>
        <a:p>
          <a:endParaRPr lang="en-US"/>
        </a:p>
      </dgm:t>
    </dgm:pt>
    <dgm:pt modelId="{34F29EA3-906C-4F68-8024-7877F0C9059C}">
      <dgm:prSet/>
      <dgm:spPr/>
      <dgm:t>
        <a:bodyPr/>
        <a:lstStyle/>
        <a:p>
          <a:r>
            <a:rPr lang="en-US"/>
            <a:t>Mechanical/Electrical Hybrid.</a:t>
          </a:r>
        </a:p>
      </dgm:t>
    </dgm:pt>
    <dgm:pt modelId="{7D935996-05B2-4A5E-8F0D-6FF67F8C08E1}" type="parTrans" cxnId="{8D450C44-8710-460B-96B0-3B1EE3AE3384}">
      <dgm:prSet/>
      <dgm:spPr/>
      <dgm:t>
        <a:bodyPr/>
        <a:lstStyle/>
        <a:p>
          <a:endParaRPr lang="en-US"/>
        </a:p>
      </dgm:t>
    </dgm:pt>
    <dgm:pt modelId="{9512B98B-5F86-436B-8440-019035CE4604}" type="sibTrans" cxnId="{8D450C44-8710-460B-96B0-3B1EE3AE3384}">
      <dgm:prSet/>
      <dgm:spPr/>
      <dgm:t>
        <a:bodyPr/>
        <a:lstStyle/>
        <a:p>
          <a:endParaRPr lang="en-US"/>
        </a:p>
      </dgm:t>
    </dgm:pt>
    <dgm:pt modelId="{03FD9F27-F76C-4EAB-B888-C96EF1D053AC}">
      <dgm:prSet/>
      <dgm:spPr/>
      <dgm:t>
        <a:bodyPr/>
        <a:lstStyle/>
        <a:p>
          <a:r>
            <a:rPr lang="en-US"/>
            <a:t>Chain Hoist.</a:t>
          </a:r>
        </a:p>
      </dgm:t>
    </dgm:pt>
    <dgm:pt modelId="{420DF209-1648-4493-AA5D-AD732CC63E4D}" type="parTrans" cxnId="{885E7B55-3365-4B67-B55A-18CFB8626BC4}">
      <dgm:prSet/>
      <dgm:spPr/>
      <dgm:t>
        <a:bodyPr/>
        <a:lstStyle/>
        <a:p>
          <a:endParaRPr lang="en-US"/>
        </a:p>
      </dgm:t>
    </dgm:pt>
    <dgm:pt modelId="{08839BB8-8E80-4C2D-BAEC-96F17FD5B04C}" type="sibTrans" cxnId="{885E7B55-3365-4B67-B55A-18CFB8626BC4}">
      <dgm:prSet/>
      <dgm:spPr/>
      <dgm:t>
        <a:bodyPr/>
        <a:lstStyle/>
        <a:p>
          <a:endParaRPr lang="en-US"/>
        </a:p>
      </dgm:t>
    </dgm:pt>
    <dgm:pt modelId="{80C00615-94A4-47E2-9685-BF86D49668FF}">
      <dgm:prSet/>
      <dgm:spPr/>
      <dgm:t>
        <a:bodyPr/>
        <a:lstStyle/>
        <a:p>
          <a:r>
            <a:rPr lang="en-US"/>
            <a:t>When first rigging a load, the load should only be hoisted a few inches above the ground then checked for proper balance and insurance that the load is completely secured.</a:t>
          </a:r>
        </a:p>
      </dgm:t>
    </dgm:pt>
    <dgm:pt modelId="{A6F23D0A-4E71-45DC-B946-72660305A742}" type="parTrans" cxnId="{B7BAEFAD-2A68-4041-BB21-F27820DEDAE6}">
      <dgm:prSet/>
      <dgm:spPr/>
      <dgm:t>
        <a:bodyPr/>
        <a:lstStyle/>
        <a:p>
          <a:endParaRPr lang="en-US"/>
        </a:p>
      </dgm:t>
    </dgm:pt>
    <dgm:pt modelId="{B572C3B5-98FD-46C4-A22B-03F8C13C8696}" type="sibTrans" cxnId="{B7BAEFAD-2A68-4041-BB21-F27820DEDAE6}">
      <dgm:prSet/>
      <dgm:spPr/>
      <dgm:t>
        <a:bodyPr/>
        <a:lstStyle/>
        <a:p>
          <a:endParaRPr lang="en-US"/>
        </a:p>
      </dgm:t>
    </dgm:pt>
    <dgm:pt modelId="{E10E3FBC-7913-43D7-80BE-DAABC12D27DE}">
      <dgm:prSet/>
      <dgm:spPr/>
      <dgm:t>
        <a:bodyPr/>
        <a:lstStyle/>
        <a:p>
          <a:r>
            <a:rPr lang="en-US"/>
            <a:t>Verifying the rigging should insure that the load will not slip or fall.</a:t>
          </a:r>
        </a:p>
      </dgm:t>
    </dgm:pt>
    <dgm:pt modelId="{F5238F59-DC26-480B-B5FA-A596B8DD3B21}" type="parTrans" cxnId="{48A45F32-4BA5-44E5-8D59-BA166B50D91E}">
      <dgm:prSet/>
      <dgm:spPr/>
      <dgm:t>
        <a:bodyPr/>
        <a:lstStyle/>
        <a:p>
          <a:endParaRPr lang="en-US"/>
        </a:p>
      </dgm:t>
    </dgm:pt>
    <dgm:pt modelId="{906EE9F9-1990-4989-A647-00D0C1F97A9E}" type="sibTrans" cxnId="{48A45F32-4BA5-44E5-8D59-BA166B50D91E}">
      <dgm:prSet/>
      <dgm:spPr/>
      <dgm:t>
        <a:bodyPr/>
        <a:lstStyle/>
        <a:p>
          <a:endParaRPr lang="en-US"/>
        </a:p>
      </dgm:t>
    </dgm:pt>
    <dgm:pt modelId="{FC7EE7A2-E38A-412F-9C15-A815252C4751}" type="pres">
      <dgm:prSet presAssocID="{D259EBE2-94D6-4E29-8AE5-1A8D6D18160E}" presName="linear" presStyleCnt="0">
        <dgm:presLayoutVars>
          <dgm:animLvl val="lvl"/>
          <dgm:resizeHandles val="exact"/>
        </dgm:presLayoutVars>
      </dgm:prSet>
      <dgm:spPr/>
      <dgm:t>
        <a:bodyPr/>
        <a:lstStyle/>
        <a:p>
          <a:endParaRPr lang="en-US"/>
        </a:p>
      </dgm:t>
    </dgm:pt>
    <dgm:pt modelId="{CE6B42CA-EA06-45BF-AE32-2588D9A69854}" type="pres">
      <dgm:prSet presAssocID="{5105B3EA-EA9D-4A4D-8F01-A9805704C71F}" presName="parentText" presStyleLbl="node1" presStyleIdx="0" presStyleCnt="1">
        <dgm:presLayoutVars>
          <dgm:chMax val="0"/>
          <dgm:bulletEnabled val="1"/>
        </dgm:presLayoutVars>
      </dgm:prSet>
      <dgm:spPr/>
      <dgm:t>
        <a:bodyPr/>
        <a:lstStyle/>
        <a:p>
          <a:endParaRPr lang="en-US"/>
        </a:p>
      </dgm:t>
    </dgm:pt>
    <dgm:pt modelId="{A4018DE5-1EC0-4DA3-AD25-B6D3665165E5}" type="pres">
      <dgm:prSet presAssocID="{5105B3EA-EA9D-4A4D-8F01-A9805704C71F}" presName="childText" presStyleLbl="revTx" presStyleIdx="0" presStyleCnt="1">
        <dgm:presLayoutVars>
          <dgm:bulletEnabled val="1"/>
        </dgm:presLayoutVars>
      </dgm:prSet>
      <dgm:spPr/>
      <dgm:t>
        <a:bodyPr/>
        <a:lstStyle/>
        <a:p>
          <a:endParaRPr lang="en-US"/>
        </a:p>
      </dgm:t>
    </dgm:pt>
  </dgm:ptLst>
  <dgm:cxnLst>
    <dgm:cxn modelId="{EB8AD9AB-1E90-4487-A53C-9B18CED987A3}" type="presOf" srcId="{1EF0F675-CAB5-446D-84B4-264B387242F6}" destId="{A4018DE5-1EC0-4DA3-AD25-B6D3665165E5}" srcOrd="0" destOrd="0" presId="urn:microsoft.com/office/officeart/2005/8/layout/vList2"/>
    <dgm:cxn modelId="{B7BAEFAD-2A68-4041-BB21-F27820DEDAE6}" srcId="{5105B3EA-EA9D-4A4D-8F01-A9805704C71F}" destId="{80C00615-94A4-47E2-9685-BF86D49668FF}" srcOrd="2" destOrd="0" parTransId="{A6F23D0A-4E71-45DC-B946-72660305A742}" sibTransId="{B572C3B5-98FD-46C4-A22B-03F8C13C8696}"/>
    <dgm:cxn modelId="{73EE98EC-C210-4186-935D-2FC14080B937}" type="presOf" srcId="{D259EBE2-94D6-4E29-8AE5-1A8D6D18160E}" destId="{FC7EE7A2-E38A-412F-9C15-A815252C4751}" srcOrd="0" destOrd="0" presId="urn:microsoft.com/office/officeart/2005/8/layout/vList2"/>
    <dgm:cxn modelId="{6DA4418B-548A-44FB-8CC4-4330FDD493CE}" type="presOf" srcId="{E10E3FBC-7913-43D7-80BE-DAABC12D27DE}" destId="{A4018DE5-1EC0-4DA3-AD25-B6D3665165E5}" srcOrd="0" destOrd="7" presId="urn:microsoft.com/office/officeart/2005/8/layout/vList2"/>
    <dgm:cxn modelId="{8D450C44-8710-460B-96B0-3B1EE3AE3384}" srcId="{7EFB2403-E1E7-41EE-9607-CBCC872DFD7F}" destId="{34F29EA3-906C-4F68-8024-7877F0C9059C}" srcOrd="2" destOrd="0" parTransId="{7D935996-05B2-4A5E-8F0D-6FF67F8C08E1}" sibTransId="{9512B98B-5F86-436B-8440-019035CE4604}"/>
    <dgm:cxn modelId="{268C49CC-8859-4949-84EE-90B55E2CA2E4}" srcId="{7EFB2403-E1E7-41EE-9607-CBCC872DFD7F}" destId="{9A01E09D-1623-4E26-9686-28A26688A447}" srcOrd="0" destOrd="0" parTransId="{0C0E8DBC-4264-4D7D-B1F4-48A60C657FAB}" sibTransId="{489C4325-61CE-49B0-A9D9-A3BB97E30E8F}"/>
    <dgm:cxn modelId="{3EF6FDCC-0BD1-406E-B48F-BF80BC0F63D7}" type="presOf" srcId="{5105B3EA-EA9D-4A4D-8F01-A9805704C71F}" destId="{CE6B42CA-EA06-45BF-AE32-2588D9A69854}" srcOrd="0" destOrd="0" presId="urn:microsoft.com/office/officeart/2005/8/layout/vList2"/>
    <dgm:cxn modelId="{F65955D1-1EFC-4838-B788-CB28F2515097}" type="presOf" srcId="{9A01E09D-1623-4E26-9686-28A26688A447}" destId="{A4018DE5-1EC0-4DA3-AD25-B6D3665165E5}" srcOrd="0" destOrd="2" presId="urn:microsoft.com/office/officeart/2005/8/layout/vList2"/>
    <dgm:cxn modelId="{48A45F32-4BA5-44E5-8D59-BA166B50D91E}" srcId="{5105B3EA-EA9D-4A4D-8F01-A9805704C71F}" destId="{E10E3FBC-7913-43D7-80BE-DAABC12D27DE}" srcOrd="3" destOrd="0" parTransId="{F5238F59-DC26-480B-B5FA-A596B8DD3B21}" sibTransId="{906EE9F9-1990-4989-A647-00D0C1F97A9E}"/>
    <dgm:cxn modelId="{81BF725D-1F5C-48E3-94E1-A1424C67318E}" type="presOf" srcId="{03FD9F27-F76C-4EAB-B888-C96EF1D053AC}" destId="{A4018DE5-1EC0-4DA3-AD25-B6D3665165E5}" srcOrd="0" destOrd="5" presId="urn:microsoft.com/office/officeart/2005/8/layout/vList2"/>
    <dgm:cxn modelId="{2C3E23CB-B931-4BC9-BC1B-E9262E74E944}" srcId="{7EFB2403-E1E7-41EE-9607-CBCC872DFD7F}" destId="{FBC06646-19BD-44DC-8F7F-E6B904CEB634}" srcOrd="1" destOrd="0" parTransId="{BEA2612C-63DD-494A-AC51-0AA23CDAD728}" sibTransId="{402F772D-7ED8-4EF6-A5BD-69F2CE668CCE}"/>
    <dgm:cxn modelId="{2EF407FC-FDD7-406A-BFDE-8BEB42ECF368}" type="presOf" srcId="{80C00615-94A4-47E2-9685-BF86D49668FF}" destId="{A4018DE5-1EC0-4DA3-AD25-B6D3665165E5}" srcOrd="0" destOrd="6" presId="urn:microsoft.com/office/officeart/2005/8/layout/vList2"/>
    <dgm:cxn modelId="{33818BF2-CBCB-4E01-9A5D-78AEC23A5C8C}" type="presOf" srcId="{7EFB2403-E1E7-41EE-9607-CBCC872DFD7F}" destId="{A4018DE5-1EC0-4DA3-AD25-B6D3665165E5}" srcOrd="0" destOrd="1" presId="urn:microsoft.com/office/officeart/2005/8/layout/vList2"/>
    <dgm:cxn modelId="{97A7FEAF-762D-4E2C-92E1-B41EEECFD98B}" srcId="{5105B3EA-EA9D-4A4D-8F01-A9805704C71F}" destId="{1EF0F675-CAB5-446D-84B4-264B387242F6}" srcOrd="0" destOrd="0" parTransId="{EC11CB85-EFE1-4BD4-888F-50FA51678FBB}" sibTransId="{95C719B6-1D68-4EBE-8F46-4F0A7AB7C36C}"/>
    <dgm:cxn modelId="{885E7B55-3365-4B67-B55A-18CFB8626BC4}" srcId="{7EFB2403-E1E7-41EE-9607-CBCC872DFD7F}" destId="{03FD9F27-F76C-4EAB-B888-C96EF1D053AC}" srcOrd="3" destOrd="0" parTransId="{420DF209-1648-4493-AA5D-AD732CC63E4D}" sibTransId="{08839BB8-8E80-4C2D-BAEC-96F17FD5B04C}"/>
    <dgm:cxn modelId="{9245530E-76B9-4372-9418-903A1714C6FE}" type="presOf" srcId="{FBC06646-19BD-44DC-8F7F-E6B904CEB634}" destId="{A4018DE5-1EC0-4DA3-AD25-B6D3665165E5}" srcOrd="0" destOrd="3" presId="urn:microsoft.com/office/officeart/2005/8/layout/vList2"/>
    <dgm:cxn modelId="{B57F63DF-7480-47D3-82E7-EA1D37638EEC}" srcId="{D259EBE2-94D6-4E29-8AE5-1A8D6D18160E}" destId="{5105B3EA-EA9D-4A4D-8F01-A9805704C71F}" srcOrd="0" destOrd="0" parTransId="{6A02B493-04B5-4443-BB12-068336062915}" sibTransId="{773FF6C7-3983-459A-A4B3-C46BAB3D2F8D}"/>
    <dgm:cxn modelId="{A78392C2-1343-477C-A95F-B38E0AEBDB66}" srcId="{5105B3EA-EA9D-4A4D-8F01-A9805704C71F}" destId="{7EFB2403-E1E7-41EE-9607-CBCC872DFD7F}" srcOrd="1" destOrd="0" parTransId="{57A33A35-3715-4B94-BC14-EAD2AEFB1140}" sibTransId="{E91C86C6-5D87-4F68-B391-75C9A807B936}"/>
    <dgm:cxn modelId="{C45D9A51-8AE3-4FB6-81CC-537BE7570B3B}" type="presOf" srcId="{34F29EA3-906C-4F68-8024-7877F0C9059C}" destId="{A4018DE5-1EC0-4DA3-AD25-B6D3665165E5}" srcOrd="0" destOrd="4" presId="urn:microsoft.com/office/officeart/2005/8/layout/vList2"/>
    <dgm:cxn modelId="{7DAE077C-FC1C-467B-BF46-FA39985DD2CA}" type="presParOf" srcId="{FC7EE7A2-E38A-412F-9C15-A815252C4751}" destId="{CE6B42CA-EA06-45BF-AE32-2588D9A69854}" srcOrd="0" destOrd="0" presId="urn:microsoft.com/office/officeart/2005/8/layout/vList2"/>
    <dgm:cxn modelId="{EDF0811C-2368-4959-89E2-40CF681F7A42}" type="presParOf" srcId="{FC7EE7A2-E38A-412F-9C15-A815252C4751}" destId="{A4018DE5-1EC0-4DA3-AD25-B6D3665165E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3A0553-7054-4F0C-ADF1-91A64B067AE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C523DB3-55F6-4D72-9E61-AD8636749986}">
      <dgm:prSet/>
      <dgm:spPr/>
      <dgm:t>
        <a:bodyPr/>
        <a:lstStyle/>
        <a:p>
          <a:r>
            <a:rPr lang="en-US"/>
            <a:t>When setting up the crane to pick up the desired load, it is crucial to investigate the weather conditions for the area, are right for safe crane operation.</a:t>
          </a:r>
        </a:p>
      </dgm:t>
    </dgm:pt>
    <dgm:pt modelId="{95F4984F-DB5F-4658-A899-FDEF6D53FF39}" type="parTrans" cxnId="{084B6A2E-50A8-41CA-86EE-AB984A16C599}">
      <dgm:prSet/>
      <dgm:spPr/>
      <dgm:t>
        <a:bodyPr/>
        <a:lstStyle/>
        <a:p>
          <a:endParaRPr lang="en-US"/>
        </a:p>
      </dgm:t>
    </dgm:pt>
    <dgm:pt modelId="{2B52624C-DF44-49D0-ACF6-73B3A2BA8F7D}" type="sibTrans" cxnId="{084B6A2E-50A8-41CA-86EE-AB984A16C599}">
      <dgm:prSet/>
      <dgm:spPr/>
      <dgm:t>
        <a:bodyPr/>
        <a:lstStyle/>
        <a:p>
          <a:endParaRPr lang="en-US"/>
        </a:p>
      </dgm:t>
    </dgm:pt>
    <dgm:pt modelId="{51DA661D-0E9C-4F53-B609-86A96110BD7F}">
      <dgm:prSet/>
      <dgm:spPr/>
      <dgm:t>
        <a:bodyPr/>
        <a:lstStyle/>
        <a:p>
          <a:r>
            <a:rPr lang="en-US"/>
            <a:t>The most important weather conditions to keep in mind are the wind speed, and lightning.</a:t>
          </a:r>
        </a:p>
      </dgm:t>
    </dgm:pt>
    <dgm:pt modelId="{C299C47A-37DF-46F6-BE0A-28B008DF4908}" type="parTrans" cxnId="{6FF747CC-51E0-4E5A-9E1E-9F21D6139668}">
      <dgm:prSet/>
      <dgm:spPr/>
      <dgm:t>
        <a:bodyPr/>
        <a:lstStyle/>
        <a:p>
          <a:endParaRPr lang="en-US"/>
        </a:p>
      </dgm:t>
    </dgm:pt>
    <dgm:pt modelId="{6127B1E2-A73F-4C48-AF1D-A23E3DF5E583}" type="sibTrans" cxnId="{6FF747CC-51E0-4E5A-9E1E-9F21D6139668}">
      <dgm:prSet/>
      <dgm:spPr/>
      <dgm:t>
        <a:bodyPr/>
        <a:lstStyle/>
        <a:p>
          <a:endParaRPr lang="en-US"/>
        </a:p>
      </dgm:t>
    </dgm:pt>
    <dgm:pt modelId="{EEE45932-6184-4BDC-AB44-FC3F12A030D1}">
      <dgm:prSet/>
      <dgm:spPr/>
      <dgm:t>
        <a:bodyPr/>
        <a:lstStyle/>
        <a:p>
          <a:r>
            <a:rPr lang="en-US"/>
            <a:t>Just remember that high winds = uncontrollable load which makes the job unsafe for everyone. The crane arm also acts like a lightning rod.</a:t>
          </a:r>
        </a:p>
      </dgm:t>
    </dgm:pt>
    <dgm:pt modelId="{3705FA0C-19AC-4645-A78D-4EFCE5EF4EF1}" type="parTrans" cxnId="{109928B4-2F05-46BC-B93C-9645AC53D2B7}">
      <dgm:prSet/>
      <dgm:spPr/>
      <dgm:t>
        <a:bodyPr/>
        <a:lstStyle/>
        <a:p>
          <a:endParaRPr lang="en-US"/>
        </a:p>
      </dgm:t>
    </dgm:pt>
    <dgm:pt modelId="{90CE74FC-CC7C-411D-8334-BF7F1BAD84D8}" type="sibTrans" cxnId="{109928B4-2F05-46BC-B93C-9645AC53D2B7}">
      <dgm:prSet/>
      <dgm:spPr/>
      <dgm:t>
        <a:bodyPr/>
        <a:lstStyle/>
        <a:p>
          <a:endParaRPr lang="en-US"/>
        </a:p>
      </dgm:t>
    </dgm:pt>
    <dgm:pt modelId="{85361560-C251-4BCB-A1F8-EA9B01F125D3}" type="pres">
      <dgm:prSet presAssocID="{763A0553-7054-4F0C-ADF1-91A64B067AE8}" presName="root" presStyleCnt="0">
        <dgm:presLayoutVars>
          <dgm:dir/>
          <dgm:resizeHandles val="exact"/>
        </dgm:presLayoutVars>
      </dgm:prSet>
      <dgm:spPr/>
      <dgm:t>
        <a:bodyPr/>
        <a:lstStyle/>
        <a:p>
          <a:endParaRPr lang="en-US"/>
        </a:p>
      </dgm:t>
    </dgm:pt>
    <dgm:pt modelId="{ABCAC6AC-74B5-447B-9870-B1384BD0DAAD}" type="pres">
      <dgm:prSet presAssocID="{6C523DB3-55F6-4D72-9E61-AD8636749986}" presName="compNode" presStyleCnt="0"/>
      <dgm:spPr/>
    </dgm:pt>
    <dgm:pt modelId="{21FEB002-107F-4F28-8523-CD42DAA7B7D6}" type="pres">
      <dgm:prSet presAssocID="{6C523DB3-55F6-4D72-9E61-AD8636749986}" presName="bgRect" presStyleLbl="bgShp" presStyleIdx="0" presStyleCnt="3"/>
      <dgm:spPr/>
    </dgm:pt>
    <dgm:pt modelId="{CB521A1D-DCA3-4E8B-9C95-2E5F1AD508B1}" type="pres">
      <dgm:prSet presAssocID="{6C523DB3-55F6-4D72-9E61-AD863674998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Lighthouse scene"/>
        </a:ext>
      </dgm:extLst>
    </dgm:pt>
    <dgm:pt modelId="{A1E85980-FA68-4C2A-BF3A-87DA1A9E0927}" type="pres">
      <dgm:prSet presAssocID="{6C523DB3-55F6-4D72-9E61-AD8636749986}" presName="spaceRect" presStyleCnt="0"/>
      <dgm:spPr/>
    </dgm:pt>
    <dgm:pt modelId="{C3C315A4-321C-4AC5-9470-DADEEFB76411}" type="pres">
      <dgm:prSet presAssocID="{6C523DB3-55F6-4D72-9E61-AD8636749986}" presName="parTx" presStyleLbl="revTx" presStyleIdx="0" presStyleCnt="3">
        <dgm:presLayoutVars>
          <dgm:chMax val="0"/>
          <dgm:chPref val="0"/>
        </dgm:presLayoutVars>
      </dgm:prSet>
      <dgm:spPr/>
      <dgm:t>
        <a:bodyPr/>
        <a:lstStyle/>
        <a:p>
          <a:endParaRPr lang="en-US"/>
        </a:p>
      </dgm:t>
    </dgm:pt>
    <dgm:pt modelId="{E5814A7F-A6E8-44DE-8355-48A518E06CE2}" type="pres">
      <dgm:prSet presAssocID="{2B52624C-DF44-49D0-ACF6-73B3A2BA8F7D}" presName="sibTrans" presStyleCnt="0"/>
      <dgm:spPr/>
    </dgm:pt>
    <dgm:pt modelId="{FCD8668A-8394-4FA1-ACE1-D271E3508484}" type="pres">
      <dgm:prSet presAssocID="{51DA661D-0E9C-4F53-B609-86A96110BD7F}" presName="compNode" presStyleCnt="0"/>
      <dgm:spPr/>
    </dgm:pt>
    <dgm:pt modelId="{893CFB48-68F0-4CCD-BB40-DBDC00BAB301}" type="pres">
      <dgm:prSet presAssocID="{51DA661D-0E9C-4F53-B609-86A96110BD7F}" presName="bgRect" presStyleLbl="bgShp" presStyleIdx="1" presStyleCnt="3"/>
      <dgm:spPr/>
    </dgm:pt>
    <dgm:pt modelId="{2BDE5834-39AF-46FC-BA6B-B2F13FC7D3B8}" type="pres">
      <dgm:prSet presAssocID="{51DA661D-0E9C-4F53-B609-86A96110BD7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Lightning"/>
        </a:ext>
      </dgm:extLst>
    </dgm:pt>
    <dgm:pt modelId="{295FA934-CC07-4651-83B2-C7D0229C933F}" type="pres">
      <dgm:prSet presAssocID="{51DA661D-0E9C-4F53-B609-86A96110BD7F}" presName="spaceRect" presStyleCnt="0"/>
      <dgm:spPr/>
    </dgm:pt>
    <dgm:pt modelId="{72BF4442-0772-4A8F-9AE7-5831B6FD96B6}" type="pres">
      <dgm:prSet presAssocID="{51DA661D-0E9C-4F53-B609-86A96110BD7F}" presName="parTx" presStyleLbl="revTx" presStyleIdx="1" presStyleCnt="3">
        <dgm:presLayoutVars>
          <dgm:chMax val="0"/>
          <dgm:chPref val="0"/>
        </dgm:presLayoutVars>
      </dgm:prSet>
      <dgm:spPr/>
      <dgm:t>
        <a:bodyPr/>
        <a:lstStyle/>
        <a:p>
          <a:endParaRPr lang="en-US"/>
        </a:p>
      </dgm:t>
    </dgm:pt>
    <dgm:pt modelId="{0F2F8C2F-0370-4377-93EB-263D04EEDA95}" type="pres">
      <dgm:prSet presAssocID="{6127B1E2-A73F-4C48-AF1D-A23E3DF5E583}" presName="sibTrans" presStyleCnt="0"/>
      <dgm:spPr/>
    </dgm:pt>
    <dgm:pt modelId="{ED3376C3-DBFA-4CA9-8E4D-1AB2B2355C56}" type="pres">
      <dgm:prSet presAssocID="{EEE45932-6184-4BDC-AB44-FC3F12A030D1}" presName="compNode" presStyleCnt="0"/>
      <dgm:spPr/>
    </dgm:pt>
    <dgm:pt modelId="{27999C5B-DF46-4478-925B-106E2666E42D}" type="pres">
      <dgm:prSet presAssocID="{EEE45932-6184-4BDC-AB44-FC3F12A030D1}" presName="bgRect" presStyleLbl="bgShp" presStyleIdx="2" presStyleCnt="3"/>
      <dgm:spPr/>
    </dgm:pt>
    <dgm:pt modelId="{6FE4E3D7-EB32-4A44-B322-F6ED2557FA98}" type="pres">
      <dgm:prSet presAssocID="{EEE45932-6184-4BDC-AB44-FC3F12A030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Lightning bolt"/>
        </a:ext>
      </dgm:extLst>
    </dgm:pt>
    <dgm:pt modelId="{F681B61B-DDD8-4A47-A210-20ED655441BB}" type="pres">
      <dgm:prSet presAssocID="{EEE45932-6184-4BDC-AB44-FC3F12A030D1}" presName="spaceRect" presStyleCnt="0"/>
      <dgm:spPr/>
    </dgm:pt>
    <dgm:pt modelId="{233AEADC-F707-4356-8C5B-156C6738A1DF}" type="pres">
      <dgm:prSet presAssocID="{EEE45932-6184-4BDC-AB44-FC3F12A030D1}" presName="parTx" presStyleLbl="revTx" presStyleIdx="2" presStyleCnt="3">
        <dgm:presLayoutVars>
          <dgm:chMax val="0"/>
          <dgm:chPref val="0"/>
        </dgm:presLayoutVars>
      </dgm:prSet>
      <dgm:spPr/>
      <dgm:t>
        <a:bodyPr/>
        <a:lstStyle/>
        <a:p>
          <a:endParaRPr lang="en-US"/>
        </a:p>
      </dgm:t>
    </dgm:pt>
  </dgm:ptLst>
  <dgm:cxnLst>
    <dgm:cxn modelId="{97BA0AE2-50AC-4535-9C05-C8B261D6DB54}" type="presOf" srcId="{763A0553-7054-4F0C-ADF1-91A64B067AE8}" destId="{85361560-C251-4BCB-A1F8-EA9B01F125D3}" srcOrd="0" destOrd="0" presId="urn:microsoft.com/office/officeart/2018/2/layout/IconVerticalSolidList"/>
    <dgm:cxn modelId="{4C5B68AB-6047-4315-B1A2-4FEEA42B8864}" type="presOf" srcId="{EEE45932-6184-4BDC-AB44-FC3F12A030D1}" destId="{233AEADC-F707-4356-8C5B-156C6738A1DF}" srcOrd="0" destOrd="0" presId="urn:microsoft.com/office/officeart/2018/2/layout/IconVerticalSolidList"/>
    <dgm:cxn modelId="{109928B4-2F05-46BC-B93C-9645AC53D2B7}" srcId="{763A0553-7054-4F0C-ADF1-91A64B067AE8}" destId="{EEE45932-6184-4BDC-AB44-FC3F12A030D1}" srcOrd="2" destOrd="0" parTransId="{3705FA0C-19AC-4645-A78D-4EFCE5EF4EF1}" sibTransId="{90CE74FC-CC7C-411D-8334-BF7F1BAD84D8}"/>
    <dgm:cxn modelId="{084B6A2E-50A8-41CA-86EE-AB984A16C599}" srcId="{763A0553-7054-4F0C-ADF1-91A64B067AE8}" destId="{6C523DB3-55F6-4D72-9E61-AD8636749986}" srcOrd="0" destOrd="0" parTransId="{95F4984F-DB5F-4658-A899-FDEF6D53FF39}" sibTransId="{2B52624C-DF44-49D0-ACF6-73B3A2BA8F7D}"/>
    <dgm:cxn modelId="{A5369590-C378-4C7A-948C-4AC54645DC89}" type="presOf" srcId="{51DA661D-0E9C-4F53-B609-86A96110BD7F}" destId="{72BF4442-0772-4A8F-9AE7-5831B6FD96B6}" srcOrd="0" destOrd="0" presId="urn:microsoft.com/office/officeart/2018/2/layout/IconVerticalSolidList"/>
    <dgm:cxn modelId="{6FF747CC-51E0-4E5A-9E1E-9F21D6139668}" srcId="{763A0553-7054-4F0C-ADF1-91A64B067AE8}" destId="{51DA661D-0E9C-4F53-B609-86A96110BD7F}" srcOrd="1" destOrd="0" parTransId="{C299C47A-37DF-46F6-BE0A-28B008DF4908}" sibTransId="{6127B1E2-A73F-4C48-AF1D-A23E3DF5E583}"/>
    <dgm:cxn modelId="{8ACF6803-F1E1-479A-9FA3-DB935CB0F562}" type="presOf" srcId="{6C523DB3-55F6-4D72-9E61-AD8636749986}" destId="{C3C315A4-321C-4AC5-9470-DADEEFB76411}" srcOrd="0" destOrd="0" presId="urn:microsoft.com/office/officeart/2018/2/layout/IconVerticalSolidList"/>
    <dgm:cxn modelId="{97638E5D-AC6A-4C74-B6E5-EA2603E6B7BF}" type="presParOf" srcId="{85361560-C251-4BCB-A1F8-EA9B01F125D3}" destId="{ABCAC6AC-74B5-447B-9870-B1384BD0DAAD}" srcOrd="0" destOrd="0" presId="urn:microsoft.com/office/officeart/2018/2/layout/IconVerticalSolidList"/>
    <dgm:cxn modelId="{6D8782E8-D7F6-4737-8091-605D91F17146}" type="presParOf" srcId="{ABCAC6AC-74B5-447B-9870-B1384BD0DAAD}" destId="{21FEB002-107F-4F28-8523-CD42DAA7B7D6}" srcOrd="0" destOrd="0" presId="urn:microsoft.com/office/officeart/2018/2/layout/IconVerticalSolidList"/>
    <dgm:cxn modelId="{1C642ECA-D5B8-4B50-841F-F92DE508A175}" type="presParOf" srcId="{ABCAC6AC-74B5-447B-9870-B1384BD0DAAD}" destId="{CB521A1D-DCA3-4E8B-9C95-2E5F1AD508B1}" srcOrd="1" destOrd="0" presId="urn:microsoft.com/office/officeart/2018/2/layout/IconVerticalSolidList"/>
    <dgm:cxn modelId="{0848AE0D-1918-4F84-8FAC-B7EC1395CCBE}" type="presParOf" srcId="{ABCAC6AC-74B5-447B-9870-B1384BD0DAAD}" destId="{A1E85980-FA68-4C2A-BF3A-87DA1A9E0927}" srcOrd="2" destOrd="0" presId="urn:microsoft.com/office/officeart/2018/2/layout/IconVerticalSolidList"/>
    <dgm:cxn modelId="{9A80BFBF-1F8F-4CFD-AE11-20C1E97123F9}" type="presParOf" srcId="{ABCAC6AC-74B5-447B-9870-B1384BD0DAAD}" destId="{C3C315A4-321C-4AC5-9470-DADEEFB76411}" srcOrd="3" destOrd="0" presId="urn:microsoft.com/office/officeart/2018/2/layout/IconVerticalSolidList"/>
    <dgm:cxn modelId="{0690B744-C206-4B23-91C7-BF61F932E5F5}" type="presParOf" srcId="{85361560-C251-4BCB-A1F8-EA9B01F125D3}" destId="{E5814A7F-A6E8-44DE-8355-48A518E06CE2}" srcOrd="1" destOrd="0" presId="urn:microsoft.com/office/officeart/2018/2/layout/IconVerticalSolidList"/>
    <dgm:cxn modelId="{68F9F629-2A59-4AD1-BF9D-AACD78DF9F5F}" type="presParOf" srcId="{85361560-C251-4BCB-A1F8-EA9B01F125D3}" destId="{FCD8668A-8394-4FA1-ACE1-D271E3508484}" srcOrd="2" destOrd="0" presId="urn:microsoft.com/office/officeart/2018/2/layout/IconVerticalSolidList"/>
    <dgm:cxn modelId="{794FCAD7-A454-4F32-9997-7222372B455F}" type="presParOf" srcId="{FCD8668A-8394-4FA1-ACE1-D271E3508484}" destId="{893CFB48-68F0-4CCD-BB40-DBDC00BAB301}" srcOrd="0" destOrd="0" presId="urn:microsoft.com/office/officeart/2018/2/layout/IconVerticalSolidList"/>
    <dgm:cxn modelId="{18C6B90F-BEEF-4CAD-9C41-F7D9FC15931C}" type="presParOf" srcId="{FCD8668A-8394-4FA1-ACE1-D271E3508484}" destId="{2BDE5834-39AF-46FC-BA6B-B2F13FC7D3B8}" srcOrd="1" destOrd="0" presId="urn:microsoft.com/office/officeart/2018/2/layout/IconVerticalSolidList"/>
    <dgm:cxn modelId="{C3C4882E-8575-444E-9CE6-113DC3013C62}" type="presParOf" srcId="{FCD8668A-8394-4FA1-ACE1-D271E3508484}" destId="{295FA934-CC07-4651-83B2-C7D0229C933F}" srcOrd="2" destOrd="0" presId="urn:microsoft.com/office/officeart/2018/2/layout/IconVerticalSolidList"/>
    <dgm:cxn modelId="{94327096-1A44-48B9-BE1A-22667757ABED}" type="presParOf" srcId="{FCD8668A-8394-4FA1-ACE1-D271E3508484}" destId="{72BF4442-0772-4A8F-9AE7-5831B6FD96B6}" srcOrd="3" destOrd="0" presId="urn:microsoft.com/office/officeart/2018/2/layout/IconVerticalSolidList"/>
    <dgm:cxn modelId="{9CA21FED-40AE-457D-80CD-ACE517B52C3D}" type="presParOf" srcId="{85361560-C251-4BCB-A1F8-EA9B01F125D3}" destId="{0F2F8C2F-0370-4377-93EB-263D04EEDA95}" srcOrd="3" destOrd="0" presId="urn:microsoft.com/office/officeart/2018/2/layout/IconVerticalSolidList"/>
    <dgm:cxn modelId="{AE2AAB6C-4567-4AAD-936A-8CCF02A72755}" type="presParOf" srcId="{85361560-C251-4BCB-A1F8-EA9B01F125D3}" destId="{ED3376C3-DBFA-4CA9-8E4D-1AB2B2355C56}" srcOrd="4" destOrd="0" presId="urn:microsoft.com/office/officeart/2018/2/layout/IconVerticalSolidList"/>
    <dgm:cxn modelId="{92854D6B-980E-45E1-979C-E64EE707D870}" type="presParOf" srcId="{ED3376C3-DBFA-4CA9-8E4D-1AB2B2355C56}" destId="{27999C5B-DF46-4478-925B-106E2666E42D}" srcOrd="0" destOrd="0" presId="urn:microsoft.com/office/officeart/2018/2/layout/IconVerticalSolidList"/>
    <dgm:cxn modelId="{C0EEE3B2-D760-462B-804F-4B60B49665EC}" type="presParOf" srcId="{ED3376C3-DBFA-4CA9-8E4D-1AB2B2355C56}" destId="{6FE4E3D7-EB32-4A44-B322-F6ED2557FA98}" srcOrd="1" destOrd="0" presId="urn:microsoft.com/office/officeart/2018/2/layout/IconVerticalSolidList"/>
    <dgm:cxn modelId="{B5DBED2A-FE30-4FBD-8AE2-C1E45F4F817C}" type="presParOf" srcId="{ED3376C3-DBFA-4CA9-8E4D-1AB2B2355C56}" destId="{F681B61B-DDD8-4A47-A210-20ED655441BB}" srcOrd="2" destOrd="0" presId="urn:microsoft.com/office/officeart/2018/2/layout/IconVerticalSolidList"/>
    <dgm:cxn modelId="{79A2B3C0-48D6-41D7-BA5D-68713B44B731}" type="presParOf" srcId="{ED3376C3-DBFA-4CA9-8E4D-1AB2B2355C56}" destId="{233AEADC-F707-4356-8C5B-156C6738A1D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900E58-C9EC-4268-BAA0-83CE48CC0B4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13FA38E-E1DD-4AF0-9354-D597122827F3}">
      <dgm:prSet/>
      <dgm:spPr/>
      <dgm:t>
        <a:bodyPr/>
        <a:lstStyle/>
        <a:p>
          <a:r>
            <a:rPr lang="en-US"/>
            <a:t>When setting up the crane prior to operating, the following must be ensured:</a:t>
          </a:r>
        </a:p>
      </dgm:t>
    </dgm:pt>
    <dgm:pt modelId="{25031F67-02B8-4E9F-A373-EA6D52E3206A}" type="parTrans" cxnId="{A88C9485-A540-4FB5-BC73-C0645D203817}">
      <dgm:prSet/>
      <dgm:spPr/>
      <dgm:t>
        <a:bodyPr/>
        <a:lstStyle/>
        <a:p>
          <a:endParaRPr lang="en-US"/>
        </a:p>
      </dgm:t>
    </dgm:pt>
    <dgm:pt modelId="{2D6C3FBB-2D1D-4966-A068-87DC64235C45}" type="sibTrans" cxnId="{A88C9485-A540-4FB5-BC73-C0645D203817}">
      <dgm:prSet/>
      <dgm:spPr/>
      <dgm:t>
        <a:bodyPr/>
        <a:lstStyle/>
        <a:p>
          <a:endParaRPr lang="en-US"/>
        </a:p>
      </dgm:t>
    </dgm:pt>
    <dgm:pt modelId="{C523D61F-F16A-4CDC-9456-0E626FC16542}">
      <dgm:prSet/>
      <dgm:spPr/>
      <dgm:t>
        <a:bodyPr/>
        <a:lstStyle/>
        <a:p>
          <a:r>
            <a:rPr lang="en-US"/>
            <a:t>The ground is level, and free from any obstructions.</a:t>
          </a:r>
        </a:p>
      </dgm:t>
    </dgm:pt>
    <dgm:pt modelId="{E32A8E23-5890-4385-B591-95FCCFB20913}" type="parTrans" cxnId="{975489C4-2302-49CD-8160-FFE0154EADAE}">
      <dgm:prSet/>
      <dgm:spPr/>
      <dgm:t>
        <a:bodyPr/>
        <a:lstStyle/>
        <a:p>
          <a:endParaRPr lang="en-US"/>
        </a:p>
      </dgm:t>
    </dgm:pt>
    <dgm:pt modelId="{0243AF99-103B-4EA1-9BF9-D14C89D5D74A}" type="sibTrans" cxnId="{975489C4-2302-49CD-8160-FFE0154EADAE}">
      <dgm:prSet/>
      <dgm:spPr/>
      <dgm:t>
        <a:bodyPr/>
        <a:lstStyle/>
        <a:p>
          <a:endParaRPr lang="en-US"/>
        </a:p>
      </dgm:t>
    </dgm:pt>
    <dgm:pt modelId="{1EDFD226-0A6C-437D-8CA0-1DF05FFE9064}">
      <dgm:prSet/>
      <dgm:spPr/>
      <dgm:t>
        <a:bodyPr/>
        <a:lstStyle/>
        <a:p>
          <a:r>
            <a:rPr lang="en-US"/>
            <a:t>All outriggers are properly extended and the correct outrigger pads are used.</a:t>
          </a:r>
        </a:p>
      </dgm:t>
    </dgm:pt>
    <dgm:pt modelId="{C0F051B7-3BD1-4ED8-944C-7E177A3F4AAC}" type="parTrans" cxnId="{C004D0B4-45B7-4E5D-97DD-F3FBD5CCC43A}">
      <dgm:prSet/>
      <dgm:spPr/>
      <dgm:t>
        <a:bodyPr/>
        <a:lstStyle/>
        <a:p>
          <a:endParaRPr lang="en-US"/>
        </a:p>
      </dgm:t>
    </dgm:pt>
    <dgm:pt modelId="{C10A5F14-1674-4811-BA13-C121A5C4F5CD}" type="sibTrans" cxnId="{C004D0B4-45B7-4E5D-97DD-F3FBD5CCC43A}">
      <dgm:prSet/>
      <dgm:spPr/>
      <dgm:t>
        <a:bodyPr/>
        <a:lstStyle/>
        <a:p>
          <a:endParaRPr lang="en-US"/>
        </a:p>
      </dgm:t>
    </dgm:pt>
    <dgm:pt modelId="{E73E1F69-DA50-46BD-AD26-D0C88AE6968C}">
      <dgm:prSet/>
      <dgm:spPr/>
      <dgm:t>
        <a:bodyPr/>
        <a:lstStyle/>
        <a:p>
          <a:r>
            <a:rPr lang="en-US"/>
            <a:t>When checking the outriggers, there should be </a:t>
          </a:r>
          <a:r>
            <a:rPr lang="en-US" b="1"/>
            <a:t>no</a:t>
          </a:r>
          <a:r>
            <a:rPr lang="en-US"/>
            <a:t> float.</a:t>
          </a:r>
        </a:p>
      </dgm:t>
    </dgm:pt>
    <dgm:pt modelId="{09E5F787-B1DA-4D01-BA2E-A2E690E7FE64}" type="parTrans" cxnId="{12F50386-4196-41C5-AFA3-C43FDE3F82B1}">
      <dgm:prSet/>
      <dgm:spPr/>
      <dgm:t>
        <a:bodyPr/>
        <a:lstStyle/>
        <a:p>
          <a:endParaRPr lang="en-US"/>
        </a:p>
      </dgm:t>
    </dgm:pt>
    <dgm:pt modelId="{88F0A85A-6012-4833-83CA-FF13763D226A}" type="sibTrans" cxnId="{12F50386-4196-41C5-AFA3-C43FDE3F82B1}">
      <dgm:prSet/>
      <dgm:spPr/>
      <dgm:t>
        <a:bodyPr/>
        <a:lstStyle/>
        <a:p>
          <a:endParaRPr lang="en-US"/>
        </a:p>
      </dgm:t>
    </dgm:pt>
    <dgm:pt modelId="{945FEB3B-EE5B-469B-9A9B-5EE2406CD13C}">
      <dgm:prSet/>
      <dgm:spPr/>
      <dgm:t>
        <a:bodyPr/>
        <a:lstStyle/>
        <a:p>
          <a:r>
            <a:rPr lang="en-US"/>
            <a:t>The crane’s area is large enough to satisfy the crane’s radii when rotated.</a:t>
          </a:r>
        </a:p>
      </dgm:t>
    </dgm:pt>
    <dgm:pt modelId="{071206BC-56CD-40C5-9100-4227D8801C9F}" type="parTrans" cxnId="{4557A470-A159-4302-B7B3-705FD9E05F02}">
      <dgm:prSet/>
      <dgm:spPr/>
      <dgm:t>
        <a:bodyPr/>
        <a:lstStyle/>
        <a:p>
          <a:endParaRPr lang="en-US"/>
        </a:p>
      </dgm:t>
    </dgm:pt>
    <dgm:pt modelId="{D8CAC760-5BB7-4D73-B364-D73B95B1735A}" type="sibTrans" cxnId="{4557A470-A159-4302-B7B3-705FD9E05F02}">
      <dgm:prSet/>
      <dgm:spPr/>
      <dgm:t>
        <a:bodyPr/>
        <a:lstStyle/>
        <a:p>
          <a:endParaRPr lang="en-US"/>
        </a:p>
      </dgm:t>
    </dgm:pt>
    <dgm:pt modelId="{5BAF949E-47C4-4371-9F6C-016C977A4EDB}" type="pres">
      <dgm:prSet presAssocID="{16900E58-C9EC-4268-BAA0-83CE48CC0B45}" presName="linear" presStyleCnt="0">
        <dgm:presLayoutVars>
          <dgm:animLvl val="lvl"/>
          <dgm:resizeHandles val="exact"/>
        </dgm:presLayoutVars>
      </dgm:prSet>
      <dgm:spPr/>
      <dgm:t>
        <a:bodyPr/>
        <a:lstStyle/>
        <a:p>
          <a:endParaRPr lang="en-US"/>
        </a:p>
      </dgm:t>
    </dgm:pt>
    <dgm:pt modelId="{333D8854-67A5-45C0-9559-1B7EC69F7084}" type="pres">
      <dgm:prSet presAssocID="{413FA38E-E1DD-4AF0-9354-D597122827F3}" presName="parentText" presStyleLbl="node1" presStyleIdx="0" presStyleCnt="1">
        <dgm:presLayoutVars>
          <dgm:chMax val="0"/>
          <dgm:bulletEnabled val="1"/>
        </dgm:presLayoutVars>
      </dgm:prSet>
      <dgm:spPr/>
      <dgm:t>
        <a:bodyPr/>
        <a:lstStyle/>
        <a:p>
          <a:endParaRPr lang="en-US"/>
        </a:p>
      </dgm:t>
    </dgm:pt>
    <dgm:pt modelId="{F6975192-16EA-45DC-9161-67A1F6ADA8AD}" type="pres">
      <dgm:prSet presAssocID="{413FA38E-E1DD-4AF0-9354-D597122827F3}" presName="childText" presStyleLbl="revTx" presStyleIdx="0" presStyleCnt="1">
        <dgm:presLayoutVars>
          <dgm:bulletEnabled val="1"/>
        </dgm:presLayoutVars>
      </dgm:prSet>
      <dgm:spPr/>
      <dgm:t>
        <a:bodyPr/>
        <a:lstStyle/>
        <a:p>
          <a:endParaRPr lang="en-US"/>
        </a:p>
      </dgm:t>
    </dgm:pt>
  </dgm:ptLst>
  <dgm:cxnLst>
    <dgm:cxn modelId="{0C7569CD-5953-4439-B55B-74E1EB149794}" type="presOf" srcId="{C523D61F-F16A-4CDC-9456-0E626FC16542}" destId="{F6975192-16EA-45DC-9161-67A1F6ADA8AD}" srcOrd="0" destOrd="0" presId="urn:microsoft.com/office/officeart/2005/8/layout/vList2"/>
    <dgm:cxn modelId="{4557A470-A159-4302-B7B3-705FD9E05F02}" srcId="{413FA38E-E1DD-4AF0-9354-D597122827F3}" destId="{945FEB3B-EE5B-469B-9A9B-5EE2406CD13C}" srcOrd="3" destOrd="0" parTransId="{071206BC-56CD-40C5-9100-4227D8801C9F}" sibTransId="{D8CAC760-5BB7-4D73-B364-D73B95B1735A}"/>
    <dgm:cxn modelId="{C004D0B4-45B7-4E5D-97DD-F3FBD5CCC43A}" srcId="{413FA38E-E1DD-4AF0-9354-D597122827F3}" destId="{1EDFD226-0A6C-437D-8CA0-1DF05FFE9064}" srcOrd="1" destOrd="0" parTransId="{C0F051B7-3BD1-4ED8-944C-7E177A3F4AAC}" sibTransId="{C10A5F14-1674-4811-BA13-C121A5C4F5CD}"/>
    <dgm:cxn modelId="{7009A7AE-89F5-4A4F-91A1-79D6DA17AD19}" type="presOf" srcId="{E73E1F69-DA50-46BD-AD26-D0C88AE6968C}" destId="{F6975192-16EA-45DC-9161-67A1F6ADA8AD}" srcOrd="0" destOrd="2" presId="urn:microsoft.com/office/officeart/2005/8/layout/vList2"/>
    <dgm:cxn modelId="{423413B9-949D-4B4C-8006-7DBB78837BCD}" type="presOf" srcId="{413FA38E-E1DD-4AF0-9354-D597122827F3}" destId="{333D8854-67A5-45C0-9559-1B7EC69F7084}" srcOrd="0" destOrd="0" presId="urn:microsoft.com/office/officeart/2005/8/layout/vList2"/>
    <dgm:cxn modelId="{7684BE5C-440E-45EC-801D-62AEECF239EE}" type="presOf" srcId="{945FEB3B-EE5B-469B-9A9B-5EE2406CD13C}" destId="{F6975192-16EA-45DC-9161-67A1F6ADA8AD}" srcOrd="0" destOrd="3" presId="urn:microsoft.com/office/officeart/2005/8/layout/vList2"/>
    <dgm:cxn modelId="{A88C9485-A540-4FB5-BC73-C0645D203817}" srcId="{16900E58-C9EC-4268-BAA0-83CE48CC0B45}" destId="{413FA38E-E1DD-4AF0-9354-D597122827F3}" srcOrd="0" destOrd="0" parTransId="{25031F67-02B8-4E9F-A373-EA6D52E3206A}" sibTransId="{2D6C3FBB-2D1D-4966-A068-87DC64235C45}"/>
    <dgm:cxn modelId="{DF542FDB-0369-4405-A800-5DE91761840C}" type="presOf" srcId="{16900E58-C9EC-4268-BAA0-83CE48CC0B45}" destId="{5BAF949E-47C4-4371-9F6C-016C977A4EDB}" srcOrd="0" destOrd="0" presId="urn:microsoft.com/office/officeart/2005/8/layout/vList2"/>
    <dgm:cxn modelId="{975489C4-2302-49CD-8160-FFE0154EADAE}" srcId="{413FA38E-E1DD-4AF0-9354-D597122827F3}" destId="{C523D61F-F16A-4CDC-9456-0E626FC16542}" srcOrd="0" destOrd="0" parTransId="{E32A8E23-5890-4385-B591-95FCCFB20913}" sibTransId="{0243AF99-103B-4EA1-9BF9-D14C89D5D74A}"/>
    <dgm:cxn modelId="{12F50386-4196-41C5-AFA3-C43FDE3F82B1}" srcId="{413FA38E-E1DD-4AF0-9354-D597122827F3}" destId="{E73E1F69-DA50-46BD-AD26-D0C88AE6968C}" srcOrd="2" destOrd="0" parTransId="{09E5F787-B1DA-4D01-BA2E-A2E690E7FE64}" sibTransId="{88F0A85A-6012-4833-83CA-FF13763D226A}"/>
    <dgm:cxn modelId="{33326DF4-2485-451C-A3EB-0190424C56E2}" type="presOf" srcId="{1EDFD226-0A6C-437D-8CA0-1DF05FFE9064}" destId="{F6975192-16EA-45DC-9161-67A1F6ADA8AD}" srcOrd="0" destOrd="1" presId="urn:microsoft.com/office/officeart/2005/8/layout/vList2"/>
    <dgm:cxn modelId="{34719EF4-FA30-434B-95C7-0C91683CF298}" type="presParOf" srcId="{5BAF949E-47C4-4371-9F6C-016C977A4EDB}" destId="{333D8854-67A5-45C0-9559-1B7EC69F7084}" srcOrd="0" destOrd="0" presId="urn:microsoft.com/office/officeart/2005/8/layout/vList2"/>
    <dgm:cxn modelId="{0A8973FD-1D60-4AE9-A354-124ED43BD5A5}" type="presParOf" srcId="{5BAF949E-47C4-4371-9F6C-016C977A4EDB}" destId="{F6975192-16EA-45DC-9161-67A1F6ADA8A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F5097C-6C59-47C1-A065-94A1BCED4C9D}"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C8ADEDD2-7811-4391-BEA7-CB51F396DF89}">
      <dgm:prSet/>
      <dgm:spPr/>
      <dgm:t>
        <a:bodyPr/>
        <a:lstStyle/>
        <a:p>
          <a:r>
            <a:rPr lang="en-US"/>
            <a:t>To reduce the risk of crane failure, inspections on each component of the crane is required.</a:t>
          </a:r>
        </a:p>
      </dgm:t>
    </dgm:pt>
    <dgm:pt modelId="{CF917FD4-520B-4DB8-8CF7-9AF19A6185C3}" type="parTrans" cxnId="{696466BA-84D4-42B3-98CA-77F49215BA68}">
      <dgm:prSet/>
      <dgm:spPr/>
      <dgm:t>
        <a:bodyPr/>
        <a:lstStyle/>
        <a:p>
          <a:endParaRPr lang="en-US"/>
        </a:p>
      </dgm:t>
    </dgm:pt>
    <dgm:pt modelId="{F0911943-BA4F-407E-8AC0-0046C2C777DE}" type="sibTrans" cxnId="{696466BA-84D4-42B3-98CA-77F49215BA68}">
      <dgm:prSet/>
      <dgm:spPr/>
      <dgm:t>
        <a:bodyPr/>
        <a:lstStyle/>
        <a:p>
          <a:endParaRPr lang="en-US"/>
        </a:p>
      </dgm:t>
    </dgm:pt>
    <dgm:pt modelId="{85F881EF-4B44-421D-BA7D-E439A74644C6}">
      <dgm:prSet/>
      <dgm:spPr/>
      <dgm:t>
        <a:bodyPr/>
        <a:lstStyle/>
        <a:p>
          <a:r>
            <a:rPr lang="en-US"/>
            <a:t>Periodic or frequent are two crane usage classifications that determine the inspection intervals.</a:t>
          </a:r>
        </a:p>
      </dgm:t>
    </dgm:pt>
    <dgm:pt modelId="{4A1944D8-3A6D-41A2-B14C-8F2E2D983416}" type="parTrans" cxnId="{84901215-D13D-4BFF-BA42-744B13BAD0F5}">
      <dgm:prSet/>
      <dgm:spPr/>
      <dgm:t>
        <a:bodyPr/>
        <a:lstStyle/>
        <a:p>
          <a:endParaRPr lang="en-US"/>
        </a:p>
      </dgm:t>
    </dgm:pt>
    <dgm:pt modelId="{46DCC4E9-79F9-4936-A4C2-4237728F2047}" type="sibTrans" cxnId="{84901215-D13D-4BFF-BA42-744B13BAD0F5}">
      <dgm:prSet/>
      <dgm:spPr/>
      <dgm:t>
        <a:bodyPr/>
        <a:lstStyle/>
        <a:p>
          <a:endParaRPr lang="en-US"/>
        </a:p>
      </dgm:t>
    </dgm:pt>
    <dgm:pt modelId="{AC9927DA-75AC-4043-A5E4-0BD8E6A6142E}">
      <dgm:prSet/>
      <dgm:spPr/>
      <dgm:t>
        <a:bodyPr/>
        <a:lstStyle/>
        <a:p>
          <a:r>
            <a:rPr lang="en-US"/>
            <a:t>OSHA defines the intervals as:</a:t>
          </a:r>
        </a:p>
      </dgm:t>
    </dgm:pt>
    <dgm:pt modelId="{CDCB4F6C-6E34-43F5-9C70-B63F11EF3043}" type="parTrans" cxnId="{18E3D7FC-F0E3-4CDD-A439-FD889ACC140C}">
      <dgm:prSet/>
      <dgm:spPr/>
      <dgm:t>
        <a:bodyPr/>
        <a:lstStyle/>
        <a:p>
          <a:endParaRPr lang="en-US"/>
        </a:p>
      </dgm:t>
    </dgm:pt>
    <dgm:pt modelId="{85819C26-8130-49B3-908E-5B8CF58F20D6}" type="sibTrans" cxnId="{18E3D7FC-F0E3-4CDD-A439-FD889ACC140C}">
      <dgm:prSet/>
      <dgm:spPr/>
      <dgm:t>
        <a:bodyPr/>
        <a:lstStyle/>
        <a:p>
          <a:endParaRPr lang="en-US"/>
        </a:p>
      </dgm:t>
    </dgm:pt>
    <dgm:pt modelId="{9DE2567A-3ACC-4CF0-B6FC-9001BF8CEA18}">
      <dgm:prSet/>
      <dgm:spPr/>
      <dgm:t>
        <a:bodyPr/>
        <a:lstStyle/>
        <a:p>
          <a:r>
            <a:rPr lang="en-US"/>
            <a:t>Frequent inspection - daily to monthly intervals.</a:t>
          </a:r>
        </a:p>
      </dgm:t>
    </dgm:pt>
    <dgm:pt modelId="{639BD23A-4301-4117-9CD6-E867DF1503B7}" type="parTrans" cxnId="{B27FE602-35E6-4BD2-AA39-F306AD70251C}">
      <dgm:prSet/>
      <dgm:spPr/>
      <dgm:t>
        <a:bodyPr/>
        <a:lstStyle/>
        <a:p>
          <a:endParaRPr lang="en-US"/>
        </a:p>
      </dgm:t>
    </dgm:pt>
    <dgm:pt modelId="{73C1545F-99F8-462E-841C-6D32F0A27593}" type="sibTrans" cxnId="{B27FE602-35E6-4BD2-AA39-F306AD70251C}">
      <dgm:prSet/>
      <dgm:spPr/>
      <dgm:t>
        <a:bodyPr/>
        <a:lstStyle/>
        <a:p>
          <a:endParaRPr lang="en-US"/>
        </a:p>
      </dgm:t>
    </dgm:pt>
    <dgm:pt modelId="{BFFC660B-7683-4ABD-8184-4B50D71C2C3E}">
      <dgm:prSet/>
      <dgm:spPr/>
      <dgm:t>
        <a:bodyPr/>
        <a:lstStyle/>
        <a:p>
          <a:r>
            <a:rPr lang="en-US"/>
            <a:t>Periodic inspection - 1 to 12 month intervals or as specified by manufacturer.</a:t>
          </a:r>
        </a:p>
      </dgm:t>
    </dgm:pt>
    <dgm:pt modelId="{F663BB37-636D-4C36-B553-36C8483F9985}" type="parTrans" cxnId="{7AD0A5F5-6F9F-4FF9-B833-5D485440D248}">
      <dgm:prSet/>
      <dgm:spPr/>
      <dgm:t>
        <a:bodyPr/>
        <a:lstStyle/>
        <a:p>
          <a:endParaRPr lang="en-US"/>
        </a:p>
      </dgm:t>
    </dgm:pt>
    <dgm:pt modelId="{E318797F-88A8-4519-AD87-6C70BCA847F2}" type="sibTrans" cxnId="{7AD0A5F5-6F9F-4FF9-B833-5D485440D248}">
      <dgm:prSet/>
      <dgm:spPr/>
      <dgm:t>
        <a:bodyPr/>
        <a:lstStyle/>
        <a:p>
          <a:endParaRPr lang="en-US"/>
        </a:p>
      </dgm:t>
    </dgm:pt>
    <dgm:pt modelId="{1A1E932C-2E16-497C-853E-20A78DCABB57}" type="pres">
      <dgm:prSet presAssocID="{E1F5097C-6C59-47C1-A065-94A1BCED4C9D}" presName="outerComposite" presStyleCnt="0">
        <dgm:presLayoutVars>
          <dgm:chMax val="5"/>
          <dgm:dir/>
          <dgm:resizeHandles val="exact"/>
        </dgm:presLayoutVars>
      </dgm:prSet>
      <dgm:spPr/>
      <dgm:t>
        <a:bodyPr/>
        <a:lstStyle/>
        <a:p>
          <a:endParaRPr lang="en-US"/>
        </a:p>
      </dgm:t>
    </dgm:pt>
    <dgm:pt modelId="{E340C522-7856-491D-8FDA-E04DDE1EB34D}" type="pres">
      <dgm:prSet presAssocID="{E1F5097C-6C59-47C1-A065-94A1BCED4C9D}" presName="dummyMaxCanvas" presStyleCnt="0">
        <dgm:presLayoutVars/>
      </dgm:prSet>
      <dgm:spPr/>
    </dgm:pt>
    <dgm:pt modelId="{09D64C1E-C75C-4FA1-80BA-CE45D84210D4}" type="pres">
      <dgm:prSet presAssocID="{E1F5097C-6C59-47C1-A065-94A1BCED4C9D}" presName="ThreeNodes_1" presStyleLbl="node1" presStyleIdx="0" presStyleCnt="3">
        <dgm:presLayoutVars>
          <dgm:bulletEnabled val="1"/>
        </dgm:presLayoutVars>
      </dgm:prSet>
      <dgm:spPr/>
      <dgm:t>
        <a:bodyPr/>
        <a:lstStyle/>
        <a:p>
          <a:endParaRPr lang="en-US"/>
        </a:p>
      </dgm:t>
    </dgm:pt>
    <dgm:pt modelId="{1FFD5F9F-9A77-4BE3-A469-761089E5DFFA}" type="pres">
      <dgm:prSet presAssocID="{E1F5097C-6C59-47C1-A065-94A1BCED4C9D}" presName="ThreeNodes_2" presStyleLbl="node1" presStyleIdx="1" presStyleCnt="3">
        <dgm:presLayoutVars>
          <dgm:bulletEnabled val="1"/>
        </dgm:presLayoutVars>
      </dgm:prSet>
      <dgm:spPr/>
      <dgm:t>
        <a:bodyPr/>
        <a:lstStyle/>
        <a:p>
          <a:endParaRPr lang="en-US"/>
        </a:p>
      </dgm:t>
    </dgm:pt>
    <dgm:pt modelId="{0E5DEB19-7F2C-4C06-98FB-C9BB46AAD740}" type="pres">
      <dgm:prSet presAssocID="{E1F5097C-6C59-47C1-A065-94A1BCED4C9D}" presName="ThreeNodes_3" presStyleLbl="node1" presStyleIdx="2" presStyleCnt="3">
        <dgm:presLayoutVars>
          <dgm:bulletEnabled val="1"/>
        </dgm:presLayoutVars>
      </dgm:prSet>
      <dgm:spPr/>
      <dgm:t>
        <a:bodyPr/>
        <a:lstStyle/>
        <a:p>
          <a:endParaRPr lang="en-US"/>
        </a:p>
      </dgm:t>
    </dgm:pt>
    <dgm:pt modelId="{5E77F56A-0A8F-4BC6-A124-C54E0A9058B4}" type="pres">
      <dgm:prSet presAssocID="{E1F5097C-6C59-47C1-A065-94A1BCED4C9D}" presName="ThreeConn_1-2" presStyleLbl="fgAccFollowNode1" presStyleIdx="0" presStyleCnt="2">
        <dgm:presLayoutVars>
          <dgm:bulletEnabled val="1"/>
        </dgm:presLayoutVars>
      </dgm:prSet>
      <dgm:spPr/>
      <dgm:t>
        <a:bodyPr/>
        <a:lstStyle/>
        <a:p>
          <a:endParaRPr lang="en-US"/>
        </a:p>
      </dgm:t>
    </dgm:pt>
    <dgm:pt modelId="{D915B806-5288-4CB4-9F14-B3ABAE6F1A65}" type="pres">
      <dgm:prSet presAssocID="{E1F5097C-6C59-47C1-A065-94A1BCED4C9D}" presName="ThreeConn_2-3" presStyleLbl="fgAccFollowNode1" presStyleIdx="1" presStyleCnt="2">
        <dgm:presLayoutVars>
          <dgm:bulletEnabled val="1"/>
        </dgm:presLayoutVars>
      </dgm:prSet>
      <dgm:spPr/>
      <dgm:t>
        <a:bodyPr/>
        <a:lstStyle/>
        <a:p>
          <a:endParaRPr lang="en-US"/>
        </a:p>
      </dgm:t>
    </dgm:pt>
    <dgm:pt modelId="{4D4DFCFD-49D4-4BC8-9036-8A6775219EF0}" type="pres">
      <dgm:prSet presAssocID="{E1F5097C-6C59-47C1-A065-94A1BCED4C9D}" presName="ThreeNodes_1_text" presStyleLbl="node1" presStyleIdx="2" presStyleCnt="3">
        <dgm:presLayoutVars>
          <dgm:bulletEnabled val="1"/>
        </dgm:presLayoutVars>
      </dgm:prSet>
      <dgm:spPr/>
      <dgm:t>
        <a:bodyPr/>
        <a:lstStyle/>
        <a:p>
          <a:endParaRPr lang="en-US"/>
        </a:p>
      </dgm:t>
    </dgm:pt>
    <dgm:pt modelId="{F7B788DE-7D9C-4C5C-84A1-74DD356BCBF8}" type="pres">
      <dgm:prSet presAssocID="{E1F5097C-6C59-47C1-A065-94A1BCED4C9D}" presName="ThreeNodes_2_text" presStyleLbl="node1" presStyleIdx="2" presStyleCnt="3">
        <dgm:presLayoutVars>
          <dgm:bulletEnabled val="1"/>
        </dgm:presLayoutVars>
      </dgm:prSet>
      <dgm:spPr/>
      <dgm:t>
        <a:bodyPr/>
        <a:lstStyle/>
        <a:p>
          <a:endParaRPr lang="en-US"/>
        </a:p>
      </dgm:t>
    </dgm:pt>
    <dgm:pt modelId="{29859EB3-0B59-4BE2-ABFB-8C02397D762B}" type="pres">
      <dgm:prSet presAssocID="{E1F5097C-6C59-47C1-A065-94A1BCED4C9D}" presName="ThreeNodes_3_text" presStyleLbl="node1" presStyleIdx="2" presStyleCnt="3">
        <dgm:presLayoutVars>
          <dgm:bulletEnabled val="1"/>
        </dgm:presLayoutVars>
      </dgm:prSet>
      <dgm:spPr/>
      <dgm:t>
        <a:bodyPr/>
        <a:lstStyle/>
        <a:p>
          <a:endParaRPr lang="en-US"/>
        </a:p>
      </dgm:t>
    </dgm:pt>
  </dgm:ptLst>
  <dgm:cxnLst>
    <dgm:cxn modelId="{2A41CA5F-0D2D-45B3-8417-11F8AA4CDF9A}" type="presOf" srcId="{9DE2567A-3ACC-4CF0-B6FC-9001BF8CEA18}" destId="{0E5DEB19-7F2C-4C06-98FB-C9BB46AAD740}" srcOrd="0" destOrd="1" presId="urn:microsoft.com/office/officeart/2005/8/layout/vProcess5"/>
    <dgm:cxn modelId="{B27FE602-35E6-4BD2-AA39-F306AD70251C}" srcId="{AC9927DA-75AC-4043-A5E4-0BD8E6A6142E}" destId="{9DE2567A-3ACC-4CF0-B6FC-9001BF8CEA18}" srcOrd="0" destOrd="0" parTransId="{639BD23A-4301-4117-9CD6-E867DF1503B7}" sibTransId="{73C1545F-99F8-462E-841C-6D32F0A27593}"/>
    <dgm:cxn modelId="{27D858E7-3E9C-48A8-9730-2E6D554AFBCA}" type="presOf" srcId="{E1F5097C-6C59-47C1-A065-94A1BCED4C9D}" destId="{1A1E932C-2E16-497C-853E-20A78DCABB57}" srcOrd="0" destOrd="0" presId="urn:microsoft.com/office/officeart/2005/8/layout/vProcess5"/>
    <dgm:cxn modelId="{6DFB0711-DC42-473C-B67C-60477DBE3FF9}" type="presOf" srcId="{AC9927DA-75AC-4043-A5E4-0BD8E6A6142E}" destId="{29859EB3-0B59-4BE2-ABFB-8C02397D762B}" srcOrd="1" destOrd="0" presId="urn:microsoft.com/office/officeart/2005/8/layout/vProcess5"/>
    <dgm:cxn modelId="{19D52CAF-0CB9-439E-8311-33AE91CAF392}" type="presOf" srcId="{9DE2567A-3ACC-4CF0-B6FC-9001BF8CEA18}" destId="{29859EB3-0B59-4BE2-ABFB-8C02397D762B}" srcOrd="1" destOrd="1" presId="urn:microsoft.com/office/officeart/2005/8/layout/vProcess5"/>
    <dgm:cxn modelId="{378A6DCA-9E49-4C12-86B4-6975ECEFB75B}" type="presOf" srcId="{F0911943-BA4F-407E-8AC0-0046C2C777DE}" destId="{5E77F56A-0A8F-4BC6-A124-C54E0A9058B4}" srcOrd="0" destOrd="0" presId="urn:microsoft.com/office/officeart/2005/8/layout/vProcess5"/>
    <dgm:cxn modelId="{08820A88-831F-4C5C-915A-D994CA04781D}" type="presOf" srcId="{BFFC660B-7683-4ABD-8184-4B50D71C2C3E}" destId="{0E5DEB19-7F2C-4C06-98FB-C9BB46AAD740}" srcOrd="0" destOrd="2" presId="urn:microsoft.com/office/officeart/2005/8/layout/vProcess5"/>
    <dgm:cxn modelId="{D6B93EF9-D63F-4C12-AEDA-934829ED5161}" type="presOf" srcId="{C8ADEDD2-7811-4391-BEA7-CB51F396DF89}" destId="{4D4DFCFD-49D4-4BC8-9036-8A6775219EF0}" srcOrd="1" destOrd="0" presId="urn:microsoft.com/office/officeart/2005/8/layout/vProcess5"/>
    <dgm:cxn modelId="{23B66979-5410-4C3C-B679-6364F2A41EE9}" type="presOf" srcId="{85F881EF-4B44-421D-BA7D-E439A74644C6}" destId="{F7B788DE-7D9C-4C5C-84A1-74DD356BCBF8}" srcOrd="1" destOrd="0" presId="urn:microsoft.com/office/officeart/2005/8/layout/vProcess5"/>
    <dgm:cxn modelId="{696466BA-84D4-42B3-98CA-77F49215BA68}" srcId="{E1F5097C-6C59-47C1-A065-94A1BCED4C9D}" destId="{C8ADEDD2-7811-4391-BEA7-CB51F396DF89}" srcOrd="0" destOrd="0" parTransId="{CF917FD4-520B-4DB8-8CF7-9AF19A6185C3}" sibTransId="{F0911943-BA4F-407E-8AC0-0046C2C777DE}"/>
    <dgm:cxn modelId="{84901215-D13D-4BFF-BA42-744B13BAD0F5}" srcId="{E1F5097C-6C59-47C1-A065-94A1BCED4C9D}" destId="{85F881EF-4B44-421D-BA7D-E439A74644C6}" srcOrd="1" destOrd="0" parTransId="{4A1944D8-3A6D-41A2-B14C-8F2E2D983416}" sibTransId="{46DCC4E9-79F9-4936-A4C2-4237728F2047}"/>
    <dgm:cxn modelId="{18E3D7FC-F0E3-4CDD-A439-FD889ACC140C}" srcId="{E1F5097C-6C59-47C1-A065-94A1BCED4C9D}" destId="{AC9927DA-75AC-4043-A5E4-0BD8E6A6142E}" srcOrd="2" destOrd="0" parTransId="{CDCB4F6C-6E34-43F5-9C70-B63F11EF3043}" sibTransId="{85819C26-8130-49B3-908E-5B8CF58F20D6}"/>
    <dgm:cxn modelId="{78BE7DB1-5110-4F99-ADBD-448354E19D84}" type="presOf" srcId="{BFFC660B-7683-4ABD-8184-4B50D71C2C3E}" destId="{29859EB3-0B59-4BE2-ABFB-8C02397D762B}" srcOrd="1" destOrd="2" presId="urn:microsoft.com/office/officeart/2005/8/layout/vProcess5"/>
    <dgm:cxn modelId="{7AD0A5F5-6F9F-4FF9-B833-5D485440D248}" srcId="{AC9927DA-75AC-4043-A5E4-0BD8E6A6142E}" destId="{BFFC660B-7683-4ABD-8184-4B50D71C2C3E}" srcOrd="1" destOrd="0" parTransId="{F663BB37-636D-4C36-B553-36C8483F9985}" sibTransId="{E318797F-88A8-4519-AD87-6C70BCA847F2}"/>
    <dgm:cxn modelId="{96CA9F09-FE61-4A9A-92E9-39A9AAF16B68}" type="presOf" srcId="{AC9927DA-75AC-4043-A5E4-0BD8E6A6142E}" destId="{0E5DEB19-7F2C-4C06-98FB-C9BB46AAD740}" srcOrd="0" destOrd="0" presId="urn:microsoft.com/office/officeart/2005/8/layout/vProcess5"/>
    <dgm:cxn modelId="{2D458147-F20F-4220-8943-69E5C5A1EF5E}" type="presOf" srcId="{C8ADEDD2-7811-4391-BEA7-CB51F396DF89}" destId="{09D64C1E-C75C-4FA1-80BA-CE45D84210D4}" srcOrd="0" destOrd="0" presId="urn:microsoft.com/office/officeart/2005/8/layout/vProcess5"/>
    <dgm:cxn modelId="{70C7DD66-B69F-43E3-A67C-1D37B4E481E9}" type="presOf" srcId="{46DCC4E9-79F9-4936-A4C2-4237728F2047}" destId="{D915B806-5288-4CB4-9F14-B3ABAE6F1A65}" srcOrd="0" destOrd="0" presId="urn:microsoft.com/office/officeart/2005/8/layout/vProcess5"/>
    <dgm:cxn modelId="{64307163-7D3D-4915-BC0D-780A425478E0}" type="presOf" srcId="{85F881EF-4B44-421D-BA7D-E439A74644C6}" destId="{1FFD5F9F-9A77-4BE3-A469-761089E5DFFA}" srcOrd="0" destOrd="0" presId="urn:microsoft.com/office/officeart/2005/8/layout/vProcess5"/>
    <dgm:cxn modelId="{D153DD9F-B533-4C96-A3A1-32FE9B7C5628}" type="presParOf" srcId="{1A1E932C-2E16-497C-853E-20A78DCABB57}" destId="{E340C522-7856-491D-8FDA-E04DDE1EB34D}" srcOrd="0" destOrd="0" presId="urn:microsoft.com/office/officeart/2005/8/layout/vProcess5"/>
    <dgm:cxn modelId="{EDF95361-22B1-433D-A310-E3D5A656184C}" type="presParOf" srcId="{1A1E932C-2E16-497C-853E-20A78DCABB57}" destId="{09D64C1E-C75C-4FA1-80BA-CE45D84210D4}" srcOrd="1" destOrd="0" presId="urn:microsoft.com/office/officeart/2005/8/layout/vProcess5"/>
    <dgm:cxn modelId="{C233E3E8-12FC-4CEF-A9ED-8F4241A16BB1}" type="presParOf" srcId="{1A1E932C-2E16-497C-853E-20A78DCABB57}" destId="{1FFD5F9F-9A77-4BE3-A469-761089E5DFFA}" srcOrd="2" destOrd="0" presId="urn:microsoft.com/office/officeart/2005/8/layout/vProcess5"/>
    <dgm:cxn modelId="{1E12B6FA-E0B7-45A3-9CC9-556B7D2F7A1F}" type="presParOf" srcId="{1A1E932C-2E16-497C-853E-20A78DCABB57}" destId="{0E5DEB19-7F2C-4C06-98FB-C9BB46AAD740}" srcOrd="3" destOrd="0" presId="urn:microsoft.com/office/officeart/2005/8/layout/vProcess5"/>
    <dgm:cxn modelId="{DCA35A68-589A-4B97-A092-347258446965}" type="presParOf" srcId="{1A1E932C-2E16-497C-853E-20A78DCABB57}" destId="{5E77F56A-0A8F-4BC6-A124-C54E0A9058B4}" srcOrd="4" destOrd="0" presId="urn:microsoft.com/office/officeart/2005/8/layout/vProcess5"/>
    <dgm:cxn modelId="{7C60A876-C325-424E-BC25-204E7D41805D}" type="presParOf" srcId="{1A1E932C-2E16-497C-853E-20A78DCABB57}" destId="{D915B806-5288-4CB4-9F14-B3ABAE6F1A65}" srcOrd="5" destOrd="0" presId="urn:microsoft.com/office/officeart/2005/8/layout/vProcess5"/>
    <dgm:cxn modelId="{9AE27FE4-2519-4908-B0A7-F3E69C1529E1}" type="presParOf" srcId="{1A1E932C-2E16-497C-853E-20A78DCABB57}" destId="{4D4DFCFD-49D4-4BC8-9036-8A6775219EF0}" srcOrd="6" destOrd="0" presId="urn:microsoft.com/office/officeart/2005/8/layout/vProcess5"/>
    <dgm:cxn modelId="{C4CC9F73-3E0E-4ABD-ADE5-57FB3779E02A}" type="presParOf" srcId="{1A1E932C-2E16-497C-853E-20A78DCABB57}" destId="{F7B788DE-7D9C-4C5C-84A1-74DD356BCBF8}" srcOrd="7" destOrd="0" presId="urn:microsoft.com/office/officeart/2005/8/layout/vProcess5"/>
    <dgm:cxn modelId="{124B7028-1D5E-487B-8C69-ECF53AFF04AF}" type="presParOf" srcId="{1A1E932C-2E16-497C-853E-20A78DCABB57}" destId="{29859EB3-0B59-4BE2-ABFB-8C02397D762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1E982-2898-4C15-8039-7C2282F1F2D3}">
      <dsp:nvSpPr>
        <dsp:cNvPr id="0" name=""/>
        <dsp:cNvSpPr/>
      </dsp:nvSpPr>
      <dsp:spPr>
        <a:xfrm>
          <a:off x="0" y="0"/>
          <a:ext cx="4926770" cy="1144647"/>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baseline="0" dirty="0"/>
            <a:t>1. To inform operators of the various hazards associated with crane use.</a:t>
          </a:r>
          <a:endParaRPr lang="en-US" sz="1700" kern="1200" dirty="0"/>
        </a:p>
      </dsp:txBody>
      <dsp:txXfrm>
        <a:off x="33526" y="33526"/>
        <a:ext cx="3691604" cy="1077595"/>
      </dsp:txXfrm>
    </dsp:sp>
    <dsp:sp modelId="{D7218B43-4017-4FE9-84E8-569DA0A940CF}">
      <dsp:nvSpPr>
        <dsp:cNvPr id="0" name=""/>
        <dsp:cNvSpPr/>
      </dsp:nvSpPr>
      <dsp:spPr>
        <a:xfrm>
          <a:off x="434714" y="1335422"/>
          <a:ext cx="4926770" cy="1144647"/>
        </a:xfrm>
        <a:prstGeom prst="roundRect">
          <a:avLst>
            <a:gd name="adj" fmla="val 10000"/>
          </a:avLst>
        </a:prstGeom>
        <a:solidFill>
          <a:schemeClr val="accent5">
            <a:hueOff val="-419932"/>
            <a:satOff val="22824"/>
            <a:lumOff val="-421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baseline="0" dirty="0"/>
            <a:t>2. To inform operators of the OSHA standards associated with safely operating equipment.</a:t>
          </a:r>
          <a:endParaRPr lang="en-US" sz="1700" kern="1200" dirty="0"/>
        </a:p>
      </dsp:txBody>
      <dsp:txXfrm>
        <a:off x="468240" y="1368948"/>
        <a:ext cx="3680981" cy="1077595"/>
      </dsp:txXfrm>
    </dsp:sp>
    <dsp:sp modelId="{25FB4A6E-640F-48D1-B79C-6EA676FF203F}">
      <dsp:nvSpPr>
        <dsp:cNvPr id="0" name=""/>
        <dsp:cNvSpPr/>
      </dsp:nvSpPr>
      <dsp:spPr>
        <a:xfrm>
          <a:off x="869429" y="2670845"/>
          <a:ext cx="4926770" cy="1144647"/>
        </a:xfrm>
        <a:prstGeom prst="roundRect">
          <a:avLst>
            <a:gd name="adj" fmla="val 10000"/>
          </a:avLst>
        </a:prstGeom>
        <a:solidFill>
          <a:schemeClr val="accent5">
            <a:hueOff val="-839865"/>
            <a:satOff val="45647"/>
            <a:lumOff val="-843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baseline="0" dirty="0"/>
            <a:t>3. To inform operators about the proper times to conduct inspections, and the associated hazards they are based on.</a:t>
          </a:r>
          <a:endParaRPr lang="en-US" sz="1700" kern="1200" dirty="0"/>
        </a:p>
      </dsp:txBody>
      <dsp:txXfrm>
        <a:off x="902955" y="2704371"/>
        <a:ext cx="3680981" cy="1077595"/>
      </dsp:txXfrm>
    </dsp:sp>
    <dsp:sp modelId="{CB5B24C4-1499-4C64-AE15-9E749629B7A4}">
      <dsp:nvSpPr>
        <dsp:cNvPr id="0" name=""/>
        <dsp:cNvSpPr/>
      </dsp:nvSpPr>
      <dsp:spPr>
        <a:xfrm>
          <a:off x="4182748" y="868024"/>
          <a:ext cx="744021" cy="744021"/>
        </a:xfrm>
        <a:prstGeom prst="downArrow">
          <a:avLst>
            <a:gd name="adj1" fmla="val 55000"/>
            <a:gd name="adj2" fmla="val 45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350153" y="868024"/>
        <a:ext cx="409211" cy="559876"/>
      </dsp:txXfrm>
    </dsp:sp>
    <dsp:sp modelId="{BE778A5A-00AA-4F7C-B128-591F98EBE821}">
      <dsp:nvSpPr>
        <dsp:cNvPr id="0" name=""/>
        <dsp:cNvSpPr/>
      </dsp:nvSpPr>
      <dsp:spPr>
        <a:xfrm>
          <a:off x="4617463" y="2195816"/>
          <a:ext cx="744021" cy="744021"/>
        </a:xfrm>
        <a:prstGeom prst="downArrow">
          <a:avLst>
            <a:gd name="adj1" fmla="val 55000"/>
            <a:gd name="adj2" fmla="val 45000"/>
          </a:avLst>
        </a:prstGeom>
        <a:solidFill>
          <a:schemeClr val="accent5">
            <a:tint val="40000"/>
            <a:alpha val="90000"/>
            <a:hueOff val="-1353490"/>
            <a:satOff val="24994"/>
            <a:lumOff val="61"/>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784868" y="2195816"/>
        <a:ext cx="409211" cy="5598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4D29D-4568-4774-9C21-635906A1C35D}">
      <dsp:nvSpPr>
        <dsp:cNvPr id="0" name=""/>
        <dsp:cNvSpPr/>
      </dsp:nvSpPr>
      <dsp:spPr>
        <a:xfrm>
          <a:off x="0" y="88981"/>
          <a:ext cx="5796200" cy="6236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1926.1412(g) - 1926.1412(g)(3)</a:t>
          </a:r>
        </a:p>
      </dsp:txBody>
      <dsp:txXfrm>
        <a:off x="30442" y="119423"/>
        <a:ext cx="5735316" cy="562726"/>
      </dsp:txXfrm>
    </dsp:sp>
    <dsp:sp modelId="{B75914D0-9999-4AA9-A99C-6348C6BB03BA}">
      <dsp:nvSpPr>
        <dsp:cNvPr id="0" name=""/>
        <dsp:cNvSpPr/>
      </dsp:nvSpPr>
      <dsp:spPr>
        <a:xfrm>
          <a:off x="0" y="712591"/>
          <a:ext cx="5796200" cy="30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2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Under conditions where significant damage via overloading, shock loading, or continuous usage in a corrosive environment, the crane must be brought down for mandatory inspection.</a:t>
          </a:r>
        </a:p>
        <a:p>
          <a:pPr marL="228600" lvl="1" indent="-228600" algn="l" defTabSz="889000">
            <a:lnSpc>
              <a:spcPct val="90000"/>
            </a:lnSpc>
            <a:spcBef>
              <a:spcPct val="0"/>
            </a:spcBef>
            <a:spcAft>
              <a:spcPct val="20000"/>
            </a:spcAft>
            <a:buChar char="••"/>
          </a:pPr>
          <a:r>
            <a:rPr lang="en-US" sz="2000" kern="1200"/>
            <a:t>A qualified person must determine if  the equipment is still safe to use, and make sure it satisfies the criteria listed under 1926.1412(f). </a:t>
          </a:r>
        </a:p>
        <a:p>
          <a:pPr marL="228600" lvl="1" indent="-228600" algn="l" defTabSz="889000">
            <a:lnSpc>
              <a:spcPct val="90000"/>
            </a:lnSpc>
            <a:spcBef>
              <a:spcPct val="0"/>
            </a:spcBef>
            <a:spcAft>
              <a:spcPct val="20000"/>
            </a:spcAft>
            <a:buChar char="••"/>
          </a:pPr>
          <a:r>
            <a:rPr lang="en-US" sz="2000" kern="1200"/>
            <a:t>If an issue is discovered, the employer is required to satisfy the requirements found under 1926.1412(f)(4)-1926.1412(f)(6). </a:t>
          </a:r>
        </a:p>
      </dsp:txBody>
      <dsp:txXfrm>
        <a:off x="0" y="712591"/>
        <a:ext cx="5796200" cy="3013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BA1E2-0B80-4216-A087-E904B93D6285}">
      <dsp:nvSpPr>
        <dsp:cNvPr id="0" name=""/>
        <dsp:cNvSpPr/>
      </dsp:nvSpPr>
      <dsp:spPr>
        <a:xfrm>
          <a:off x="0" y="2846438"/>
          <a:ext cx="5470207" cy="934264"/>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t>The employer must ensure that each operator is qualified through an evaluation of skills and knowledge necessary to operate the equipment safely.</a:t>
          </a:r>
        </a:p>
      </dsp:txBody>
      <dsp:txXfrm>
        <a:off x="0" y="2846438"/>
        <a:ext cx="5470207" cy="934264"/>
      </dsp:txXfrm>
    </dsp:sp>
    <dsp:sp modelId="{CA485A59-D09A-4050-ACA9-69D5FD82CE3E}">
      <dsp:nvSpPr>
        <dsp:cNvPr id="0" name=""/>
        <dsp:cNvSpPr/>
      </dsp:nvSpPr>
      <dsp:spPr>
        <a:xfrm rot="10800000">
          <a:off x="0" y="1423553"/>
          <a:ext cx="5470207" cy="1436899"/>
        </a:xfrm>
        <a:prstGeom prst="upArrowCallout">
          <a:avLst/>
        </a:prstGeom>
        <a:solidFill>
          <a:schemeClr val="accent2">
            <a:hueOff val="-81595"/>
            <a:satOff val="-4716"/>
            <a:lumOff val="647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t>Certification is achieved when a written test is passed on all the knowledge as skills needed to operate equipment safely.</a:t>
          </a:r>
        </a:p>
      </dsp:txBody>
      <dsp:txXfrm rot="10800000">
        <a:off x="0" y="1423553"/>
        <a:ext cx="5470207" cy="933654"/>
      </dsp:txXfrm>
    </dsp:sp>
    <dsp:sp modelId="{B4FE8B58-5D99-4C45-8F8D-6055E14AE1BE}">
      <dsp:nvSpPr>
        <dsp:cNvPr id="0" name=""/>
        <dsp:cNvSpPr/>
      </dsp:nvSpPr>
      <dsp:spPr>
        <a:xfrm rot="10800000">
          <a:off x="0" y="668"/>
          <a:ext cx="5470207" cy="1436899"/>
        </a:xfrm>
        <a:prstGeom prst="upArrowCallout">
          <a:avLst/>
        </a:prstGeom>
        <a:solidFill>
          <a:schemeClr val="accent2">
            <a:hueOff val="-163190"/>
            <a:satOff val="-9432"/>
            <a:lumOff val="129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a:t>Audited Employer Program: The employer’s certification of its employee must meet the following requirements</a:t>
          </a:r>
        </a:p>
      </dsp:txBody>
      <dsp:txXfrm rot="-10800000">
        <a:off x="0" y="668"/>
        <a:ext cx="5470207" cy="504351"/>
      </dsp:txXfrm>
    </dsp:sp>
    <dsp:sp modelId="{6EEDBBB0-AFBD-4BD6-8AF2-65C3E205D099}">
      <dsp:nvSpPr>
        <dsp:cNvPr id="0" name=""/>
        <dsp:cNvSpPr/>
      </dsp:nvSpPr>
      <dsp:spPr>
        <a:xfrm>
          <a:off x="0" y="505020"/>
          <a:ext cx="2735103" cy="429632"/>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t" anchorCtr="0">
          <a:noAutofit/>
        </a:bodyPr>
        <a:lstStyle/>
        <a:p>
          <a:pPr lvl="0" algn="l" defTabSz="400050">
            <a:lnSpc>
              <a:spcPct val="90000"/>
            </a:lnSpc>
            <a:spcBef>
              <a:spcPct val="0"/>
            </a:spcBef>
            <a:spcAft>
              <a:spcPct val="35000"/>
            </a:spcAft>
          </a:pPr>
          <a:r>
            <a:rPr lang="en-US" sz="900" kern="1200"/>
            <a:t>Written and practical tests must be either;</a:t>
          </a:r>
        </a:p>
        <a:p>
          <a:pPr marL="57150" lvl="1" indent="-57150" algn="l" defTabSz="311150">
            <a:lnSpc>
              <a:spcPct val="90000"/>
            </a:lnSpc>
            <a:spcBef>
              <a:spcPct val="0"/>
            </a:spcBef>
            <a:spcAft>
              <a:spcPct val="15000"/>
            </a:spcAft>
            <a:buChar char="••"/>
          </a:pPr>
          <a:r>
            <a:rPr lang="en-US" sz="700" kern="1200"/>
            <a:t>Developed by an accredited crane operator organization.</a:t>
          </a:r>
        </a:p>
        <a:p>
          <a:pPr marL="57150" lvl="1" indent="-57150" algn="l" defTabSz="311150">
            <a:lnSpc>
              <a:spcPct val="90000"/>
            </a:lnSpc>
            <a:spcBef>
              <a:spcPct val="0"/>
            </a:spcBef>
            <a:spcAft>
              <a:spcPct val="15000"/>
            </a:spcAft>
            <a:buChar char="••"/>
          </a:pPr>
          <a:r>
            <a:rPr lang="en-US" sz="700" kern="1200"/>
            <a:t>Approved by an auditor.</a:t>
          </a:r>
        </a:p>
      </dsp:txBody>
      <dsp:txXfrm>
        <a:off x="0" y="505020"/>
        <a:ext cx="2735103" cy="429632"/>
      </dsp:txXfrm>
    </dsp:sp>
    <dsp:sp modelId="{7410C538-E1E9-48CB-9F28-46F22F277969}">
      <dsp:nvSpPr>
        <dsp:cNvPr id="0" name=""/>
        <dsp:cNvSpPr/>
      </dsp:nvSpPr>
      <dsp:spPr>
        <a:xfrm>
          <a:off x="2735103" y="505020"/>
          <a:ext cx="2735103" cy="429632"/>
        </a:xfrm>
        <a:prstGeom prst="rect">
          <a:avLst/>
        </a:prstGeom>
        <a:solidFill>
          <a:schemeClr val="accent2">
            <a:tint val="40000"/>
            <a:alpha val="90000"/>
            <a:hueOff val="-2258"/>
            <a:satOff val="-1241"/>
            <a:lumOff val="2447"/>
            <a:alphaOff val="0"/>
          </a:schemeClr>
        </a:solidFill>
        <a:ln w="10795" cap="flat" cmpd="sng" algn="ctr">
          <a:solidFill>
            <a:schemeClr val="accent2">
              <a:tint val="40000"/>
              <a:alpha val="90000"/>
              <a:hueOff val="-2258"/>
              <a:satOff val="-1241"/>
              <a:lumOff val="24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kern="1200"/>
            <a:t>The employer program must be audited within 3 months of the beginning of the program and at least every 3 years thereafter.</a:t>
          </a:r>
        </a:p>
      </dsp:txBody>
      <dsp:txXfrm>
        <a:off x="2735103" y="505020"/>
        <a:ext cx="2735103" cy="429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F184-A41D-4F2E-A2C1-0652411A59C1}">
      <dsp:nvSpPr>
        <dsp:cNvPr id="0" name=""/>
        <dsp:cNvSpPr/>
      </dsp:nvSpPr>
      <dsp:spPr>
        <a:xfrm>
          <a:off x="0" y="47108"/>
          <a:ext cx="5796200" cy="887445"/>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a:t>Hazards:</a:t>
          </a:r>
        </a:p>
      </dsp:txBody>
      <dsp:txXfrm>
        <a:off x="43321" y="90429"/>
        <a:ext cx="5709558" cy="800803"/>
      </dsp:txXfrm>
    </dsp:sp>
    <dsp:sp modelId="{F63E54B1-6B08-4877-B2CE-8A837F59FBDD}">
      <dsp:nvSpPr>
        <dsp:cNvPr id="0" name=""/>
        <dsp:cNvSpPr/>
      </dsp:nvSpPr>
      <dsp:spPr>
        <a:xfrm>
          <a:off x="0" y="934554"/>
          <a:ext cx="5796200" cy="283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29"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Electrical hazards, power lines.</a:t>
          </a:r>
        </a:p>
        <a:p>
          <a:pPr marL="285750" lvl="1" indent="-285750" algn="l" defTabSz="1289050">
            <a:lnSpc>
              <a:spcPct val="90000"/>
            </a:lnSpc>
            <a:spcBef>
              <a:spcPct val="0"/>
            </a:spcBef>
            <a:spcAft>
              <a:spcPct val="20000"/>
            </a:spcAft>
            <a:buChar char="••"/>
          </a:pPr>
          <a:r>
            <a:rPr lang="en-US" sz="2900" kern="1200" dirty="0"/>
            <a:t>Overloading, poor weight distribution.</a:t>
          </a:r>
        </a:p>
        <a:p>
          <a:pPr marL="285750" lvl="1" indent="-285750" algn="l" defTabSz="1289050">
            <a:lnSpc>
              <a:spcPct val="90000"/>
            </a:lnSpc>
            <a:spcBef>
              <a:spcPct val="0"/>
            </a:spcBef>
            <a:spcAft>
              <a:spcPct val="20000"/>
            </a:spcAft>
            <a:buChar char="••"/>
          </a:pPr>
          <a:r>
            <a:rPr lang="en-US" sz="2900" kern="1200" dirty="0"/>
            <a:t>Materials slipping or falling from the crane.</a:t>
          </a:r>
        </a:p>
        <a:p>
          <a:pPr marL="285750" lvl="1" indent="-285750" algn="l" defTabSz="1289050">
            <a:lnSpc>
              <a:spcPct val="90000"/>
            </a:lnSpc>
            <a:spcBef>
              <a:spcPct val="0"/>
            </a:spcBef>
            <a:spcAft>
              <a:spcPct val="20000"/>
            </a:spcAft>
            <a:buChar char="••"/>
          </a:pPr>
          <a:r>
            <a:rPr lang="en-US" sz="2900" kern="1200" dirty="0"/>
            <a:t>Improper ground conditions.</a:t>
          </a:r>
        </a:p>
      </dsp:txBody>
      <dsp:txXfrm>
        <a:off x="0" y="934554"/>
        <a:ext cx="5796200" cy="2833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610A1-6FEA-49B4-B780-D9D4A4F32E47}">
      <dsp:nvSpPr>
        <dsp:cNvPr id="0" name=""/>
        <dsp:cNvSpPr/>
      </dsp:nvSpPr>
      <dsp:spPr>
        <a:xfrm>
          <a:off x="320853" y="366486"/>
          <a:ext cx="995062" cy="9950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DB0CEE-D777-4CE8-8444-59B0B1D074A0}">
      <dsp:nvSpPr>
        <dsp:cNvPr id="0" name=""/>
        <dsp:cNvSpPr/>
      </dsp:nvSpPr>
      <dsp:spPr>
        <a:xfrm>
          <a:off x="532915" y="578549"/>
          <a:ext cx="570937" cy="57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4C9AC3-C93C-44FE-9C8E-FBC97BE76B44}">
      <dsp:nvSpPr>
        <dsp:cNvPr id="0" name=""/>
        <dsp:cNvSpPr/>
      </dsp:nvSpPr>
      <dsp:spPr>
        <a:xfrm>
          <a:off x="2759" y="1671486"/>
          <a:ext cx="1631250" cy="17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a:t>Materials slipping and falling from the crane is a serious hazard because people underneath the crane or around the worksite can be crushed by these objects, and damage to property as well as people getting hurt are also serious hazards.</a:t>
          </a:r>
        </a:p>
      </dsp:txBody>
      <dsp:txXfrm>
        <a:off x="2759" y="1671486"/>
        <a:ext cx="1631250" cy="1743398"/>
      </dsp:txXfrm>
    </dsp:sp>
    <dsp:sp modelId="{6C8AEB61-5DAF-45AD-98DB-501381839D37}">
      <dsp:nvSpPr>
        <dsp:cNvPr id="0" name=""/>
        <dsp:cNvSpPr/>
      </dsp:nvSpPr>
      <dsp:spPr>
        <a:xfrm>
          <a:off x="2237572" y="366486"/>
          <a:ext cx="995062" cy="9950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097ABE-D2FB-4A8D-BD90-A08F252F64B2}">
      <dsp:nvSpPr>
        <dsp:cNvPr id="0" name=""/>
        <dsp:cNvSpPr/>
      </dsp:nvSpPr>
      <dsp:spPr>
        <a:xfrm>
          <a:off x="2449634" y="578549"/>
          <a:ext cx="570937" cy="57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4DF7D2-ED0D-4FCF-8222-3CCD42624D1E}">
      <dsp:nvSpPr>
        <dsp:cNvPr id="0" name=""/>
        <dsp:cNvSpPr/>
      </dsp:nvSpPr>
      <dsp:spPr>
        <a:xfrm>
          <a:off x="1919478" y="1671486"/>
          <a:ext cx="1631250" cy="17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a:t>It is also a hazard to the environment around the crane.</a:t>
          </a:r>
        </a:p>
      </dsp:txBody>
      <dsp:txXfrm>
        <a:off x="1919478" y="1671486"/>
        <a:ext cx="1631250" cy="1743398"/>
      </dsp:txXfrm>
    </dsp:sp>
    <dsp:sp modelId="{43EDE7AA-3D25-4B40-9254-E1E581CE0277}">
      <dsp:nvSpPr>
        <dsp:cNvPr id="0" name=""/>
        <dsp:cNvSpPr/>
      </dsp:nvSpPr>
      <dsp:spPr>
        <a:xfrm>
          <a:off x="4154291" y="366486"/>
          <a:ext cx="995062" cy="9950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BDFFAD-CDAF-4A4A-BE58-CAE80841A0DE}">
      <dsp:nvSpPr>
        <dsp:cNvPr id="0" name=""/>
        <dsp:cNvSpPr/>
      </dsp:nvSpPr>
      <dsp:spPr>
        <a:xfrm>
          <a:off x="4366353" y="578549"/>
          <a:ext cx="570937" cy="570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AC1777-0EFB-445A-810F-806D195348DC}">
      <dsp:nvSpPr>
        <dsp:cNvPr id="0" name=""/>
        <dsp:cNvSpPr/>
      </dsp:nvSpPr>
      <dsp:spPr>
        <a:xfrm>
          <a:off x="3836197" y="1671486"/>
          <a:ext cx="1631250" cy="174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a:t>Steam lines, underground vaults, voids, and utilities are all Improper ground conditions.</a:t>
          </a:r>
        </a:p>
      </dsp:txBody>
      <dsp:txXfrm>
        <a:off x="3836197" y="1671486"/>
        <a:ext cx="1631250" cy="1743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57898-4926-4961-83BE-ABF5F43F3B10}">
      <dsp:nvSpPr>
        <dsp:cNvPr id="0" name=""/>
        <dsp:cNvSpPr/>
      </dsp:nvSpPr>
      <dsp:spPr>
        <a:xfrm>
          <a:off x="0" y="61802"/>
          <a:ext cx="4319742" cy="67158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baseline="0" dirty="0"/>
            <a:t>Issues:</a:t>
          </a:r>
          <a:endParaRPr lang="en-US" sz="2800" kern="1200" dirty="0"/>
        </a:p>
      </dsp:txBody>
      <dsp:txXfrm>
        <a:off x="32784" y="94586"/>
        <a:ext cx="4254174" cy="606012"/>
      </dsp:txXfrm>
    </dsp:sp>
    <dsp:sp modelId="{699A8334-A2FA-4CE7-BE43-0402998E35C0}">
      <dsp:nvSpPr>
        <dsp:cNvPr id="0" name=""/>
        <dsp:cNvSpPr/>
      </dsp:nvSpPr>
      <dsp:spPr>
        <a:xfrm>
          <a:off x="0" y="733382"/>
          <a:ext cx="4319742" cy="284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5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baseline="0"/>
            <a:t>Damage and degradation to the wire rope.</a:t>
          </a:r>
          <a:endParaRPr lang="en-US" sz="2200" kern="1200"/>
        </a:p>
        <a:p>
          <a:pPr marL="228600" lvl="1" indent="-228600" algn="l" defTabSz="977900">
            <a:lnSpc>
              <a:spcPct val="90000"/>
            </a:lnSpc>
            <a:spcBef>
              <a:spcPct val="0"/>
            </a:spcBef>
            <a:spcAft>
              <a:spcPct val="20000"/>
            </a:spcAft>
            <a:buChar char="••"/>
          </a:pPr>
          <a:r>
            <a:rPr lang="en-US" sz="2200" kern="1200" baseline="0"/>
            <a:t>Alignment issues.</a:t>
          </a:r>
          <a:endParaRPr lang="en-US" sz="2200" kern="1200"/>
        </a:p>
        <a:p>
          <a:pPr marL="228600" lvl="1" indent="-228600" algn="l" defTabSz="977900">
            <a:lnSpc>
              <a:spcPct val="90000"/>
            </a:lnSpc>
            <a:spcBef>
              <a:spcPct val="0"/>
            </a:spcBef>
            <a:spcAft>
              <a:spcPct val="20000"/>
            </a:spcAft>
            <a:buChar char="••"/>
          </a:pPr>
          <a:r>
            <a:rPr lang="en-US" sz="2200" kern="1200" baseline="0"/>
            <a:t>Wear and tear on end truck wheels.</a:t>
          </a:r>
          <a:endParaRPr lang="en-US" sz="2200" kern="1200"/>
        </a:p>
        <a:p>
          <a:pPr marL="228600" lvl="1" indent="-228600" algn="l" defTabSz="977900">
            <a:lnSpc>
              <a:spcPct val="90000"/>
            </a:lnSpc>
            <a:spcBef>
              <a:spcPct val="0"/>
            </a:spcBef>
            <a:spcAft>
              <a:spcPct val="20000"/>
            </a:spcAft>
            <a:buChar char="••"/>
          </a:pPr>
          <a:r>
            <a:rPr lang="en-US" sz="2200" kern="1200" baseline="0"/>
            <a:t>Issues with electrification system.</a:t>
          </a:r>
          <a:endParaRPr lang="en-US" sz="2200" kern="1200"/>
        </a:p>
        <a:p>
          <a:pPr marL="228600" lvl="1" indent="-228600" algn="l" defTabSz="977900">
            <a:lnSpc>
              <a:spcPct val="90000"/>
            </a:lnSpc>
            <a:spcBef>
              <a:spcPct val="0"/>
            </a:spcBef>
            <a:spcAft>
              <a:spcPct val="20000"/>
            </a:spcAft>
            <a:buChar char="••"/>
          </a:pPr>
          <a:r>
            <a:rPr lang="en-US" sz="2200" kern="1200" baseline="0"/>
            <a:t>Bent or damaged hooks.</a:t>
          </a:r>
          <a:endParaRPr lang="en-US" sz="2200" kern="1200"/>
        </a:p>
      </dsp:txBody>
      <dsp:txXfrm>
        <a:off x="0" y="733382"/>
        <a:ext cx="4319742" cy="2840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A5D7C-29CA-49F3-B5BD-27F94AA89F25}">
      <dsp:nvSpPr>
        <dsp:cNvPr id="0" name=""/>
        <dsp:cNvSpPr/>
      </dsp:nvSpPr>
      <dsp:spPr>
        <a:xfrm>
          <a:off x="3977351" y="1213235"/>
          <a:ext cx="1509048" cy="10358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5A0275-609D-4FEE-A008-6CA9AF269294}">
      <dsp:nvSpPr>
        <dsp:cNvPr id="0" name=""/>
        <dsp:cNvSpPr/>
      </dsp:nvSpPr>
      <dsp:spPr>
        <a:xfrm>
          <a:off x="7467" y="295615"/>
          <a:ext cx="4311566" cy="155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US" sz="1400" b="1" kern="1200" dirty="0"/>
            <a:t>Overhead Power Lines Cont.</a:t>
          </a:r>
          <a:endParaRPr lang="en-US" sz="1400" kern="1200" dirty="0"/>
        </a:p>
      </dsp:txBody>
      <dsp:txXfrm>
        <a:off x="7467" y="295615"/>
        <a:ext cx="4311566" cy="155372"/>
      </dsp:txXfrm>
    </dsp:sp>
    <dsp:sp modelId="{29B70B9E-40F5-4D62-A19B-1EEDFC595265}">
      <dsp:nvSpPr>
        <dsp:cNvPr id="0" name=""/>
        <dsp:cNvSpPr/>
      </dsp:nvSpPr>
      <dsp:spPr>
        <a:xfrm>
          <a:off x="8" y="721043"/>
          <a:ext cx="4311566" cy="10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en-US" sz="1100" kern="1200" dirty="0"/>
            <a:t>When using Options 2 or 3, special encroachment precautions are to be met:</a:t>
          </a:r>
        </a:p>
        <a:p>
          <a:pPr lvl="0" algn="l" defTabSz="488950">
            <a:lnSpc>
              <a:spcPct val="100000"/>
            </a:lnSpc>
            <a:spcBef>
              <a:spcPct val="0"/>
            </a:spcBef>
            <a:spcAft>
              <a:spcPct val="35000"/>
            </a:spcAft>
          </a:pPr>
          <a:endParaRPr lang="en-US" sz="1100" kern="1200" dirty="0"/>
        </a:p>
        <a:p>
          <a:pPr marL="57150" lvl="1" indent="-57150" algn="l" defTabSz="488950">
            <a:lnSpc>
              <a:spcPct val="90000"/>
            </a:lnSpc>
            <a:spcBef>
              <a:spcPct val="0"/>
            </a:spcBef>
            <a:spcAft>
              <a:spcPct val="15000"/>
            </a:spcAft>
            <a:buChar char="••"/>
          </a:pPr>
          <a:r>
            <a:rPr lang="en-US" sz="1100" kern="1200" dirty="0"/>
            <a:t>A meeting with the operator and other workers in the area to review the location of the power lines.</a:t>
          </a:r>
        </a:p>
        <a:p>
          <a:pPr lvl="0" algn="l" defTabSz="488950">
            <a:lnSpc>
              <a:spcPct val="100000"/>
            </a:lnSpc>
            <a:spcBef>
              <a:spcPct val="0"/>
            </a:spcBef>
            <a:spcAft>
              <a:spcPct val="35000"/>
            </a:spcAft>
          </a:pPr>
          <a:endParaRPr lang="en-US" sz="1100" kern="1200" dirty="0"/>
        </a:p>
        <a:p>
          <a:pPr marL="57150" lvl="1" indent="-57150" algn="l" defTabSz="488950">
            <a:lnSpc>
              <a:spcPct val="90000"/>
            </a:lnSpc>
            <a:spcBef>
              <a:spcPct val="0"/>
            </a:spcBef>
            <a:spcAft>
              <a:spcPct val="15000"/>
            </a:spcAft>
            <a:buChar char="••"/>
          </a:pPr>
          <a:r>
            <a:rPr lang="en-US" sz="1100" kern="1200" dirty="0"/>
            <a:t>Steps to be implemented to prevent encroachment/electrocution.</a:t>
          </a:r>
        </a:p>
        <a:p>
          <a:pPr lvl="0" algn="l" defTabSz="488950">
            <a:lnSpc>
              <a:spcPct val="100000"/>
            </a:lnSpc>
            <a:spcBef>
              <a:spcPct val="0"/>
            </a:spcBef>
            <a:spcAft>
              <a:spcPct val="35000"/>
            </a:spcAft>
          </a:pPr>
          <a:endParaRPr lang="en-US" sz="1100" kern="1200" dirty="0"/>
        </a:p>
        <a:p>
          <a:pPr marL="57150" lvl="1" indent="-57150" algn="l" defTabSz="488950">
            <a:lnSpc>
              <a:spcPct val="90000"/>
            </a:lnSpc>
            <a:spcBef>
              <a:spcPct val="0"/>
            </a:spcBef>
            <a:spcAft>
              <a:spcPct val="15000"/>
            </a:spcAft>
            <a:buChar char="••"/>
          </a:pPr>
          <a:r>
            <a:rPr lang="en-US" sz="1100" kern="1200" dirty="0"/>
            <a:t>If tag lines are used, they must be non-conductive.</a:t>
          </a:r>
        </a:p>
        <a:p>
          <a:pPr lvl="0" algn="l" defTabSz="488950">
            <a:lnSpc>
              <a:spcPct val="100000"/>
            </a:lnSpc>
            <a:spcBef>
              <a:spcPct val="0"/>
            </a:spcBef>
            <a:spcAft>
              <a:spcPct val="35000"/>
            </a:spcAft>
          </a:pPr>
          <a:endParaRPr lang="en-US" sz="1100" kern="1200" dirty="0"/>
        </a:p>
        <a:p>
          <a:pPr marL="57150" lvl="1" indent="-57150" algn="l" defTabSz="488950">
            <a:lnSpc>
              <a:spcPct val="90000"/>
            </a:lnSpc>
            <a:spcBef>
              <a:spcPct val="0"/>
            </a:spcBef>
            <a:spcAft>
              <a:spcPct val="15000"/>
            </a:spcAft>
            <a:buChar char="••"/>
          </a:pPr>
          <a:r>
            <a:rPr lang="en-US" sz="1100" kern="1200" dirty="0"/>
            <a:t>High-visibility markers are to be placed at the 20 foot line (or otherwise specified in Table A) and if the operator can not see the markers, a dedicated spotter must be used.</a:t>
          </a:r>
        </a:p>
        <a:p>
          <a:pPr lvl="0" algn="l" defTabSz="488950">
            <a:lnSpc>
              <a:spcPct val="100000"/>
            </a:lnSpc>
            <a:spcBef>
              <a:spcPct val="0"/>
            </a:spcBef>
            <a:spcAft>
              <a:spcPct val="35000"/>
            </a:spcAft>
          </a:pPr>
          <a:endParaRPr lang="en-US" sz="1100" kern="1200" dirty="0"/>
        </a:p>
        <a:p>
          <a:pPr marL="57150" lvl="1" indent="-57150" algn="l" defTabSz="488950">
            <a:lnSpc>
              <a:spcPct val="90000"/>
            </a:lnSpc>
            <a:spcBef>
              <a:spcPct val="0"/>
            </a:spcBef>
            <a:spcAft>
              <a:spcPct val="15000"/>
            </a:spcAft>
            <a:buChar char="••"/>
          </a:pPr>
          <a:r>
            <a:rPr lang="en-US" sz="1100" kern="1200" dirty="0"/>
            <a:t>Either a proximity alarm or a dedicated spotter in constant contact with the operator must be implemented.</a:t>
          </a:r>
        </a:p>
        <a:p>
          <a:pPr lvl="0" algn="l" defTabSz="488950">
            <a:lnSpc>
              <a:spcPct val="100000"/>
            </a:lnSpc>
            <a:spcBef>
              <a:spcPct val="0"/>
            </a:spcBef>
            <a:spcAft>
              <a:spcPct val="35000"/>
            </a:spcAft>
          </a:pPr>
          <a:endParaRPr lang="en-US" sz="1100" kern="1200" dirty="0"/>
        </a:p>
        <a:p>
          <a:pPr marL="57150" lvl="1" indent="-57150" algn="l" defTabSz="488950">
            <a:lnSpc>
              <a:spcPct val="90000"/>
            </a:lnSpc>
            <a:spcBef>
              <a:spcPct val="0"/>
            </a:spcBef>
            <a:spcAft>
              <a:spcPct val="15000"/>
            </a:spcAft>
            <a:buChar char="••"/>
          </a:pPr>
          <a:r>
            <a:rPr lang="en-US" sz="1100" kern="1200" dirty="0"/>
            <a:t>No part of the equipment, load line, or load is to be under the power line unless employer has confirmed that the lines are deenergized.</a:t>
          </a:r>
        </a:p>
      </dsp:txBody>
      <dsp:txXfrm>
        <a:off x="8" y="721043"/>
        <a:ext cx="4311566" cy="1030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B42CA-EA06-45BF-AE32-2588D9A69854}">
      <dsp:nvSpPr>
        <dsp:cNvPr id="0" name=""/>
        <dsp:cNvSpPr/>
      </dsp:nvSpPr>
      <dsp:spPr>
        <a:xfrm>
          <a:off x="0" y="74626"/>
          <a:ext cx="5796200" cy="75582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a:t>Overloading / Poor Weight Distribution / Load Slipping or Falling</a:t>
          </a:r>
          <a:endParaRPr lang="en-US" sz="1900" kern="1200"/>
        </a:p>
      </dsp:txBody>
      <dsp:txXfrm>
        <a:off x="36896" y="111522"/>
        <a:ext cx="5722408" cy="682028"/>
      </dsp:txXfrm>
    </dsp:sp>
    <dsp:sp modelId="{A4018DE5-1EC0-4DA3-AD25-B6D3665165E5}">
      <dsp:nvSpPr>
        <dsp:cNvPr id="0" name=""/>
        <dsp:cNvSpPr/>
      </dsp:nvSpPr>
      <dsp:spPr>
        <a:xfrm>
          <a:off x="0" y="830446"/>
          <a:ext cx="5796200" cy="29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2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Most modern cranes have overload protection systems.</a:t>
          </a:r>
        </a:p>
        <a:p>
          <a:pPr marL="114300" lvl="1" indent="-114300" algn="l" defTabSz="666750">
            <a:lnSpc>
              <a:spcPct val="90000"/>
            </a:lnSpc>
            <a:spcBef>
              <a:spcPct val="0"/>
            </a:spcBef>
            <a:spcAft>
              <a:spcPct val="20000"/>
            </a:spcAft>
            <a:buChar char="••"/>
          </a:pPr>
          <a:r>
            <a:rPr lang="en-US" sz="1500" kern="1200" dirty="0"/>
            <a:t>Earlier models may have 4 types of switches that when a load exceeds a certain limit, the crane will only be able to be lowered.  The 4 types are the following:</a:t>
          </a:r>
        </a:p>
        <a:p>
          <a:pPr marL="228600" lvl="2" indent="-114300" algn="l" defTabSz="666750">
            <a:lnSpc>
              <a:spcPct val="90000"/>
            </a:lnSpc>
            <a:spcBef>
              <a:spcPct val="0"/>
            </a:spcBef>
            <a:spcAft>
              <a:spcPct val="20000"/>
            </a:spcAft>
            <a:buChar char="••"/>
          </a:pPr>
          <a:r>
            <a:rPr lang="en-US" sz="1500" kern="1200"/>
            <a:t>Mechanical.</a:t>
          </a:r>
        </a:p>
        <a:p>
          <a:pPr marL="228600" lvl="2" indent="-114300" algn="l" defTabSz="666750">
            <a:lnSpc>
              <a:spcPct val="90000"/>
            </a:lnSpc>
            <a:spcBef>
              <a:spcPct val="0"/>
            </a:spcBef>
            <a:spcAft>
              <a:spcPct val="20000"/>
            </a:spcAft>
            <a:buChar char="••"/>
          </a:pPr>
          <a:r>
            <a:rPr lang="en-US" sz="1500" kern="1200"/>
            <a:t>Electric.</a:t>
          </a:r>
        </a:p>
        <a:p>
          <a:pPr marL="228600" lvl="2" indent="-114300" algn="l" defTabSz="666750">
            <a:lnSpc>
              <a:spcPct val="90000"/>
            </a:lnSpc>
            <a:spcBef>
              <a:spcPct val="0"/>
            </a:spcBef>
            <a:spcAft>
              <a:spcPct val="20000"/>
            </a:spcAft>
            <a:buChar char="••"/>
          </a:pPr>
          <a:r>
            <a:rPr lang="en-US" sz="1500" kern="1200"/>
            <a:t>Mechanical/Electrical Hybrid.</a:t>
          </a:r>
        </a:p>
        <a:p>
          <a:pPr marL="228600" lvl="2" indent="-114300" algn="l" defTabSz="666750">
            <a:lnSpc>
              <a:spcPct val="90000"/>
            </a:lnSpc>
            <a:spcBef>
              <a:spcPct val="0"/>
            </a:spcBef>
            <a:spcAft>
              <a:spcPct val="20000"/>
            </a:spcAft>
            <a:buChar char="••"/>
          </a:pPr>
          <a:r>
            <a:rPr lang="en-US" sz="1500" kern="1200"/>
            <a:t>Chain Hoist.</a:t>
          </a:r>
        </a:p>
        <a:p>
          <a:pPr marL="114300" lvl="1" indent="-114300" algn="l" defTabSz="666750">
            <a:lnSpc>
              <a:spcPct val="90000"/>
            </a:lnSpc>
            <a:spcBef>
              <a:spcPct val="0"/>
            </a:spcBef>
            <a:spcAft>
              <a:spcPct val="20000"/>
            </a:spcAft>
            <a:buChar char="••"/>
          </a:pPr>
          <a:r>
            <a:rPr lang="en-US" sz="1500" kern="1200"/>
            <a:t>When first rigging a load, the load should only be hoisted a few inches above the ground then checked for proper balance and insurance that the load is completely secured.</a:t>
          </a:r>
        </a:p>
        <a:p>
          <a:pPr marL="114300" lvl="1" indent="-114300" algn="l" defTabSz="666750">
            <a:lnSpc>
              <a:spcPct val="90000"/>
            </a:lnSpc>
            <a:spcBef>
              <a:spcPct val="0"/>
            </a:spcBef>
            <a:spcAft>
              <a:spcPct val="20000"/>
            </a:spcAft>
            <a:buChar char="••"/>
          </a:pPr>
          <a:r>
            <a:rPr lang="en-US" sz="1500" kern="1200"/>
            <a:t>Verifying the rigging should insure that the load will not slip or fall.</a:t>
          </a:r>
        </a:p>
      </dsp:txBody>
      <dsp:txXfrm>
        <a:off x="0" y="830446"/>
        <a:ext cx="5796200" cy="29104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EB002-107F-4F28-8523-CD42DAA7B7D6}">
      <dsp:nvSpPr>
        <dsp:cNvPr id="0" name=""/>
        <dsp:cNvSpPr/>
      </dsp:nvSpPr>
      <dsp:spPr>
        <a:xfrm>
          <a:off x="0" y="461"/>
          <a:ext cx="5470207" cy="10801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21A1D-DCA3-4E8B-9C95-2E5F1AD508B1}">
      <dsp:nvSpPr>
        <dsp:cNvPr id="0" name=""/>
        <dsp:cNvSpPr/>
      </dsp:nvSpPr>
      <dsp:spPr>
        <a:xfrm>
          <a:off x="326738" y="243490"/>
          <a:ext cx="594070" cy="5940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C315A4-321C-4AC5-9470-DADEEFB76411}">
      <dsp:nvSpPr>
        <dsp:cNvPr id="0" name=""/>
        <dsp:cNvSpPr/>
      </dsp:nvSpPr>
      <dsp:spPr>
        <a:xfrm>
          <a:off x="1247548" y="461"/>
          <a:ext cx="4222658" cy="108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14" tIns="114314" rIns="114314" bIns="114314" numCol="1" spcCol="1270" anchor="ctr" anchorCtr="0">
          <a:noAutofit/>
        </a:bodyPr>
        <a:lstStyle/>
        <a:p>
          <a:pPr lvl="0" algn="l" defTabSz="666750">
            <a:lnSpc>
              <a:spcPct val="90000"/>
            </a:lnSpc>
            <a:spcBef>
              <a:spcPct val="0"/>
            </a:spcBef>
            <a:spcAft>
              <a:spcPct val="35000"/>
            </a:spcAft>
          </a:pPr>
          <a:r>
            <a:rPr lang="en-US" sz="1500" kern="1200"/>
            <a:t>When setting up the crane to pick up the desired load, it is crucial to investigate the weather conditions for the area, are right for safe crane operation.</a:t>
          </a:r>
        </a:p>
      </dsp:txBody>
      <dsp:txXfrm>
        <a:off x="1247548" y="461"/>
        <a:ext cx="4222658" cy="1080128"/>
      </dsp:txXfrm>
    </dsp:sp>
    <dsp:sp modelId="{893CFB48-68F0-4CCD-BB40-DBDC00BAB301}">
      <dsp:nvSpPr>
        <dsp:cNvPr id="0" name=""/>
        <dsp:cNvSpPr/>
      </dsp:nvSpPr>
      <dsp:spPr>
        <a:xfrm>
          <a:off x="0" y="1350621"/>
          <a:ext cx="5470207" cy="10801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DE5834-39AF-46FC-BA6B-B2F13FC7D3B8}">
      <dsp:nvSpPr>
        <dsp:cNvPr id="0" name=""/>
        <dsp:cNvSpPr/>
      </dsp:nvSpPr>
      <dsp:spPr>
        <a:xfrm>
          <a:off x="326738" y="1593650"/>
          <a:ext cx="594070" cy="5940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BF4442-0772-4A8F-9AE7-5831B6FD96B6}">
      <dsp:nvSpPr>
        <dsp:cNvPr id="0" name=""/>
        <dsp:cNvSpPr/>
      </dsp:nvSpPr>
      <dsp:spPr>
        <a:xfrm>
          <a:off x="1247548" y="1350621"/>
          <a:ext cx="4222658" cy="108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14" tIns="114314" rIns="114314" bIns="114314" numCol="1" spcCol="1270" anchor="ctr" anchorCtr="0">
          <a:noAutofit/>
        </a:bodyPr>
        <a:lstStyle/>
        <a:p>
          <a:pPr lvl="0" algn="l" defTabSz="666750">
            <a:lnSpc>
              <a:spcPct val="90000"/>
            </a:lnSpc>
            <a:spcBef>
              <a:spcPct val="0"/>
            </a:spcBef>
            <a:spcAft>
              <a:spcPct val="35000"/>
            </a:spcAft>
          </a:pPr>
          <a:r>
            <a:rPr lang="en-US" sz="1500" kern="1200"/>
            <a:t>The most important weather conditions to keep in mind are the wind speed, and lightning.</a:t>
          </a:r>
        </a:p>
      </dsp:txBody>
      <dsp:txXfrm>
        <a:off x="1247548" y="1350621"/>
        <a:ext cx="4222658" cy="1080128"/>
      </dsp:txXfrm>
    </dsp:sp>
    <dsp:sp modelId="{27999C5B-DF46-4478-925B-106E2666E42D}">
      <dsp:nvSpPr>
        <dsp:cNvPr id="0" name=""/>
        <dsp:cNvSpPr/>
      </dsp:nvSpPr>
      <dsp:spPr>
        <a:xfrm>
          <a:off x="0" y="2700782"/>
          <a:ext cx="5470207" cy="10801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4E3D7-EB32-4A44-B322-F6ED2557FA98}">
      <dsp:nvSpPr>
        <dsp:cNvPr id="0" name=""/>
        <dsp:cNvSpPr/>
      </dsp:nvSpPr>
      <dsp:spPr>
        <a:xfrm>
          <a:off x="326738" y="2943811"/>
          <a:ext cx="594070" cy="5940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3AEADC-F707-4356-8C5B-156C6738A1DF}">
      <dsp:nvSpPr>
        <dsp:cNvPr id="0" name=""/>
        <dsp:cNvSpPr/>
      </dsp:nvSpPr>
      <dsp:spPr>
        <a:xfrm>
          <a:off x="1247548" y="2700782"/>
          <a:ext cx="4222658" cy="108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14" tIns="114314" rIns="114314" bIns="114314" numCol="1" spcCol="1270" anchor="ctr" anchorCtr="0">
          <a:noAutofit/>
        </a:bodyPr>
        <a:lstStyle/>
        <a:p>
          <a:pPr lvl="0" algn="l" defTabSz="666750">
            <a:lnSpc>
              <a:spcPct val="90000"/>
            </a:lnSpc>
            <a:spcBef>
              <a:spcPct val="0"/>
            </a:spcBef>
            <a:spcAft>
              <a:spcPct val="35000"/>
            </a:spcAft>
          </a:pPr>
          <a:r>
            <a:rPr lang="en-US" sz="1500" kern="1200"/>
            <a:t>Just remember that high winds = uncontrollable load which makes the job unsafe for everyone. The crane arm also acts like a lightning rod.</a:t>
          </a:r>
        </a:p>
      </dsp:txBody>
      <dsp:txXfrm>
        <a:off x="1247548" y="2700782"/>
        <a:ext cx="4222658" cy="10801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D8854-67A5-45C0-9559-1B7EC69F7084}">
      <dsp:nvSpPr>
        <dsp:cNvPr id="0" name=""/>
        <dsp:cNvSpPr/>
      </dsp:nvSpPr>
      <dsp:spPr>
        <a:xfrm>
          <a:off x="0" y="38485"/>
          <a:ext cx="5470207" cy="131975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When setting up the crane prior to operating, the following must be ensured:</a:t>
          </a:r>
        </a:p>
      </dsp:txBody>
      <dsp:txXfrm>
        <a:off x="64425" y="102910"/>
        <a:ext cx="5341357" cy="1190909"/>
      </dsp:txXfrm>
    </dsp:sp>
    <dsp:sp modelId="{F6975192-16EA-45DC-9161-67A1F6ADA8AD}">
      <dsp:nvSpPr>
        <dsp:cNvPr id="0" name=""/>
        <dsp:cNvSpPr/>
      </dsp:nvSpPr>
      <dsp:spPr>
        <a:xfrm>
          <a:off x="0" y="1358245"/>
          <a:ext cx="5470207" cy="23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67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The ground is level, and free from any obstructions.</a:t>
          </a:r>
        </a:p>
        <a:p>
          <a:pPr marL="171450" lvl="1" indent="-171450" algn="l" defTabSz="844550">
            <a:lnSpc>
              <a:spcPct val="90000"/>
            </a:lnSpc>
            <a:spcBef>
              <a:spcPct val="0"/>
            </a:spcBef>
            <a:spcAft>
              <a:spcPct val="20000"/>
            </a:spcAft>
            <a:buChar char="••"/>
          </a:pPr>
          <a:r>
            <a:rPr lang="en-US" sz="1900" kern="1200"/>
            <a:t>All outriggers are properly extended and the correct outrigger pads are used.</a:t>
          </a:r>
        </a:p>
        <a:p>
          <a:pPr marL="171450" lvl="1" indent="-171450" algn="l" defTabSz="844550">
            <a:lnSpc>
              <a:spcPct val="90000"/>
            </a:lnSpc>
            <a:spcBef>
              <a:spcPct val="0"/>
            </a:spcBef>
            <a:spcAft>
              <a:spcPct val="20000"/>
            </a:spcAft>
            <a:buChar char="••"/>
          </a:pPr>
          <a:r>
            <a:rPr lang="en-US" sz="1900" kern="1200"/>
            <a:t>When checking the outriggers, there should be </a:t>
          </a:r>
          <a:r>
            <a:rPr lang="en-US" sz="1900" b="1" kern="1200"/>
            <a:t>no</a:t>
          </a:r>
          <a:r>
            <a:rPr lang="en-US" sz="1900" kern="1200"/>
            <a:t> float.</a:t>
          </a:r>
        </a:p>
        <a:p>
          <a:pPr marL="171450" lvl="1" indent="-171450" algn="l" defTabSz="844550">
            <a:lnSpc>
              <a:spcPct val="90000"/>
            </a:lnSpc>
            <a:spcBef>
              <a:spcPct val="0"/>
            </a:spcBef>
            <a:spcAft>
              <a:spcPct val="20000"/>
            </a:spcAft>
            <a:buChar char="••"/>
          </a:pPr>
          <a:r>
            <a:rPr lang="en-US" sz="1900" kern="1200"/>
            <a:t>The crane’s area is large enough to satisfy the crane’s radii when rotated.</a:t>
          </a:r>
        </a:p>
      </dsp:txBody>
      <dsp:txXfrm>
        <a:off x="0" y="1358245"/>
        <a:ext cx="5470207" cy="23846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64C1E-C75C-4FA1-80BA-CE45D84210D4}">
      <dsp:nvSpPr>
        <dsp:cNvPr id="0" name=""/>
        <dsp:cNvSpPr/>
      </dsp:nvSpPr>
      <dsp:spPr>
        <a:xfrm>
          <a:off x="0" y="0"/>
          <a:ext cx="4649675" cy="1134411"/>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To reduce the risk of crane failure, inspections on each component of the crane is required.</a:t>
          </a:r>
        </a:p>
      </dsp:txBody>
      <dsp:txXfrm>
        <a:off x="33226" y="33226"/>
        <a:ext cx="3425556" cy="1067959"/>
      </dsp:txXfrm>
    </dsp:sp>
    <dsp:sp modelId="{1FFD5F9F-9A77-4BE3-A469-761089E5DFFA}">
      <dsp:nvSpPr>
        <dsp:cNvPr id="0" name=""/>
        <dsp:cNvSpPr/>
      </dsp:nvSpPr>
      <dsp:spPr>
        <a:xfrm>
          <a:off x="410265" y="1323480"/>
          <a:ext cx="4649675" cy="1134411"/>
        </a:xfrm>
        <a:prstGeom prst="roundRect">
          <a:avLst>
            <a:gd name="adj" fmla="val 10000"/>
          </a:avLst>
        </a:prstGeom>
        <a:solidFill>
          <a:schemeClr val="accent5">
            <a:hueOff val="-419932"/>
            <a:satOff val="22824"/>
            <a:lumOff val="-421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Periodic or frequent are two crane usage classifications that determine the inspection intervals.</a:t>
          </a:r>
        </a:p>
      </dsp:txBody>
      <dsp:txXfrm>
        <a:off x="443491" y="1356706"/>
        <a:ext cx="3435590" cy="1067959"/>
      </dsp:txXfrm>
    </dsp:sp>
    <dsp:sp modelId="{0E5DEB19-7F2C-4C06-98FB-C9BB46AAD740}">
      <dsp:nvSpPr>
        <dsp:cNvPr id="0" name=""/>
        <dsp:cNvSpPr/>
      </dsp:nvSpPr>
      <dsp:spPr>
        <a:xfrm>
          <a:off x="820531" y="2646960"/>
          <a:ext cx="4649675" cy="1134411"/>
        </a:xfrm>
        <a:prstGeom prst="roundRect">
          <a:avLst>
            <a:gd name="adj" fmla="val 10000"/>
          </a:avLst>
        </a:prstGeom>
        <a:solidFill>
          <a:schemeClr val="accent5">
            <a:hueOff val="-839865"/>
            <a:satOff val="45647"/>
            <a:lumOff val="-843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OSHA defines the intervals as:</a:t>
          </a:r>
        </a:p>
        <a:p>
          <a:pPr marL="114300" lvl="1" indent="-114300" algn="l" defTabSz="533400">
            <a:lnSpc>
              <a:spcPct val="90000"/>
            </a:lnSpc>
            <a:spcBef>
              <a:spcPct val="0"/>
            </a:spcBef>
            <a:spcAft>
              <a:spcPct val="15000"/>
            </a:spcAft>
            <a:buChar char="••"/>
          </a:pPr>
          <a:r>
            <a:rPr lang="en-US" sz="1200" kern="1200"/>
            <a:t>Frequent inspection - daily to monthly intervals.</a:t>
          </a:r>
        </a:p>
        <a:p>
          <a:pPr marL="114300" lvl="1" indent="-114300" algn="l" defTabSz="533400">
            <a:lnSpc>
              <a:spcPct val="90000"/>
            </a:lnSpc>
            <a:spcBef>
              <a:spcPct val="0"/>
            </a:spcBef>
            <a:spcAft>
              <a:spcPct val="15000"/>
            </a:spcAft>
            <a:buChar char="••"/>
          </a:pPr>
          <a:r>
            <a:rPr lang="en-US" sz="1200" kern="1200"/>
            <a:t>Periodic inspection - 1 to 12 month intervals or as specified by manufacturer.</a:t>
          </a:r>
        </a:p>
      </dsp:txBody>
      <dsp:txXfrm>
        <a:off x="853757" y="2680186"/>
        <a:ext cx="3435590" cy="1067959"/>
      </dsp:txXfrm>
    </dsp:sp>
    <dsp:sp modelId="{5E77F56A-0A8F-4BC6-A124-C54E0A9058B4}">
      <dsp:nvSpPr>
        <dsp:cNvPr id="0" name=""/>
        <dsp:cNvSpPr/>
      </dsp:nvSpPr>
      <dsp:spPr>
        <a:xfrm>
          <a:off x="3912308" y="860262"/>
          <a:ext cx="737367" cy="737367"/>
        </a:xfrm>
        <a:prstGeom prst="downArrow">
          <a:avLst>
            <a:gd name="adj1" fmla="val 55000"/>
            <a:gd name="adj2" fmla="val 45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078216" y="860262"/>
        <a:ext cx="405551" cy="554869"/>
      </dsp:txXfrm>
    </dsp:sp>
    <dsp:sp modelId="{D915B806-5288-4CB4-9F14-B3ABAE6F1A65}">
      <dsp:nvSpPr>
        <dsp:cNvPr id="0" name=""/>
        <dsp:cNvSpPr/>
      </dsp:nvSpPr>
      <dsp:spPr>
        <a:xfrm>
          <a:off x="4322573" y="2176179"/>
          <a:ext cx="737367" cy="737367"/>
        </a:xfrm>
        <a:prstGeom prst="downArrow">
          <a:avLst>
            <a:gd name="adj1" fmla="val 55000"/>
            <a:gd name="adj2" fmla="val 45000"/>
          </a:avLst>
        </a:prstGeom>
        <a:solidFill>
          <a:schemeClr val="accent5">
            <a:tint val="40000"/>
            <a:alpha val="90000"/>
            <a:hueOff val="-1353490"/>
            <a:satOff val="24994"/>
            <a:lumOff val="61"/>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488481" y="2176179"/>
        <a:ext cx="405551" cy="55486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Title Page.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8f99e9c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8f99e9c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compensate for overhead power lines.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a4e1fc80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a4e1fc80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information about overhead lines.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8f99e9c8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8f99e9c8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Mechanical Switch- when excessive force occurs, a spring collapses, causing the switch to flip, and disabling the hoist</a:t>
            </a:r>
            <a:endParaRPr dirty="0"/>
          </a:p>
          <a:p>
            <a:pPr marL="0" lvl="0" indent="0" algn="l" rtl="0">
              <a:spcBef>
                <a:spcPts val="0"/>
              </a:spcBef>
              <a:spcAft>
                <a:spcPts val="0"/>
              </a:spcAft>
              <a:buNone/>
            </a:pPr>
            <a:r>
              <a:rPr lang="en" dirty="0"/>
              <a:t>Electric- Monitors the current the motor is drawing.  When exceeded, disables the hoist</a:t>
            </a:r>
            <a:endParaRPr dirty="0"/>
          </a:p>
          <a:p>
            <a:pPr marL="0" lvl="0" indent="0" algn="l" rtl="0">
              <a:spcBef>
                <a:spcPts val="0"/>
              </a:spcBef>
              <a:spcAft>
                <a:spcPts val="0"/>
              </a:spcAft>
              <a:buNone/>
            </a:pPr>
            <a:r>
              <a:rPr lang="en" dirty="0"/>
              <a:t>Mechanical/Electric- adjust voltage to compensate for deflection to an extent then the mechanical switch disables the hoist</a:t>
            </a:r>
            <a:endParaRPr dirty="0"/>
          </a:p>
          <a:p>
            <a:pPr marL="0" lvl="0" indent="0" algn="l" rtl="0">
              <a:spcBef>
                <a:spcPts val="0"/>
              </a:spcBef>
              <a:spcAft>
                <a:spcPts val="0"/>
              </a:spcAft>
              <a:buNone/>
            </a:pPr>
            <a:r>
              <a:rPr lang="en" dirty="0"/>
              <a:t>Chain Hoist- Uses a slip clutch.  The slip clutch will continue to spin when overload occurs but will not lift the load, disabling the hoist.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8e64b5f7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8e64b5f7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section, emphasize on how important the wind speed factor is with regards to picking up loads.</a:t>
            </a:r>
            <a:endParaRPr/>
          </a:p>
          <a:p>
            <a:pPr marL="0" lvl="0" indent="0" algn="l" rtl="0">
              <a:spcBef>
                <a:spcPts val="0"/>
              </a:spcBef>
              <a:spcAft>
                <a:spcPts val="0"/>
              </a:spcAft>
              <a:buNone/>
            </a:pPr>
            <a:endParaRPr/>
          </a:p>
          <a:p>
            <a:pPr marL="0" lvl="0" indent="0" algn="l" rtl="0">
              <a:spcBef>
                <a:spcPts val="0"/>
              </a:spcBef>
              <a:spcAft>
                <a:spcPts val="0"/>
              </a:spcAft>
              <a:buNone/>
            </a:pPr>
            <a:r>
              <a:rPr lang="en"/>
              <a:t>For the manufacturer’s maximum amount of wind speed allowed, see the owners/operators manual for more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It should also be mentioned that the size of the load will have an effect on what makes the load uncontrollable when there are high winds.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8e64b5f7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8e64b5f7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Hazards to look for when setting up the cranes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8e64b5f7e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8e64b5f7e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Proper vs improper outrigger setup. </a:t>
            </a:r>
            <a:r>
              <a:rPr lang="en-US" dirty="0"/>
              <a:t>Links lead to further information on the subject.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8e64b5f7e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8e64b5f7e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Hazards associated with an Outrigger.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8e64b5f7e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8e64b5f7e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Proper use of Outrigger Pads.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8e64b5f7e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8e64b5f7e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Improper use of Outrigger pads.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8e64b5f7e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8e64b5f7e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OSHA’s take on Outrigger Use.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a4e1fc807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7a4e1fc807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 for the Training.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8e64b5f7e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8e64b5f7e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Crane inspections and their importance.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a4e1fc80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a4e1fc80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Inspection standards used after equipment is assembled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a4e1fc80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a4e1fc80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is about the environments that make maintenance more difficult and common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8e64b5f7e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8e64b5f7e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isolate and correct safety hazards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8e64b5f7e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8e64b5f7e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Inspection Standards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a4e1fc807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a4e1fc807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Information about Inspections of cranes.</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8e64b5f7e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8e64b5f7e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of a crane inspection sheet.</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8f99e9c8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8f99e9c8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Information on Who is qualified to operate certain machines.</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a4e1fc807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a4e1fc807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Requirements necessary to qualify someone for operating a crane.</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a4e1fc807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a4e1fc807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 1</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8f99e9c8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8f99e9c8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Youtube video on Crane Safety.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a4e1fc807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a4e1fc807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Page 2 of references.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ad1ed49e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ad1ed49e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 of most common hazards.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b414dec9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b414dec9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Hazard associated with a crane combusting near a powerline.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b414dec9e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b414dec9e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explains hazards involved with overloading and explains how it can be prevented.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b414dec9e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b414dec9e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Slide that address the potential hazards to people and property.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b414dec9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b414dec9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Hazards associated with the maintenance of equipment.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b414dec9e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b414dec9e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left to right: Wear and tear on wire, incorrect crane alignment, bent and damaged hook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01358013"/>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624D31-43A5-475A-80CF-332C9F6DCF35}" type="datetimeFigureOut">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480347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624D31-43A5-475A-80CF-332C9F6DCF35}" type="datetimeFigureOut">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53613818"/>
      </p:ext>
    </p:extLst>
  </p:cSld>
  <p:clrMapOvr>
    <a:masterClrMapping/>
  </p:clrMapOvr>
  <p:hf sldNum="0"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3750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00077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60905602"/>
      </p:ext>
    </p:extLst>
  </p:cSld>
  <p:clrMapOvr>
    <a:masterClrMapping/>
  </p:clrMapOvr>
  <p:hf sldNum="0"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8624D31-43A5-475A-80CF-332C9F6DCF35}" type="datetimeFigureOut">
              <a:rPr lang="en-US" smtClean="0"/>
              <a:t>1/23/2020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6042904"/>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8624D31-43A5-475A-80CF-332C9F6DCF35}" type="datetimeFigureOut">
              <a:rPr lang="en-US" smtClean="0"/>
              <a:t>1/23/2020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87859176"/>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C8C39B41-D8B5-4052-B551-9B5525EAA8B6}" type="datetimeFigureOut">
              <a:rPr lang="en-US" smtClean="0"/>
              <a:t>1/23/2020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05828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94136C-8742-45B2-AF27-D93DF72833A9}" type="datetimeFigureOut">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7658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98624D31-43A5-475A-80CF-332C9F6DCF35}" type="datetimeFigureOut">
              <a:rPr lang="en-US" smtClean="0"/>
              <a:t>1/23/2020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50710614"/>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C9CAD897-D46E-4AD2-BD9B-49DD3E640873}" type="datetimeFigureOut">
              <a:rPr lang="en-US" smtClean="0"/>
              <a:t>1/23/2020</a:t>
            </a:fld>
            <a:endParaRPr lang="en-US" dirty="0"/>
          </a:p>
        </p:txBody>
      </p:sp>
      <p:sp>
        <p:nvSpPr>
          <p:cNvPr id="9" name="Footer Placeholder 8"/>
          <p:cNvSpPr>
            <a:spLocks noGrp="1"/>
          </p:cNvSpPr>
          <p:nvPr>
            <p:ph type="ftr" sz="quarter" idx="11"/>
          </p:nvPr>
        </p:nvSpPr>
        <p:spPr>
          <a:xfrm>
            <a:off x="2624326" y="4767263"/>
            <a:ext cx="4433638" cy="273844"/>
          </a:xfrm>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156140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4767263"/>
            <a:ext cx="2057400"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98624D31-43A5-475A-80CF-332C9F6DCF35}" type="datetimeFigureOut">
              <a:rPr lang="en-US" smtClean="0"/>
              <a:t>1/23/2020</a:t>
            </a:fld>
            <a:endParaRPr lang="en-US" dirty="0"/>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91440" tIns="45720" rIns="91440" bIns="45720" rtlCol="0" anchor="ctr"/>
          <a:lstStyle>
            <a:lvl1pPr algn="r">
              <a:defRPr sz="900" b="1">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5862336"/>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osha.gov/laws-regs/regulations/standardnumber/1926/1926.1408"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stevensoncrane.com/product/maeda-mc-405-c/" TargetMode="External"/><Relationship Id="rId5" Type="http://schemas.openxmlformats.org/officeDocument/2006/relationships/hyperlink" Target="https://www.cranetech.com/blog/leveling-the-field/" TargetMode="Externa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dicausa.com/fibermax-crane-pad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elcosh.org/document/1488/748/d000104/selection.html"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store.craneinstitute.com/products/inspection-checklist-tower-crane-annual-periodic"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ehs.princeton.edu/workplace-construction/workplace-safety/construction-safety/crane-safety/crane-operations"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www.elcosh.org/document/1488/745/d000104/hazards.html" TargetMode="External"/><Relationship Id="rId5" Type="http://schemas.openxmlformats.org/officeDocument/2006/relationships/hyperlink" Target="https://www.konecranesusa.com/resources/lifting-viewpoints/how-do-overload-protective-devices-work" TargetMode="External"/><Relationship Id="rId4" Type="http://schemas.openxmlformats.org/officeDocument/2006/relationships/hyperlink" Target="https://www.osha.gov/laws-regs/regulations/standardnumber/1926/1926.1412"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LviUp94t65Q" TargetMode="External"/><Relationship Id="rId5" Type="http://schemas.openxmlformats.org/officeDocument/2006/relationships/image" Target="../media/image2.png"/><Relationship Id="rId4" Type="http://schemas.openxmlformats.org/officeDocument/2006/relationships/hyperlink" Target="https://youtu.be/LviUp94t65Q"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osha.gov/laws-regs/regulations/standardnumber/1926/1926.1427"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s://www.forconstructionpros.com/rental/lifting-equipment/crane/video/11148502/video-crane-overloading-is-not-safe" TargetMode="External"/><Relationship Id="rId5" Type="http://schemas.openxmlformats.org/officeDocument/2006/relationships/hyperlink" Target="https://www.osha.gov/SLTC/cranehoistsafety/hazards.html" TargetMode="External"/><Relationship Id="rId4" Type="http://schemas.openxmlformats.org/officeDocument/2006/relationships/hyperlink" Target="https://www.osha.gov/laws-regs/regulations/standardnumber/1926/1926.1408"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s://www.youtube.com/embed/pwftUYkOX0Y" TargetMode="External"/><Relationship Id="rId5" Type="http://schemas.openxmlformats.org/officeDocument/2006/relationships/image" Target="../media/image2.png"/><Relationship Id="rId4" Type="http://schemas.openxmlformats.org/officeDocument/2006/relationships/hyperlink" Target="https://www.youtube.com/watch?v=pwftUYkOX0Y"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s://www.youtube.com/embed/rEYEG1bJGa4" TargetMode="External"/><Relationship Id="rId5" Type="http://schemas.openxmlformats.org/officeDocument/2006/relationships/image" Target="../media/image2.png"/><Relationship Id="rId4" Type="http://schemas.openxmlformats.org/officeDocument/2006/relationships/hyperlink" Target="https://www.forconstructionpros.com/rental/lifting-equipment/crane/video/11148502/video-crane-overloading-is-not-safe"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openxmlformats.org/officeDocument/2006/relationships/hyperlink" Target="https://www.hoistandcranedepot.com/about-rigging-hook-safety-types-and-uses/" TargetMode="External"/><Relationship Id="rId3" Type="http://schemas.openxmlformats.org/officeDocument/2006/relationships/image" Target="../media/image7.png"/><Relationship Id="rId7" Type="http://schemas.openxmlformats.org/officeDocument/2006/relationships/hyperlink" Target="https://www.mazzellacompanies.com/resources/blog/5-common-problems-with-overhead-cranes-and-how-to-avoid-the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www.mazzellacompanies.com/Resources/Blog/how-to-inspect-wire-rope-slings-to-asme-b309-standards" TargetMode="Externa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802386" y="973836"/>
            <a:ext cx="2444016" cy="2441448"/>
          </a:xfrm>
          <a:prstGeom prst="rect">
            <a:avLst/>
          </a:prstGeom>
        </p:spPr>
        <p:txBody>
          <a:bodyPr spcFirstLastPara="1" lIns="91425" tIns="91425" rIns="91425" bIns="91425" anchorCtr="0">
            <a:normAutofit/>
          </a:bodyPr>
          <a:lstStyle/>
          <a:p>
            <a:pPr marL="0" lvl="0" indent="0" rtl="0">
              <a:spcBef>
                <a:spcPts val="0"/>
              </a:spcBef>
              <a:spcAft>
                <a:spcPts val="0"/>
              </a:spcAft>
              <a:buNone/>
            </a:pPr>
            <a:r>
              <a:rPr lang="en-US" sz="4100" u="sng" dirty="0">
                <a:latin typeface="Oswald"/>
                <a:ea typeface="Oswald"/>
                <a:cs typeface="Oswald"/>
                <a:sym typeface="Oswald"/>
              </a:rPr>
              <a:t>Crane Safety:</a:t>
            </a:r>
          </a:p>
        </p:txBody>
      </p:sp>
      <p:pic>
        <p:nvPicPr>
          <p:cNvPr id="3" name="Picture 2">
            <a:extLst>
              <a:ext uri="{FF2B5EF4-FFF2-40B4-BE49-F238E27FC236}">
                <a16:creationId xmlns:a16="http://schemas.microsoft.com/office/drawing/2014/main" id="{FB81A1DE-9DA8-4F70-8B2F-7315DD37EE04}"/>
              </a:ext>
            </a:extLst>
          </p:cNvPr>
          <p:cNvPicPr>
            <a:picLocks noChangeAspect="1"/>
          </p:cNvPicPr>
          <p:nvPr/>
        </p:nvPicPr>
        <p:blipFill>
          <a:blip r:embed="rId3"/>
          <a:stretch>
            <a:fillRect/>
          </a:stretch>
        </p:blipFill>
        <p:spPr>
          <a:xfrm>
            <a:off x="3840480" y="1565848"/>
            <a:ext cx="4775453" cy="200568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432002" y="2107069"/>
            <a:ext cx="180417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Corrective Measures:</a:t>
            </a:r>
          </a:p>
        </p:txBody>
      </p:sp>
      <p:sp>
        <p:nvSpPr>
          <p:cNvPr id="117" name="Google Shape;117;p22"/>
          <p:cNvSpPr txBox="1">
            <a:spLocks noGrp="1"/>
          </p:cNvSpPr>
          <p:nvPr>
            <p:ph type="body" idx="1"/>
          </p:nvPr>
        </p:nvSpPr>
        <p:spPr>
          <a:xfrm>
            <a:off x="2236181" y="854250"/>
            <a:ext cx="6596119" cy="2505638"/>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sz="1400" b="1" dirty="0"/>
              <a:t>Overhead Power Lines</a:t>
            </a:r>
          </a:p>
          <a:p>
            <a:pPr marL="914400" lvl="0" indent="-304800" algn="l" rtl="0">
              <a:spcBef>
                <a:spcPts val="1600"/>
              </a:spcBef>
              <a:spcAft>
                <a:spcPts val="0"/>
              </a:spcAft>
              <a:buSzPts val="1200"/>
              <a:buChar char="●"/>
            </a:pPr>
            <a:r>
              <a:rPr lang="en-US" sz="1400" dirty="0">
                <a:solidFill>
                  <a:schemeClr val="tx1"/>
                </a:solidFill>
              </a:rPr>
              <a:t>Insure there is a 20 foot clearance from the maximum work zone.</a:t>
            </a:r>
          </a:p>
          <a:p>
            <a:pPr marL="914400" lvl="0" indent="-304800" algn="l" rtl="0">
              <a:spcBef>
                <a:spcPts val="0"/>
              </a:spcBef>
              <a:spcAft>
                <a:spcPts val="0"/>
              </a:spcAft>
              <a:buSzPts val="1200"/>
              <a:buChar char="●"/>
            </a:pPr>
            <a:r>
              <a:rPr lang="en-US" sz="1400" dirty="0">
                <a:solidFill>
                  <a:schemeClr val="tx1"/>
                </a:solidFill>
              </a:rPr>
              <a:t>If  the work zone is closer than 20 feet to the load lines, then options 1, 2, or 3 are to be met.</a:t>
            </a:r>
          </a:p>
          <a:p>
            <a:pPr marL="609600" lvl="0" indent="0" algn="l" rtl="0">
              <a:spcBef>
                <a:spcPts val="0"/>
              </a:spcBef>
              <a:spcAft>
                <a:spcPts val="0"/>
              </a:spcAft>
              <a:buSzPts val="1200"/>
              <a:buNone/>
            </a:pPr>
            <a:endParaRPr lang="en-US" sz="1400" dirty="0">
              <a:solidFill>
                <a:schemeClr val="tx1"/>
              </a:solidFill>
            </a:endParaRPr>
          </a:p>
          <a:p>
            <a:pPr marL="1371600" lvl="0" indent="-304800" algn="l" rtl="0">
              <a:spcBef>
                <a:spcPts val="0"/>
              </a:spcBef>
              <a:spcAft>
                <a:spcPts val="0"/>
              </a:spcAft>
              <a:buSzPts val="1200"/>
              <a:buAutoNum type="arabicPeriod"/>
            </a:pPr>
            <a:r>
              <a:rPr lang="en-US" sz="1400" dirty="0">
                <a:solidFill>
                  <a:schemeClr val="tx1"/>
                </a:solidFill>
              </a:rPr>
              <a:t>De-energize the lines and ensure they are grounded;</a:t>
            </a:r>
          </a:p>
          <a:p>
            <a:pPr marL="1371600" lvl="0" indent="-304800" algn="l" rtl="0">
              <a:spcBef>
                <a:spcPts val="0"/>
              </a:spcBef>
              <a:spcAft>
                <a:spcPts val="0"/>
              </a:spcAft>
              <a:buSzPts val="1200"/>
              <a:buAutoNum type="arabicPeriod"/>
            </a:pPr>
            <a:r>
              <a:rPr lang="en-US" sz="1400" dirty="0">
                <a:solidFill>
                  <a:schemeClr val="tx1"/>
                </a:solidFill>
              </a:rPr>
              <a:t>Employer must ensure that the equipment, load lines, or load never get closer than the 20 foot clearance when operating;</a:t>
            </a:r>
          </a:p>
          <a:p>
            <a:pPr marL="1371600" lvl="0" indent="-304800" algn="l" rtl="0">
              <a:spcBef>
                <a:spcPts val="0"/>
              </a:spcBef>
              <a:spcAft>
                <a:spcPts val="0"/>
              </a:spcAft>
              <a:buSzPts val="1200"/>
              <a:buAutoNum type="arabicPeriod"/>
            </a:pPr>
            <a:r>
              <a:rPr lang="en-US" sz="1400" dirty="0">
                <a:solidFill>
                  <a:schemeClr val="tx1"/>
                </a:solidFill>
              </a:rPr>
              <a:t>When maximum work zone is closer than 20 feet to power lines, Table A clearances are to be used.</a:t>
            </a:r>
          </a:p>
          <a:p>
            <a:pPr marL="0" lvl="0" indent="0" algn="l" rtl="0">
              <a:spcBef>
                <a:spcPts val="1600"/>
              </a:spcBef>
              <a:spcAft>
                <a:spcPts val="0"/>
              </a:spcAft>
              <a:buNone/>
            </a:pPr>
            <a:endParaRPr lang="en-US" sz="1200" dirty="0"/>
          </a:p>
          <a:p>
            <a:pPr marL="1828800" lvl="0" indent="0" algn="l" rtl="0">
              <a:spcBef>
                <a:spcPts val="1600"/>
              </a:spcBef>
              <a:spcAft>
                <a:spcPts val="1600"/>
              </a:spcAft>
              <a:buNone/>
            </a:pPr>
            <a:endParaRPr lang="en-US" dirty="0"/>
          </a:p>
        </p:txBody>
      </p:sp>
      <p:pic>
        <p:nvPicPr>
          <p:cNvPr id="118" name="Google Shape;118;p22"/>
          <p:cNvPicPr preferRelativeResize="0"/>
          <p:nvPr/>
        </p:nvPicPr>
        <p:blipFill>
          <a:blip r:embed="rId3">
            <a:alphaModFix/>
          </a:blip>
          <a:stretch>
            <a:fillRect/>
          </a:stretch>
        </p:blipFill>
        <p:spPr>
          <a:xfrm>
            <a:off x="3788535" y="3116700"/>
            <a:ext cx="4324739" cy="1452175"/>
          </a:xfrm>
          <a:prstGeom prst="rect">
            <a:avLst/>
          </a:prstGeom>
          <a:noFill/>
          <a:ln>
            <a:noFill/>
          </a:ln>
        </p:spPr>
      </p:pic>
      <p:sp>
        <p:nvSpPr>
          <p:cNvPr id="119" name="Google Shape;119;p22"/>
          <p:cNvSpPr txBox="1"/>
          <p:nvPr/>
        </p:nvSpPr>
        <p:spPr>
          <a:xfrm>
            <a:off x="4210492" y="4568875"/>
            <a:ext cx="31971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dirty="0"/>
              <a:t>[Table A from OSHA Power Line Safety] retrieved from: </a:t>
            </a:r>
            <a:r>
              <a:rPr lang="en-US" sz="700" u="sng" dirty="0">
                <a:solidFill>
                  <a:schemeClr val="hlink"/>
                </a:solidFill>
                <a:hlinkClick r:id="rId4"/>
              </a:rPr>
              <a:t>https://www.osha.gov/laws-regs/regulations/standardnumber/1926/1926.1408</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3"/>
        <p:cNvGrpSpPr/>
        <p:nvPr/>
      </p:nvGrpSpPr>
      <p:grpSpPr>
        <a:xfrm>
          <a:off x="0" y="0"/>
          <a:ext cx="0" cy="0"/>
          <a:chOff x="0" y="0"/>
          <a:chExt cx="0" cy="0"/>
        </a:xfrm>
      </p:grpSpPr>
      <p:sp>
        <p:nvSpPr>
          <p:cNvPr id="176" name="Rectangle 175">
            <a:extLst>
              <a:ext uri="{FF2B5EF4-FFF2-40B4-BE49-F238E27FC236}">
                <a16:creationId xmlns:a16="http://schemas.microsoft.com/office/drawing/2014/main" id="{4F645BF8-7885-4398-80BC-4C0DF24F5C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Rectangle 177">
            <a:extLst>
              <a:ext uri="{FF2B5EF4-FFF2-40B4-BE49-F238E27FC236}">
                <a16:creationId xmlns:a16="http://schemas.microsoft.com/office/drawing/2014/main" id="{3212FB65-CD2B-4005-B910-132DCE19F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Google Shape;124;p23"/>
          <p:cNvSpPr txBox="1">
            <a:spLocks noGrp="1"/>
          </p:cNvSpPr>
          <p:nvPr>
            <p:ph type="title"/>
          </p:nvPr>
        </p:nvSpPr>
        <p:spPr>
          <a:xfrm>
            <a:off x="189689" y="842877"/>
            <a:ext cx="2210611" cy="345088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buClr>
                <a:schemeClr val="dk1"/>
              </a:buClr>
              <a:buSzPts val="1100"/>
            </a:pPr>
            <a:r>
              <a:rPr lang="en-US" sz="3600" spc="-60" dirty="0"/>
              <a:t>Corrective Measures involving power lines:</a:t>
            </a:r>
          </a:p>
          <a:p>
            <a:pPr marL="0" lvl="0" indent="0" defTabSz="914400">
              <a:spcBef>
                <a:spcPct val="0"/>
              </a:spcBef>
              <a:spcAft>
                <a:spcPts val="0"/>
              </a:spcAft>
            </a:pPr>
            <a:endParaRPr lang="en-US" sz="3600" spc="-60" dirty="0"/>
          </a:p>
        </p:txBody>
      </p:sp>
      <p:graphicFrame>
        <p:nvGraphicFramePr>
          <p:cNvPr id="140" name="Google Shape;125;p23">
            <a:extLst>
              <a:ext uri="{FF2B5EF4-FFF2-40B4-BE49-F238E27FC236}">
                <a16:creationId xmlns:a16="http://schemas.microsoft.com/office/drawing/2014/main" id="{50734E54-366F-4C71-9A9E-9C7B2980846A}"/>
              </a:ext>
            </a:extLst>
          </p:cNvPr>
          <p:cNvGraphicFramePr/>
          <p:nvPr>
            <p:extLst>
              <p:ext uri="{D42A27DB-BD31-4B8C-83A1-F6EECF244321}">
                <p14:modId xmlns:p14="http://schemas.microsoft.com/office/powerpoint/2010/main" val="3111271248"/>
              </p:ext>
            </p:extLst>
          </p:nvPr>
        </p:nvGraphicFramePr>
        <p:xfrm>
          <a:off x="2893562" y="569214"/>
          <a:ext cx="5486400" cy="224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9"/>
        <p:cNvGrpSpPr/>
        <p:nvPr/>
      </p:nvGrpSpPr>
      <p:grpSpPr>
        <a:xfrm>
          <a:off x="0" y="0"/>
          <a:ext cx="0" cy="0"/>
          <a:chOff x="0" y="0"/>
          <a:chExt cx="0" cy="0"/>
        </a:xfrm>
      </p:grpSpPr>
      <p:sp>
        <p:nvSpPr>
          <p:cNvPr id="152" name="Rectangle 137">
            <a:extLst>
              <a:ext uri="{FF2B5EF4-FFF2-40B4-BE49-F238E27FC236}">
                <a16:creationId xmlns:a16="http://schemas.microsoft.com/office/drawing/2014/main" id="{A4AE898F-D367-43CB-8149-7F3810C1F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Rectangle 139">
            <a:extLst>
              <a:ext uri="{FF2B5EF4-FFF2-40B4-BE49-F238E27FC236}">
                <a16:creationId xmlns:a16="http://schemas.microsoft.com/office/drawing/2014/main" id="{5667154B-AC93-4B1E-94B8-A22FD20CE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Google Shape;130;p24"/>
          <p:cNvSpPr txBox="1">
            <a:spLocks noGrp="1"/>
          </p:cNvSpPr>
          <p:nvPr>
            <p:ph type="title"/>
          </p:nvPr>
        </p:nvSpPr>
        <p:spPr>
          <a:xfrm>
            <a:off x="189689" y="842877"/>
            <a:ext cx="2210611" cy="345088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buClr>
                <a:schemeClr val="dk1"/>
              </a:buClr>
              <a:buSzPts val="1100"/>
            </a:pPr>
            <a:r>
              <a:rPr lang="en-US" sz="3600" spc="-60" dirty="0"/>
              <a:t>Corrective Measures:</a:t>
            </a:r>
          </a:p>
          <a:p>
            <a:pPr marL="0" lvl="0" indent="0" defTabSz="914400">
              <a:spcBef>
                <a:spcPct val="0"/>
              </a:spcBef>
              <a:spcAft>
                <a:spcPts val="0"/>
              </a:spcAft>
            </a:pPr>
            <a:endParaRPr lang="en-US" sz="3600" spc="-60" dirty="0"/>
          </a:p>
        </p:txBody>
      </p:sp>
      <p:graphicFrame>
        <p:nvGraphicFramePr>
          <p:cNvPr id="133" name="Google Shape;131;p24">
            <a:extLst>
              <a:ext uri="{FF2B5EF4-FFF2-40B4-BE49-F238E27FC236}">
                <a16:creationId xmlns:a16="http://schemas.microsoft.com/office/drawing/2014/main" id="{B577D23F-5696-4BD1-85FA-35D66BF5EE1C}"/>
              </a:ext>
            </a:extLst>
          </p:cNvPr>
          <p:cNvGraphicFramePr/>
          <p:nvPr>
            <p:extLst>
              <p:ext uri="{D42A27DB-BD31-4B8C-83A1-F6EECF244321}">
                <p14:modId xmlns:p14="http://schemas.microsoft.com/office/powerpoint/2010/main" val="3326449152"/>
              </p:ext>
            </p:extLst>
          </p:nvPr>
        </p:nvGraphicFramePr>
        <p:xfrm>
          <a:off x="2819922" y="664094"/>
          <a:ext cx="5796200" cy="3815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5"/>
        <p:cNvGrpSpPr/>
        <p:nvPr/>
      </p:nvGrpSpPr>
      <p:grpSpPr>
        <a:xfrm>
          <a:off x="0" y="0"/>
          <a:ext cx="0" cy="0"/>
          <a:chOff x="0" y="0"/>
          <a:chExt cx="0" cy="0"/>
        </a:xfrm>
      </p:grpSpPr>
      <p:sp>
        <p:nvSpPr>
          <p:cNvPr id="80" name="Rectangle 79">
            <a:extLst>
              <a:ext uri="{FF2B5EF4-FFF2-40B4-BE49-F238E27FC236}">
                <a16:creationId xmlns:a16="http://schemas.microsoft.com/office/drawing/2014/main" id="{A4AE898F-D367-43CB-8149-7F3810C1F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5667154B-AC93-4B1E-94B8-A22FD20CE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4" name="Rectangle 83">
            <a:extLst>
              <a:ext uri="{FF2B5EF4-FFF2-40B4-BE49-F238E27FC236}">
                <a16:creationId xmlns:a16="http://schemas.microsoft.com/office/drawing/2014/main" id="{3C8A81A9-A442-4FB4-A3AC-254A640235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9379D16-E9B5-4217-96FC-4444572AA0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2142" y="567993"/>
            <a:ext cx="2661858" cy="3996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Google Shape;136;p25"/>
          <p:cNvSpPr txBox="1">
            <a:spLocks noGrp="1"/>
          </p:cNvSpPr>
          <p:nvPr>
            <p:ph type="title"/>
          </p:nvPr>
        </p:nvSpPr>
        <p:spPr>
          <a:xfrm>
            <a:off x="6671831" y="842877"/>
            <a:ext cx="2210611" cy="345088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spc="-60" dirty="0"/>
              <a:t>Weather:</a:t>
            </a:r>
          </a:p>
        </p:txBody>
      </p:sp>
      <p:sp>
        <p:nvSpPr>
          <p:cNvPr id="88" name="Rectangle 87">
            <a:extLst>
              <a:ext uri="{FF2B5EF4-FFF2-40B4-BE49-F238E27FC236}">
                <a16:creationId xmlns:a16="http://schemas.microsoft.com/office/drawing/2014/main" id="{CD6054B7-5AC5-49DB-A3ED-354175FA8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9" name="Google Shape;137;p25">
            <a:extLst>
              <a:ext uri="{FF2B5EF4-FFF2-40B4-BE49-F238E27FC236}">
                <a16:creationId xmlns:a16="http://schemas.microsoft.com/office/drawing/2014/main" id="{5C4D9307-EAD0-4102-B633-4E816CCE1FD2}"/>
              </a:ext>
            </a:extLst>
          </p:cNvPr>
          <p:cNvGraphicFramePr/>
          <p:nvPr>
            <p:extLst>
              <p:ext uri="{D42A27DB-BD31-4B8C-83A1-F6EECF244321}">
                <p14:modId xmlns:p14="http://schemas.microsoft.com/office/powerpoint/2010/main" val="1326140359"/>
              </p:ext>
            </p:extLst>
          </p:nvPr>
        </p:nvGraphicFramePr>
        <p:xfrm>
          <a:off x="649985" y="700390"/>
          <a:ext cx="5470207" cy="3781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1"/>
        <p:cNvGrpSpPr/>
        <p:nvPr/>
      </p:nvGrpSpPr>
      <p:grpSpPr>
        <a:xfrm>
          <a:off x="0" y="0"/>
          <a:ext cx="0" cy="0"/>
          <a:chOff x="0" y="0"/>
          <a:chExt cx="0" cy="0"/>
        </a:xfrm>
      </p:grpSpPr>
      <p:sp>
        <p:nvSpPr>
          <p:cNvPr id="86" name="Rectangle 85">
            <a:extLst>
              <a:ext uri="{FF2B5EF4-FFF2-40B4-BE49-F238E27FC236}">
                <a16:creationId xmlns:a16="http://schemas.microsoft.com/office/drawing/2014/main" id="{A4AE898F-D367-43CB-8149-7F3810C1F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5667154B-AC93-4B1E-94B8-A22FD20CE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0" name="Rectangle 89">
            <a:extLst>
              <a:ext uri="{FF2B5EF4-FFF2-40B4-BE49-F238E27FC236}">
                <a16:creationId xmlns:a16="http://schemas.microsoft.com/office/drawing/2014/main" id="{3C8A81A9-A442-4FB4-A3AC-254A640235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9379D16-E9B5-4217-96FC-4444572AA0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2142" y="567993"/>
            <a:ext cx="2661858" cy="3996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42;p26"/>
          <p:cNvSpPr txBox="1">
            <a:spLocks noGrp="1"/>
          </p:cNvSpPr>
          <p:nvPr>
            <p:ph type="title"/>
          </p:nvPr>
        </p:nvSpPr>
        <p:spPr>
          <a:xfrm>
            <a:off x="6671831" y="842877"/>
            <a:ext cx="2210611" cy="345088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spc="-60" dirty="0"/>
              <a:t>Crane Setup Hazards:</a:t>
            </a:r>
          </a:p>
        </p:txBody>
      </p:sp>
      <p:sp>
        <p:nvSpPr>
          <p:cNvPr id="94" name="Rectangle 93">
            <a:extLst>
              <a:ext uri="{FF2B5EF4-FFF2-40B4-BE49-F238E27FC236}">
                <a16:creationId xmlns:a16="http://schemas.microsoft.com/office/drawing/2014/main" id="{CD6054B7-5AC5-49DB-A3ED-354175FA8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5" name="Google Shape;143;p26">
            <a:extLst>
              <a:ext uri="{FF2B5EF4-FFF2-40B4-BE49-F238E27FC236}">
                <a16:creationId xmlns:a16="http://schemas.microsoft.com/office/drawing/2014/main" id="{D3424C0C-A793-402B-AD70-BC9DF99BB633}"/>
              </a:ext>
            </a:extLst>
          </p:cNvPr>
          <p:cNvGraphicFramePr/>
          <p:nvPr>
            <p:extLst>
              <p:ext uri="{D42A27DB-BD31-4B8C-83A1-F6EECF244321}">
                <p14:modId xmlns:p14="http://schemas.microsoft.com/office/powerpoint/2010/main" val="2284825837"/>
              </p:ext>
            </p:extLst>
          </p:nvPr>
        </p:nvGraphicFramePr>
        <p:xfrm>
          <a:off x="649985" y="700390"/>
          <a:ext cx="5470207" cy="3781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1922051"/>
            <a:ext cx="203809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Crane Outrigger Setup:</a:t>
            </a:r>
          </a:p>
        </p:txBody>
      </p:sp>
      <p:sp>
        <p:nvSpPr>
          <p:cNvPr id="149" name="Google Shape;149;p27"/>
          <p:cNvSpPr txBox="1">
            <a:spLocks noGrp="1"/>
          </p:cNvSpPr>
          <p:nvPr>
            <p:ph type="body" idx="1"/>
          </p:nvPr>
        </p:nvSpPr>
        <p:spPr>
          <a:xfrm>
            <a:off x="2690038" y="563526"/>
            <a:ext cx="5964864" cy="26659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1600"/>
              </a:spcBef>
              <a:spcAft>
                <a:spcPts val="0"/>
              </a:spcAft>
              <a:buNone/>
            </a:pPr>
            <a:endParaRPr lang="en-US" dirty="0"/>
          </a:p>
          <a:p>
            <a:pPr marL="0" lvl="0" indent="0" algn="l" rtl="0">
              <a:spcBef>
                <a:spcPts val="1600"/>
              </a:spcBef>
              <a:spcAft>
                <a:spcPts val="0"/>
              </a:spcAft>
              <a:buNone/>
            </a:pPr>
            <a:endParaRPr lang="en-US" dirty="0"/>
          </a:p>
          <a:p>
            <a:pPr marL="0" lvl="0" indent="0" algn="l" rtl="0">
              <a:spcBef>
                <a:spcPts val="1600"/>
              </a:spcBef>
              <a:spcAft>
                <a:spcPts val="0"/>
              </a:spcAft>
              <a:buNone/>
            </a:pPr>
            <a:endParaRPr lang="en-US" dirty="0"/>
          </a:p>
          <a:p>
            <a:pPr marL="0" lvl="0" indent="0" algn="l" rtl="0">
              <a:spcBef>
                <a:spcPts val="1600"/>
              </a:spcBef>
              <a:spcAft>
                <a:spcPts val="0"/>
              </a:spcAft>
              <a:buNone/>
            </a:pPr>
            <a:endParaRPr lang="en-US" dirty="0"/>
          </a:p>
          <a:p>
            <a:pPr marL="0" lvl="0" indent="0" algn="l" rtl="0">
              <a:spcBef>
                <a:spcPts val="1600"/>
              </a:spcBef>
              <a:spcAft>
                <a:spcPts val="0"/>
              </a:spcAft>
              <a:buNone/>
            </a:pPr>
            <a:endParaRPr lang="en-US" dirty="0"/>
          </a:p>
        </p:txBody>
      </p:sp>
      <p:pic>
        <p:nvPicPr>
          <p:cNvPr id="150" name="Google Shape;150;p27" descr="See the source image"/>
          <p:cNvPicPr preferRelativeResize="0"/>
          <p:nvPr/>
        </p:nvPicPr>
        <p:blipFill>
          <a:blip r:embed="rId3">
            <a:alphaModFix/>
          </a:blip>
          <a:stretch>
            <a:fillRect/>
          </a:stretch>
        </p:blipFill>
        <p:spPr>
          <a:xfrm>
            <a:off x="2690038" y="563527"/>
            <a:ext cx="3030278" cy="2498052"/>
          </a:xfrm>
          <a:prstGeom prst="rect">
            <a:avLst/>
          </a:prstGeom>
          <a:noFill/>
          <a:ln>
            <a:noFill/>
          </a:ln>
        </p:spPr>
      </p:pic>
      <p:pic>
        <p:nvPicPr>
          <p:cNvPr id="151" name="Google Shape;151;p27" descr="Image result for improper outrigger set up"/>
          <p:cNvPicPr preferRelativeResize="0"/>
          <p:nvPr/>
        </p:nvPicPr>
        <p:blipFill>
          <a:blip r:embed="rId4">
            <a:alphaModFix/>
          </a:blip>
          <a:stretch>
            <a:fillRect/>
          </a:stretch>
        </p:blipFill>
        <p:spPr>
          <a:xfrm>
            <a:off x="5840629" y="563525"/>
            <a:ext cx="2899333" cy="2498052"/>
          </a:xfrm>
          <a:prstGeom prst="rect">
            <a:avLst/>
          </a:prstGeom>
          <a:noFill/>
          <a:ln>
            <a:noFill/>
          </a:ln>
        </p:spPr>
      </p:pic>
      <p:sp>
        <p:nvSpPr>
          <p:cNvPr id="2" name="TextBox 1">
            <a:extLst>
              <a:ext uri="{FF2B5EF4-FFF2-40B4-BE49-F238E27FC236}">
                <a16:creationId xmlns:a16="http://schemas.microsoft.com/office/drawing/2014/main" id="{222FC66B-3731-4BA7-9D50-91B802C29DF4}"/>
              </a:ext>
            </a:extLst>
          </p:cNvPr>
          <p:cNvSpPr txBox="1"/>
          <p:nvPr/>
        </p:nvSpPr>
        <p:spPr>
          <a:xfrm>
            <a:off x="5954233" y="3229427"/>
            <a:ext cx="2785729" cy="1200329"/>
          </a:xfrm>
          <a:prstGeom prst="rect">
            <a:avLst/>
          </a:prstGeom>
          <a:noFill/>
        </p:spPr>
        <p:txBody>
          <a:bodyPr wrap="square" rtlCol="0">
            <a:spAutoFit/>
          </a:bodyPr>
          <a:lstStyle/>
          <a:p>
            <a:r>
              <a:rPr lang="en-US" dirty="0"/>
              <a:t>[Improper outrigger utilization] retrieved from:</a:t>
            </a:r>
          </a:p>
          <a:p>
            <a:r>
              <a:rPr lang="en-US" dirty="0">
                <a:hlinkClick r:id="rId5"/>
              </a:rPr>
              <a:t>https://www.cranetech.com/blog/leveling-the-field/</a:t>
            </a:r>
            <a:endParaRPr lang="en-US" dirty="0"/>
          </a:p>
        </p:txBody>
      </p:sp>
      <p:sp>
        <p:nvSpPr>
          <p:cNvPr id="3" name="TextBox 2">
            <a:extLst>
              <a:ext uri="{FF2B5EF4-FFF2-40B4-BE49-F238E27FC236}">
                <a16:creationId xmlns:a16="http://schemas.microsoft.com/office/drawing/2014/main" id="{5DF4529A-4C70-4F5D-8AEE-969499CE83BF}"/>
              </a:ext>
            </a:extLst>
          </p:cNvPr>
          <p:cNvSpPr txBox="1"/>
          <p:nvPr/>
        </p:nvSpPr>
        <p:spPr>
          <a:xfrm>
            <a:off x="2690038" y="3229427"/>
            <a:ext cx="3030278" cy="1200329"/>
          </a:xfrm>
          <a:prstGeom prst="rect">
            <a:avLst/>
          </a:prstGeom>
          <a:noFill/>
        </p:spPr>
        <p:txBody>
          <a:bodyPr wrap="square" rtlCol="0">
            <a:spAutoFit/>
          </a:bodyPr>
          <a:lstStyle/>
          <a:p>
            <a:r>
              <a:rPr lang="en-US" dirty="0"/>
              <a:t>[Proper outrigger utilization] retrieved from:        </a:t>
            </a:r>
          </a:p>
          <a:p>
            <a:r>
              <a:rPr lang="en-US" dirty="0">
                <a:hlinkClick r:id="rId6"/>
              </a:rPr>
              <a:t>https://stevensoncrane.com/product/maeda-mc-405-c/</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5"/>
        <p:cNvGrpSpPr/>
        <p:nvPr/>
      </p:nvGrpSpPr>
      <p:grpSpPr>
        <a:xfrm>
          <a:off x="0" y="0"/>
          <a:ext cx="0" cy="0"/>
          <a:chOff x="0" y="0"/>
          <a:chExt cx="0" cy="0"/>
        </a:xfrm>
      </p:grpSpPr>
      <p:sp>
        <p:nvSpPr>
          <p:cNvPr id="98" name="Rectangle 97">
            <a:extLst>
              <a:ext uri="{FF2B5EF4-FFF2-40B4-BE49-F238E27FC236}">
                <a16:creationId xmlns:a16="http://schemas.microsoft.com/office/drawing/2014/main" id="{43162304-DA60-4C31-9E2B-E22F8DA75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C4AE1EFF-264A-4A42-BEA1-0E875F40D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2" name="Rectangle 101">
            <a:extLst>
              <a:ext uri="{FF2B5EF4-FFF2-40B4-BE49-F238E27FC236}">
                <a16:creationId xmlns:a16="http://schemas.microsoft.com/office/drawing/2014/main" id="{FF1D7602-6D2D-46C2-A7B2-434F3678DC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4" name="Rectangle 103">
            <a:extLst>
              <a:ext uri="{FF2B5EF4-FFF2-40B4-BE49-F238E27FC236}">
                <a16:creationId xmlns:a16="http://schemas.microsoft.com/office/drawing/2014/main" id="{35539253-EA7C-41D9-9930-0923683AA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9148581"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Google Shape;156;p28"/>
          <p:cNvSpPr txBox="1">
            <a:spLocks noGrp="1"/>
          </p:cNvSpPr>
          <p:nvPr>
            <p:ph type="title"/>
          </p:nvPr>
        </p:nvSpPr>
        <p:spPr>
          <a:xfrm>
            <a:off x="482600" y="842877"/>
            <a:ext cx="2305435" cy="3450888"/>
          </a:xfrm>
          <a:prstGeom prst="rect">
            <a:avLst/>
          </a:prstGeom>
        </p:spPr>
        <p:txBody>
          <a:bodyPr spcFirstLastPara="1" vert="horz" lIns="91440" tIns="45720" rIns="91440" bIns="45720" rtlCol="0" anchor="ctr" anchorCtr="0">
            <a:normAutofit/>
          </a:bodyPr>
          <a:lstStyle/>
          <a:p>
            <a:pPr marL="0" lvl="0" indent="0" algn="r" defTabSz="914400">
              <a:spcBef>
                <a:spcPct val="0"/>
              </a:spcBef>
              <a:spcAft>
                <a:spcPts val="0"/>
              </a:spcAft>
            </a:pPr>
            <a:r>
              <a:rPr lang="en-US" sz="3600" spc="-60" dirty="0">
                <a:solidFill>
                  <a:schemeClr val="tx1">
                    <a:lumMod val="85000"/>
                    <a:lumOff val="15000"/>
                  </a:schemeClr>
                </a:solidFill>
              </a:rPr>
              <a:t>Crane Outrigger Hazards:</a:t>
            </a:r>
          </a:p>
        </p:txBody>
      </p:sp>
      <p:cxnSp>
        <p:nvCxnSpPr>
          <p:cNvPr id="106" name="Straight Connector 105">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610" y="1564260"/>
            <a:ext cx="0" cy="20149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7" name="Google Shape;157;p28"/>
          <p:cNvSpPr txBox="1">
            <a:spLocks noGrp="1"/>
          </p:cNvSpPr>
          <p:nvPr>
            <p:ph type="body" idx="1"/>
          </p:nvPr>
        </p:nvSpPr>
        <p:spPr>
          <a:xfrm>
            <a:off x="3295185" y="648081"/>
            <a:ext cx="4608275" cy="3840480"/>
          </a:xfrm>
          <a:prstGeom prst="rect">
            <a:avLst/>
          </a:prstGeom>
        </p:spPr>
        <p:txBody>
          <a:bodyPr spcFirstLastPara="1" vert="horz" lIns="91440" tIns="45720" rIns="91440" bIns="45720" rtlCol="0" anchor="ctr" anchorCtr="0">
            <a:normAutofit/>
          </a:bodyPr>
          <a:lstStyle/>
          <a:p>
            <a:pPr marL="0" lvl="0" indent="-182880" defTabSz="914400">
              <a:spcBef>
                <a:spcPts val="0"/>
              </a:spcBef>
              <a:spcAft>
                <a:spcPts val="0"/>
              </a:spcAft>
              <a:buFont typeface="Wingdings 2" pitchFamily="18" charset="2"/>
              <a:buChar char=""/>
            </a:pPr>
            <a:r>
              <a:rPr lang="en-US"/>
              <a:t>When extending the outriggers of the crane and also when placing the pads in the desired area, be sure to follow all safety rules. Hazards that are associated with this are as follows:</a:t>
            </a:r>
          </a:p>
          <a:p>
            <a:pPr marL="457200" lvl="0" indent="-182880" defTabSz="914400">
              <a:spcBef>
                <a:spcPts val="1600"/>
              </a:spcBef>
              <a:spcAft>
                <a:spcPts val="0"/>
              </a:spcAft>
              <a:buSzPts val="1800"/>
              <a:buFont typeface="Wingdings 2" pitchFamily="18" charset="2"/>
              <a:buChar char=""/>
            </a:pPr>
            <a:r>
              <a:rPr lang="en-US"/>
              <a:t>Extending the outriggers into a person or piece of equipment.</a:t>
            </a:r>
          </a:p>
          <a:p>
            <a:pPr marL="457200" lvl="0" indent="-182880" defTabSz="914400">
              <a:spcBef>
                <a:spcPts val="0"/>
              </a:spcBef>
              <a:spcAft>
                <a:spcPts val="0"/>
              </a:spcAft>
              <a:buSzPts val="1800"/>
              <a:buFont typeface="Wingdings 2" pitchFamily="18" charset="2"/>
              <a:buChar char=""/>
            </a:pPr>
            <a:r>
              <a:rPr lang="en-US"/>
              <a:t>Pinch points when setting up the outriggers pads.</a:t>
            </a:r>
          </a:p>
          <a:p>
            <a:pPr marL="457200" lvl="0" indent="-182880" defTabSz="914400">
              <a:spcBef>
                <a:spcPts val="0"/>
              </a:spcBef>
              <a:spcAft>
                <a:spcPts val="0"/>
              </a:spcAft>
              <a:buSzPts val="1800"/>
              <a:buFont typeface="Wingdings 2" pitchFamily="18" charset="2"/>
              <a:buChar char=""/>
            </a:pPr>
            <a:r>
              <a:rPr lang="en-US"/>
              <a:t>Ensure proper pads are used to reduce the risk of an outrigger leg slipping off the pad.</a:t>
            </a:r>
          </a:p>
          <a:p>
            <a:pPr marL="0" lvl="0" indent="-182880" defTabSz="914400">
              <a:spcBef>
                <a:spcPts val="1600"/>
              </a:spcBef>
              <a:spcAft>
                <a:spcPts val="0"/>
              </a:spcAft>
              <a:buFont typeface="Wingdings 2" pitchFamily="18" charset="2"/>
              <a:buChar char=""/>
            </a:pPr>
            <a:r>
              <a:rPr lang="en-US" b="1"/>
              <a:t>Note: Proper pad placement and proper type of pad will greatly reduce the risk of the crane tipping over.</a:t>
            </a:r>
          </a:p>
          <a:p>
            <a:pPr marL="457200" lvl="0" indent="-182880" defTabSz="914400">
              <a:spcBef>
                <a:spcPts val="1600"/>
              </a:spcBef>
              <a:spcAft>
                <a:spcPts val="1600"/>
              </a:spcAft>
              <a:buFont typeface="Wingdings 2" pitchFamily="18" charset="2"/>
              <a:buChar cha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1"/>
        <p:cNvGrpSpPr/>
        <p:nvPr/>
      </p:nvGrpSpPr>
      <p:grpSpPr>
        <a:xfrm>
          <a:off x="0" y="0"/>
          <a:ext cx="0" cy="0"/>
          <a:chOff x="0" y="0"/>
          <a:chExt cx="0" cy="0"/>
        </a:xfrm>
      </p:grpSpPr>
      <p:sp>
        <p:nvSpPr>
          <p:cNvPr id="105" name="Rectangle 104">
            <a:extLst>
              <a:ext uri="{FF2B5EF4-FFF2-40B4-BE49-F238E27FC236}">
                <a16:creationId xmlns:a16="http://schemas.microsoft.com/office/drawing/2014/main" id="{00FB4B3A-8256-4E39-8994-77FD8A91D6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Rectangle 106">
            <a:extLst>
              <a:ext uri="{FF2B5EF4-FFF2-40B4-BE49-F238E27FC236}">
                <a16:creationId xmlns:a16="http://schemas.microsoft.com/office/drawing/2014/main" id="{9EBF008B-88F3-472A-BA96-CD0281B6C9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4" name="Google Shape;164;p29" descr="See the source image"/>
          <p:cNvPicPr preferRelativeResize="0"/>
          <p:nvPr/>
        </p:nvPicPr>
        <p:blipFill rotWithShape="1">
          <a:blip r:embed="rId3">
            <a:extLst/>
          </a:blip>
          <a:srcRect t="6589" r="9091" b="21641"/>
          <a:stretch/>
        </p:blipFill>
        <p:spPr>
          <a:xfrm>
            <a:off x="0" y="0"/>
            <a:ext cx="9144000" cy="5143500"/>
          </a:xfrm>
          <a:prstGeom prst="rect">
            <a:avLst/>
          </a:prstGeom>
          <a:noFill/>
        </p:spPr>
      </p:pic>
      <p:sp>
        <p:nvSpPr>
          <p:cNvPr id="109" name="Rectangle 108">
            <a:extLst>
              <a:ext uri="{FF2B5EF4-FFF2-40B4-BE49-F238E27FC236}">
                <a16:creationId xmlns:a16="http://schemas.microsoft.com/office/drawing/2014/main" id="{8DFFECBC-3365-4A8E-B5C9-F04909FEC8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3481671" cy="399821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Google Shape;162;p29"/>
          <p:cNvSpPr txBox="1">
            <a:spLocks noGrp="1"/>
          </p:cNvSpPr>
          <p:nvPr>
            <p:ph type="title"/>
          </p:nvPr>
        </p:nvSpPr>
        <p:spPr>
          <a:xfrm>
            <a:off x="216936" y="842877"/>
            <a:ext cx="3012087" cy="941602"/>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800" spc="-60" dirty="0">
                <a:solidFill>
                  <a:schemeClr val="tx1"/>
                </a:solidFill>
              </a:rPr>
              <a:t>Crane Outrigger Pads - Correct Use:</a:t>
            </a:r>
          </a:p>
        </p:txBody>
      </p:sp>
      <p:sp>
        <p:nvSpPr>
          <p:cNvPr id="163" name="Google Shape;163;p29"/>
          <p:cNvSpPr txBox="1">
            <a:spLocks noGrp="1"/>
          </p:cNvSpPr>
          <p:nvPr>
            <p:ph type="body" idx="1"/>
          </p:nvPr>
        </p:nvSpPr>
        <p:spPr>
          <a:xfrm>
            <a:off x="216936" y="1882796"/>
            <a:ext cx="3012087" cy="2455939"/>
          </a:xfrm>
          <a:prstGeom prst="rect">
            <a:avLst/>
          </a:prstGeom>
        </p:spPr>
        <p:txBody>
          <a:bodyPr spcFirstLastPara="1" vert="horz" lIns="91440" tIns="45720" rIns="91440" bIns="45720" rtlCol="0" anchor="t" anchorCtr="0">
            <a:normAutofit/>
          </a:bodyPr>
          <a:lstStyle/>
          <a:p>
            <a:pPr marL="0" lvl="0" indent="-182880" defTabSz="914400">
              <a:spcBef>
                <a:spcPts val="0"/>
              </a:spcBef>
              <a:spcAft>
                <a:spcPts val="0"/>
              </a:spcAft>
              <a:buClr>
                <a:srgbClr val="B98B41"/>
              </a:buClr>
              <a:buFont typeface="Wingdings 2" pitchFamily="18" charset="2"/>
              <a:buChar char=""/>
            </a:pPr>
            <a:r>
              <a:rPr lang="en-US" sz="1200">
                <a:solidFill>
                  <a:schemeClr val="tx1"/>
                </a:solidFill>
              </a:rPr>
              <a:t>The image shown is the correct utilization of the outrigger pads. Note that the outrigger legs are centered directly in the middle of the pad.</a:t>
            </a:r>
          </a:p>
          <a:p>
            <a:pPr marL="0" lvl="0" indent="-182880" defTabSz="914400">
              <a:spcBef>
                <a:spcPts val="1600"/>
              </a:spcBef>
              <a:spcAft>
                <a:spcPts val="0"/>
              </a:spcAft>
              <a:buClr>
                <a:srgbClr val="B98B41"/>
              </a:buClr>
              <a:buFont typeface="Wingdings 2" pitchFamily="18" charset="2"/>
              <a:buChar char=""/>
            </a:pPr>
            <a:endParaRPr lang="en-US" sz="1200">
              <a:solidFill>
                <a:schemeClr val="tx1"/>
              </a:solidFill>
            </a:endParaRPr>
          </a:p>
          <a:p>
            <a:pPr marL="0" lvl="0" indent="-182880" defTabSz="914400">
              <a:spcBef>
                <a:spcPts val="1600"/>
              </a:spcBef>
              <a:spcAft>
                <a:spcPts val="0"/>
              </a:spcAft>
              <a:buClr>
                <a:srgbClr val="B98B41"/>
              </a:buClr>
              <a:buFont typeface="Wingdings 2" pitchFamily="18" charset="2"/>
              <a:buChar char=""/>
            </a:pPr>
            <a:endParaRPr lang="en-US" sz="1200">
              <a:solidFill>
                <a:schemeClr val="tx1"/>
              </a:solidFill>
            </a:endParaRPr>
          </a:p>
          <a:p>
            <a:pPr marL="0" lvl="0" indent="-182880" defTabSz="914400">
              <a:spcBef>
                <a:spcPts val="1600"/>
              </a:spcBef>
              <a:spcAft>
                <a:spcPts val="1600"/>
              </a:spcAft>
              <a:buClr>
                <a:srgbClr val="B98B41"/>
              </a:buClr>
              <a:buFont typeface="Wingdings 2" pitchFamily="18" charset="2"/>
              <a:buChar char=""/>
            </a:pPr>
            <a:r>
              <a:rPr lang="en-US" sz="1200">
                <a:solidFill>
                  <a:schemeClr val="tx1"/>
                </a:solidFill>
              </a:rPr>
              <a:t>Image retrieved from </a:t>
            </a:r>
            <a:r>
              <a:rPr lang="en-US" sz="1200" u="sng">
                <a:solidFill>
                  <a:schemeClr val="tx1"/>
                </a:solidFill>
                <a:hlinkClick r:id="rId4"/>
              </a:rPr>
              <a:t>https://dicausa.com/fibermax-crane-pads/</a:t>
            </a:r>
            <a:endParaRPr lang="en-US" sz="120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
        <p:cNvGrpSpPr/>
        <p:nvPr/>
      </p:nvGrpSpPr>
      <p:grpSpPr>
        <a:xfrm>
          <a:off x="0" y="0"/>
          <a:ext cx="0" cy="0"/>
          <a:chOff x="0" y="0"/>
          <a:chExt cx="0" cy="0"/>
        </a:xfrm>
      </p:grpSpPr>
      <p:sp>
        <p:nvSpPr>
          <p:cNvPr id="112" name="Rectangle 111">
            <a:extLst>
              <a:ext uri="{FF2B5EF4-FFF2-40B4-BE49-F238E27FC236}">
                <a16:creationId xmlns:a16="http://schemas.microsoft.com/office/drawing/2014/main" id="{00FB4B3A-8256-4E39-8994-77FD8A91D6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tangle 113">
            <a:extLst>
              <a:ext uri="{FF2B5EF4-FFF2-40B4-BE49-F238E27FC236}">
                <a16:creationId xmlns:a16="http://schemas.microsoft.com/office/drawing/2014/main" id="{9EBF008B-88F3-472A-BA96-CD0281B6C9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Rectangle 115">
            <a:extLst>
              <a:ext uri="{FF2B5EF4-FFF2-40B4-BE49-F238E27FC236}">
                <a16:creationId xmlns:a16="http://schemas.microsoft.com/office/drawing/2014/main" id="{8DFFECBC-3365-4A8E-B5C9-F04909FEC8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3481671" cy="3998214"/>
          </a:xfrm>
          <a:prstGeom prst="rect">
            <a:avLst/>
          </a:prstGeom>
          <a:solidFill>
            <a:srgbClr val="63473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Google Shape;169;p30"/>
          <p:cNvSpPr txBox="1">
            <a:spLocks noGrp="1"/>
          </p:cNvSpPr>
          <p:nvPr>
            <p:ph type="title"/>
          </p:nvPr>
        </p:nvSpPr>
        <p:spPr>
          <a:xfrm>
            <a:off x="216936" y="842877"/>
            <a:ext cx="3012087" cy="941602"/>
          </a:xfrm>
          <a:prstGeom prst="rect">
            <a:avLst/>
          </a:prstGeom>
        </p:spPr>
        <p:txBody>
          <a:bodyPr spcFirstLastPara="1" vert="horz" lIns="91440" tIns="45720" rIns="91440" bIns="45720" rtlCol="0" anchor="ctr" anchorCtr="0">
            <a:normAutofit fontScale="90000"/>
          </a:bodyPr>
          <a:lstStyle/>
          <a:p>
            <a:pPr marL="0" lvl="0" indent="0" defTabSz="914400">
              <a:spcBef>
                <a:spcPct val="0"/>
              </a:spcBef>
              <a:spcAft>
                <a:spcPts val="0"/>
              </a:spcAft>
            </a:pPr>
            <a:r>
              <a:rPr lang="en-US" sz="2800" spc="-60" dirty="0"/>
              <a:t>Crane Outrigger Pads - Incorrect Use:</a:t>
            </a:r>
          </a:p>
        </p:txBody>
      </p:sp>
      <p:sp>
        <p:nvSpPr>
          <p:cNvPr id="170" name="Google Shape;170;p30"/>
          <p:cNvSpPr txBox="1">
            <a:spLocks noGrp="1"/>
          </p:cNvSpPr>
          <p:nvPr>
            <p:ph type="body" idx="1"/>
          </p:nvPr>
        </p:nvSpPr>
        <p:spPr>
          <a:xfrm>
            <a:off x="234791" y="2568208"/>
            <a:ext cx="3012087" cy="2455939"/>
          </a:xfrm>
          <a:prstGeom prst="rect">
            <a:avLst/>
          </a:prstGeom>
        </p:spPr>
        <p:txBody>
          <a:bodyPr spcFirstLastPara="1" vert="horz" lIns="91440" tIns="45720" rIns="91440" bIns="45720" rtlCol="0" anchor="t" anchorCtr="0">
            <a:normAutofit/>
          </a:bodyPr>
          <a:lstStyle/>
          <a:p>
            <a:pPr marL="0" lvl="0" indent="-182880" defTabSz="914400">
              <a:spcBef>
                <a:spcPts val="0"/>
              </a:spcBef>
              <a:spcAft>
                <a:spcPts val="0"/>
              </a:spcAft>
              <a:buClr>
                <a:srgbClr val="CAC579"/>
              </a:buClr>
              <a:buFont typeface="Wingdings 2" pitchFamily="18" charset="2"/>
              <a:buChar char=""/>
            </a:pPr>
            <a:r>
              <a:rPr lang="en-US" sz="1400" dirty="0">
                <a:solidFill>
                  <a:srgbClr val="FFFFFF"/>
                </a:solidFill>
              </a:rPr>
              <a:t>The image shown here is the incorrect use of wood blocks. There should be no gaps between the blocks and the ground should be level.</a:t>
            </a:r>
          </a:p>
          <a:p>
            <a:pPr marL="0" lvl="0" indent="-182880" defTabSz="914400">
              <a:spcBef>
                <a:spcPts val="1600"/>
              </a:spcBef>
              <a:spcAft>
                <a:spcPts val="0"/>
              </a:spcAft>
              <a:buClr>
                <a:srgbClr val="CAC579"/>
              </a:buClr>
              <a:buFont typeface="Wingdings 2" pitchFamily="18" charset="2"/>
              <a:buChar char=""/>
            </a:pPr>
            <a:endParaRPr lang="en-US" sz="1400" dirty="0">
              <a:solidFill>
                <a:srgbClr val="FFFFFF"/>
              </a:solidFill>
            </a:endParaRPr>
          </a:p>
          <a:p>
            <a:pPr marL="0" lvl="0" indent="-182880" defTabSz="914400">
              <a:spcBef>
                <a:spcPts val="1600"/>
              </a:spcBef>
              <a:spcAft>
                <a:spcPts val="0"/>
              </a:spcAft>
              <a:buClr>
                <a:srgbClr val="CAC579"/>
              </a:buClr>
              <a:buFont typeface="Wingdings 2" pitchFamily="18" charset="2"/>
              <a:buChar char=""/>
            </a:pPr>
            <a:endParaRPr lang="en-US" sz="1400" dirty="0">
              <a:solidFill>
                <a:srgbClr val="FFFFFF"/>
              </a:solidFill>
            </a:endParaRPr>
          </a:p>
          <a:p>
            <a:pPr marL="0" lvl="0" indent="-182880" defTabSz="914400">
              <a:spcBef>
                <a:spcPts val="1600"/>
              </a:spcBef>
              <a:spcAft>
                <a:spcPts val="0"/>
              </a:spcAft>
              <a:buClr>
                <a:srgbClr val="CAC579"/>
              </a:buClr>
              <a:buFont typeface="Wingdings 2" pitchFamily="18" charset="2"/>
              <a:buChar char=""/>
            </a:pPr>
            <a:r>
              <a:rPr lang="en-US" sz="1400" dirty="0">
                <a:solidFill>
                  <a:srgbClr val="FFFFFF"/>
                </a:solidFill>
              </a:rPr>
              <a:t>Image retrieved from </a:t>
            </a:r>
            <a:r>
              <a:rPr lang="en-US" sz="1400" u="sng" dirty="0">
                <a:solidFill>
                  <a:srgbClr val="FFFFFF"/>
                </a:solidFill>
                <a:hlinkClick r:id="rId3"/>
              </a:rPr>
              <a:t>http://www.elcosh.org/document/1488/748/d000104/selection.html</a:t>
            </a:r>
            <a:endParaRPr lang="en-US" sz="1400" dirty="0">
              <a:solidFill>
                <a:srgbClr val="FFFFFF"/>
              </a:solidFill>
            </a:endParaRPr>
          </a:p>
          <a:p>
            <a:pPr marL="0" lvl="0" indent="-182880" defTabSz="914400">
              <a:spcBef>
                <a:spcPts val="1600"/>
              </a:spcBef>
              <a:spcAft>
                <a:spcPts val="1600"/>
              </a:spcAft>
              <a:buClr>
                <a:srgbClr val="CAC579"/>
              </a:buClr>
              <a:buFont typeface="Wingdings 2" pitchFamily="18" charset="2"/>
              <a:buChar char=""/>
            </a:pPr>
            <a:endParaRPr lang="en-US" sz="1400" dirty="0">
              <a:solidFill>
                <a:srgbClr val="FFFFFF"/>
              </a:solidFill>
            </a:endParaRPr>
          </a:p>
        </p:txBody>
      </p:sp>
      <p:pic>
        <p:nvPicPr>
          <p:cNvPr id="171" name="Google Shape;171;p30" descr="photo of blocking or cribbing"/>
          <p:cNvPicPr preferRelativeResize="0"/>
          <p:nvPr/>
        </p:nvPicPr>
        <p:blipFill rotWithShape="1">
          <a:blip r:embed="rId4">
            <a:extLst/>
          </a:blip>
          <a:srcRect l="366" b="1"/>
          <a:stretch/>
        </p:blipFill>
        <p:spPr>
          <a:xfrm>
            <a:off x="3853097" y="569214"/>
            <a:ext cx="4645325" cy="39979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5"/>
        <p:cNvGrpSpPr/>
        <p:nvPr/>
      </p:nvGrpSpPr>
      <p:grpSpPr>
        <a:xfrm>
          <a:off x="0" y="0"/>
          <a:ext cx="0" cy="0"/>
          <a:chOff x="0" y="0"/>
          <a:chExt cx="0" cy="0"/>
        </a:xfrm>
      </p:grpSpPr>
      <p:sp>
        <p:nvSpPr>
          <p:cNvPr id="118" name="Rectangle 117">
            <a:extLst>
              <a:ext uri="{FF2B5EF4-FFF2-40B4-BE49-F238E27FC236}">
                <a16:creationId xmlns:a16="http://schemas.microsoft.com/office/drawing/2014/main" id="{43162304-DA60-4C31-9E2B-E22F8DA75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Rectangle 119">
            <a:extLst>
              <a:ext uri="{FF2B5EF4-FFF2-40B4-BE49-F238E27FC236}">
                <a16:creationId xmlns:a16="http://schemas.microsoft.com/office/drawing/2014/main" id="{C4AE1EFF-264A-4A42-BEA1-0E875F40D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2" name="Rectangle 121">
            <a:extLst>
              <a:ext uri="{FF2B5EF4-FFF2-40B4-BE49-F238E27FC236}">
                <a16:creationId xmlns:a16="http://schemas.microsoft.com/office/drawing/2014/main"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8179482" cy="1238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6" name="Google Shape;176;p31"/>
          <p:cNvSpPr txBox="1">
            <a:spLocks noGrp="1"/>
          </p:cNvSpPr>
          <p:nvPr>
            <p:ph type="title"/>
          </p:nvPr>
        </p:nvSpPr>
        <p:spPr>
          <a:xfrm>
            <a:off x="1200565" y="815530"/>
            <a:ext cx="6737617" cy="750734"/>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spc="-60" dirty="0"/>
              <a:t>OSHA Standard for Outrigger Use:</a:t>
            </a:r>
          </a:p>
        </p:txBody>
      </p:sp>
      <p:sp>
        <p:nvSpPr>
          <p:cNvPr id="126" name="Rectangle 125">
            <a:extLst>
              <a:ext uri="{FF2B5EF4-FFF2-40B4-BE49-F238E27FC236}">
                <a16:creationId xmlns:a16="http://schemas.microsoft.com/office/drawing/2014/main"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569214"/>
            <a:ext cx="889035" cy="123834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Rectangle 186">
            <a:extLst>
              <a:ext uri="{FF2B5EF4-FFF2-40B4-BE49-F238E27FC236}">
                <a16:creationId xmlns:a16="http://schemas.microsoft.com/office/drawing/2014/main"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1894894"/>
            <a:ext cx="877276" cy="267253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Rectangle 188">
            <a:extLst>
              <a:ext uri="{FF2B5EF4-FFF2-40B4-BE49-F238E27FC236}">
                <a16:creationId xmlns:a16="http://schemas.microsoft.com/office/drawing/2014/main"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1894894"/>
            <a:ext cx="8190670" cy="2672533"/>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7" name="Google Shape;177;p31"/>
          <p:cNvSpPr txBox="1">
            <a:spLocks noGrp="1"/>
          </p:cNvSpPr>
          <p:nvPr>
            <p:ph type="body" idx="1"/>
          </p:nvPr>
        </p:nvSpPr>
        <p:spPr>
          <a:xfrm>
            <a:off x="1200564" y="1901584"/>
            <a:ext cx="6737617" cy="2665843"/>
          </a:xfrm>
          <a:prstGeom prst="rect">
            <a:avLst/>
          </a:prstGeom>
        </p:spPr>
        <p:txBody>
          <a:bodyPr spcFirstLastPara="1" vert="horz" lIns="91440" tIns="45720" rIns="91440" bIns="45720" rtlCol="0" anchor="ctr" anchorCtr="0">
            <a:normAutofit/>
          </a:bodyPr>
          <a:lstStyle/>
          <a:p>
            <a:pPr marL="0" lvl="0" indent="-182880" defTabSz="914400">
              <a:spcBef>
                <a:spcPts val="0"/>
              </a:spcBef>
              <a:spcAft>
                <a:spcPts val="0"/>
              </a:spcAft>
              <a:buFont typeface="Wingdings 2" pitchFamily="18" charset="2"/>
              <a:buChar char=""/>
            </a:pPr>
            <a:r>
              <a:rPr lang="en-US">
                <a:solidFill>
                  <a:schemeClr val="tx1"/>
                </a:solidFill>
              </a:rPr>
              <a:t>OSHA Standard 1910.180(h)(3)(ix) states:</a:t>
            </a:r>
          </a:p>
          <a:p>
            <a:pPr marL="0" lvl="0" indent="-182880" defTabSz="914400">
              <a:spcBef>
                <a:spcPts val="1600"/>
              </a:spcBef>
              <a:spcAft>
                <a:spcPts val="0"/>
              </a:spcAft>
              <a:buSzPts val="1100"/>
              <a:buFont typeface="Wingdings 2" pitchFamily="18" charset="2"/>
              <a:buChar char=""/>
            </a:pPr>
            <a:r>
              <a:rPr lang="en-US">
                <a:solidFill>
                  <a:schemeClr val="tx1"/>
                </a:solidFill>
              </a:rPr>
              <a:t>“</a:t>
            </a:r>
            <a:r>
              <a:rPr lang="en-US" i="1">
                <a:solidFill>
                  <a:schemeClr val="tx1"/>
                </a:solidFill>
              </a:rPr>
              <a:t>Outriggers shall be used when the load to be handled at that particular radius exceeds the rated load without outriggers as given by the manufacturer for that crane. Where floats are used they shall be securely attached to the outriggers.”</a:t>
            </a:r>
          </a:p>
          <a:p>
            <a:pPr marL="0" lvl="0" indent="-182880" defTabSz="914400">
              <a:spcBef>
                <a:spcPts val="0"/>
              </a:spcBef>
              <a:spcAft>
                <a:spcPts val="1600"/>
              </a:spcAft>
              <a:buFont typeface="Wingdings 2" pitchFamily="18" charset="2"/>
              <a:buChar char=""/>
            </a:pPr>
            <a:endParaRPr 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189689" y="842877"/>
            <a:ext cx="2210611" cy="345088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spc="-60" dirty="0"/>
              <a:t>Objectives of Training:</a:t>
            </a:r>
          </a:p>
        </p:txBody>
      </p:sp>
      <p:graphicFrame>
        <p:nvGraphicFramePr>
          <p:cNvPr id="85" name="Google Shape;60;p14">
            <a:extLst>
              <a:ext uri="{FF2B5EF4-FFF2-40B4-BE49-F238E27FC236}">
                <a16:creationId xmlns:a16="http://schemas.microsoft.com/office/drawing/2014/main" id="{17B73202-3B9A-4E22-A0C4-6D0FB3BD1733}"/>
              </a:ext>
            </a:extLst>
          </p:cNvPr>
          <p:cNvGraphicFramePr/>
          <p:nvPr>
            <p:extLst>
              <p:ext uri="{D42A27DB-BD31-4B8C-83A1-F6EECF244321}">
                <p14:modId xmlns:p14="http://schemas.microsoft.com/office/powerpoint/2010/main" val="3775248508"/>
              </p:ext>
            </p:extLst>
          </p:nvPr>
        </p:nvGraphicFramePr>
        <p:xfrm>
          <a:off x="2819922" y="664094"/>
          <a:ext cx="5796200" cy="3815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1"/>
        <p:cNvGrpSpPr/>
        <p:nvPr/>
      </p:nvGrpSpPr>
      <p:grpSpPr>
        <a:xfrm>
          <a:off x="0" y="0"/>
          <a:ext cx="0" cy="0"/>
          <a:chOff x="0" y="0"/>
          <a:chExt cx="0" cy="0"/>
        </a:xfrm>
      </p:grpSpPr>
      <p:sp>
        <p:nvSpPr>
          <p:cNvPr id="194" name="Rectangle 125">
            <a:extLst>
              <a:ext uri="{FF2B5EF4-FFF2-40B4-BE49-F238E27FC236}">
                <a16:creationId xmlns:a16="http://schemas.microsoft.com/office/drawing/2014/main" id="{A4AE898F-D367-43CB-8149-7F3810C1F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Rectangle 190">
            <a:extLst>
              <a:ext uri="{FF2B5EF4-FFF2-40B4-BE49-F238E27FC236}">
                <a16:creationId xmlns:a16="http://schemas.microsoft.com/office/drawing/2014/main" id="{5667154B-AC93-4B1E-94B8-A22FD20CE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3" name="Rectangle 192">
            <a:extLst>
              <a:ext uri="{FF2B5EF4-FFF2-40B4-BE49-F238E27FC236}">
                <a16:creationId xmlns:a16="http://schemas.microsoft.com/office/drawing/2014/main" id="{3C8A81A9-A442-4FB4-A3AC-254A640235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D9379D16-E9B5-4217-96FC-4444572AA0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2142" y="567993"/>
            <a:ext cx="2661858" cy="3996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Google Shape;182;p32"/>
          <p:cNvSpPr txBox="1">
            <a:spLocks noGrp="1"/>
          </p:cNvSpPr>
          <p:nvPr>
            <p:ph type="title"/>
          </p:nvPr>
        </p:nvSpPr>
        <p:spPr>
          <a:xfrm>
            <a:off x="6671831" y="842877"/>
            <a:ext cx="2210611" cy="345088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300" spc="-60" dirty="0"/>
              <a:t>Crane Inspections and Associated Hazards:</a:t>
            </a:r>
          </a:p>
        </p:txBody>
      </p:sp>
      <p:sp>
        <p:nvSpPr>
          <p:cNvPr id="197" name="Rectangle 196">
            <a:extLst>
              <a:ext uri="{FF2B5EF4-FFF2-40B4-BE49-F238E27FC236}">
                <a16:creationId xmlns:a16="http://schemas.microsoft.com/office/drawing/2014/main" id="{CD6054B7-5AC5-49DB-A3ED-354175FA8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98" name="Google Shape;183;p32">
            <a:extLst>
              <a:ext uri="{FF2B5EF4-FFF2-40B4-BE49-F238E27FC236}">
                <a16:creationId xmlns:a16="http://schemas.microsoft.com/office/drawing/2014/main" id="{5A9A56AF-C589-48A1-A551-1E3B8C807BA6}"/>
              </a:ext>
            </a:extLst>
          </p:cNvPr>
          <p:cNvGraphicFramePr/>
          <p:nvPr>
            <p:extLst>
              <p:ext uri="{D42A27DB-BD31-4B8C-83A1-F6EECF244321}">
                <p14:modId xmlns:p14="http://schemas.microsoft.com/office/powerpoint/2010/main" val="1029831672"/>
              </p:ext>
            </p:extLst>
          </p:nvPr>
        </p:nvGraphicFramePr>
        <p:xfrm>
          <a:off x="649985" y="700390"/>
          <a:ext cx="5470207" cy="3781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7"/>
        <p:cNvGrpSpPr/>
        <p:nvPr/>
      </p:nvGrpSpPr>
      <p:grpSpPr>
        <a:xfrm>
          <a:off x="0" y="0"/>
          <a:ext cx="0" cy="0"/>
          <a:chOff x="0" y="0"/>
          <a:chExt cx="0" cy="0"/>
        </a:xfrm>
      </p:grpSpPr>
      <p:sp>
        <p:nvSpPr>
          <p:cNvPr id="205" name="Rectangle 193">
            <a:extLst>
              <a:ext uri="{FF2B5EF4-FFF2-40B4-BE49-F238E27FC236}">
                <a16:creationId xmlns:a16="http://schemas.microsoft.com/office/drawing/2014/main" id="{43162304-DA60-4C31-9E2B-E22F8DA75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Rectangle 195">
            <a:extLst>
              <a:ext uri="{FF2B5EF4-FFF2-40B4-BE49-F238E27FC236}">
                <a16:creationId xmlns:a16="http://schemas.microsoft.com/office/drawing/2014/main" id="{C4AE1EFF-264A-4A42-BEA1-0E875F40D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8" name="Rectangle 197">
            <a:extLst>
              <a:ext uri="{FF2B5EF4-FFF2-40B4-BE49-F238E27FC236}">
                <a16:creationId xmlns:a16="http://schemas.microsoft.com/office/drawing/2014/main" id="{FF1D7602-6D2D-46C2-A7B2-434F3678DC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06" name="Rectangle 199">
            <a:extLst>
              <a:ext uri="{FF2B5EF4-FFF2-40B4-BE49-F238E27FC236}">
                <a16:creationId xmlns:a16="http://schemas.microsoft.com/office/drawing/2014/main" id="{35539253-EA7C-41D9-9930-0923683AA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9148581"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Google Shape;188;p33"/>
          <p:cNvSpPr txBox="1">
            <a:spLocks noGrp="1"/>
          </p:cNvSpPr>
          <p:nvPr>
            <p:ph type="title"/>
          </p:nvPr>
        </p:nvSpPr>
        <p:spPr>
          <a:xfrm>
            <a:off x="482600" y="842877"/>
            <a:ext cx="2305435" cy="3450888"/>
          </a:xfrm>
          <a:prstGeom prst="rect">
            <a:avLst/>
          </a:prstGeom>
        </p:spPr>
        <p:txBody>
          <a:bodyPr spcFirstLastPara="1" vert="horz" lIns="91440" tIns="45720" rIns="91440" bIns="45720" rtlCol="0" anchor="ctr" anchorCtr="0">
            <a:normAutofit/>
          </a:bodyPr>
          <a:lstStyle/>
          <a:p>
            <a:pPr marL="0" lvl="0" indent="0" algn="r" defTabSz="914400">
              <a:spcBef>
                <a:spcPct val="0"/>
              </a:spcBef>
              <a:spcAft>
                <a:spcPts val="0"/>
              </a:spcAft>
            </a:pPr>
            <a:r>
              <a:rPr lang="en-US" sz="3600" spc="-60" dirty="0">
                <a:solidFill>
                  <a:schemeClr val="tx1">
                    <a:lumMod val="85000"/>
                    <a:lumOff val="15000"/>
                  </a:schemeClr>
                </a:solidFill>
              </a:rPr>
              <a:t>Post Assembly inspection: </a:t>
            </a:r>
          </a:p>
        </p:txBody>
      </p:sp>
      <p:cxnSp>
        <p:nvCxnSpPr>
          <p:cNvPr id="207" name="Straight Connector 201">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610" y="1564260"/>
            <a:ext cx="0" cy="20149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9" name="Google Shape;189;p33"/>
          <p:cNvSpPr txBox="1">
            <a:spLocks noGrp="1"/>
          </p:cNvSpPr>
          <p:nvPr>
            <p:ph type="body" idx="1"/>
          </p:nvPr>
        </p:nvSpPr>
        <p:spPr>
          <a:xfrm>
            <a:off x="3295185" y="648081"/>
            <a:ext cx="4608275" cy="3840480"/>
          </a:xfrm>
          <a:prstGeom prst="rect">
            <a:avLst/>
          </a:prstGeom>
        </p:spPr>
        <p:txBody>
          <a:bodyPr spcFirstLastPara="1" vert="horz" lIns="91440" tIns="45720" rIns="91440" bIns="45720" rtlCol="0" anchor="ctr" anchorCtr="0">
            <a:normAutofit/>
          </a:bodyPr>
          <a:lstStyle/>
          <a:p>
            <a:pPr marL="0" lvl="0" indent="-182880" defTabSz="914400">
              <a:spcBef>
                <a:spcPts val="0"/>
              </a:spcBef>
              <a:spcAft>
                <a:spcPts val="0"/>
              </a:spcAft>
              <a:buFont typeface="Wingdings 2" pitchFamily="18" charset="2"/>
              <a:buChar char=""/>
            </a:pPr>
            <a:r>
              <a:rPr lang="en-US" dirty="0"/>
              <a:t>OSHA 1926.1412 (c)</a:t>
            </a:r>
          </a:p>
          <a:p>
            <a:pPr marL="457200" lvl="0" indent="-182880" defTabSz="914400">
              <a:spcBef>
                <a:spcPts val="1600"/>
              </a:spcBef>
              <a:spcAft>
                <a:spcPts val="0"/>
              </a:spcAft>
              <a:buSzPts val="1800"/>
              <a:buFont typeface="Wingdings 2" pitchFamily="18" charset="2"/>
              <a:buChar char=""/>
            </a:pPr>
            <a:r>
              <a:rPr lang="en-US" dirty="0"/>
              <a:t>After completion of assembly, the equipment must be inspected by a qualified person to ensure it meets manufacture criteria.</a:t>
            </a:r>
          </a:p>
          <a:p>
            <a:pPr marL="0" lvl="0" indent="-182880" defTabSz="914400">
              <a:spcBef>
                <a:spcPts val="1600"/>
              </a:spcBef>
              <a:spcAft>
                <a:spcPts val="0"/>
              </a:spcAft>
              <a:buFont typeface="Wingdings 2" pitchFamily="18" charset="2"/>
              <a:buChar char=""/>
            </a:pPr>
            <a:r>
              <a:rPr lang="en-US" dirty="0"/>
              <a:t>(2)(</a:t>
            </a:r>
            <a:r>
              <a:rPr lang="en-US" dirty="0" err="1"/>
              <a:t>i</a:t>
            </a:r>
            <a:r>
              <a:rPr lang="en-US" dirty="0"/>
              <a:t>) Determine is a registered professional engineer (RPE) is familiar with the specific type of equipment needs to develop criteria for the equipment configuration. If the RPE is not needed, employer must ensure it is developed by a qualified person.</a:t>
            </a:r>
          </a:p>
          <a:p>
            <a:pPr marL="0" lvl="0" indent="-182880" defTabSz="914400">
              <a:spcBef>
                <a:spcPts val="1600"/>
              </a:spcBef>
              <a:spcAft>
                <a:spcPts val="1600"/>
              </a:spcAft>
              <a:buFont typeface="Wingdings 2" pitchFamily="18" charset="2"/>
              <a:buChar char=""/>
            </a:pPr>
            <a:r>
              <a:rPr lang="en-US" dirty="0"/>
              <a:t>(c)(3) Equipment must not be used until an inspection under this paragraph demonstrates equipment is configured in accordance with criteria.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3"/>
        <p:cNvGrpSpPr/>
        <p:nvPr/>
      </p:nvGrpSpPr>
      <p:grpSpPr>
        <a:xfrm>
          <a:off x="0" y="0"/>
          <a:ext cx="0" cy="0"/>
          <a:chOff x="0" y="0"/>
          <a:chExt cx="0" cy="0"/>
        </a:xfrm>
      </p:grpSpPr>
      <p:sp>
        <p:nvSpPr>
          <p:cNvPr id="74" name="Rectangle 73">
            <a:extLst>
              <a:ext uri="{FF2B5EF4-FFF2-40B4-BE49-F238E27FC236}">
                <a16:creationId xmlns:a16="http://schemas.microsoft.com/office/drawing/2014/main" id="{A4AE898F-D367-43CB-8149-7F3810C1F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5667154B-AC93-4B1E-94B8-A22FD20CE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Google Shape;194;p34"/>
          <p:cNvSpPr txBox="1">
            <a:spLocks noGrp="1"/>
          </p:cNvSpPr>
          <p:nvPr>
            <p:ph type="title"/>
          </p:nvPr>
        </p:nvSpPr>
        <p:spPr>
          <a:xfrm>
            <a:off x="189689" y="842877"/>
            <a:ext cx="2210611" cy="345088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800" spc="-60" dirty="0"/>
              <a:t>Severe Service Environment Inspections:</a:t>
            </a:r>
          </a:p>
        </p:txBody>
      </p:sp>
      <p:graphicFrame>
        <p:nvGraphicFramePr>
          <p:cNvPr id="197" name="Google Shape;195;p34">
            <a:extLst>
              <a:ext uri="{FF2B5EF4-FFF2-40B4-BE49-F238E27FC236}">
                <a16:creationId xmlns:a16="http://schemas.microsoft.com/office/drawing/2014/main" id="{88B53918-DBD2-4872-AF72-EDD6D79C11D7}"/>
              </a:ext>
            </a:extLst>
          </p:cNvPr>
          <p:cNvGraphicFramePr/>
          <p:nvPr>
            <p:extLst>
              <p:ext uri="{D42A27DB-BD31-4B8C-83A1-F6EECF244321}">
                <p14:modId xmlns:p14="http://schemas.microsoft.com/office/powerpoint/2010/main" val="1881003548"/>
              </p:ext>
            </p:extLst>
          </p:nvPr>
        </p:nvGraphicFramePr>
        <p:xfrm>
          <a:off x="2819922" y="664094"/>
          <a:ext cx="5796200" cy="3815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9"/>
        <p:cNvGrpSpPr/>
        <p:nvPr/>
      </p:nvGrpSpPr>
      <p:grpSpPr>
        <a:xfrm>
          <a:off x="0" y="0"/>
          <a:ext cx="0" cy="0"/>
          <a:chOff x="0" y="0"/>
          <a:chExt cx="0" cy="0"/>
        </a:xfrm>
      </p:grpSpPr>
      <p:sp>
        <p:nvSpPr>
          <p:cNvPr id="215" name="Rectangle 77">
            <a:extLst>
              <a:ext uri="{FF2B5EF4-FFF2-40B4-BE49-F238E27FC236}">
                <a16:creationId xmlns:a16="http://schemas.microsoft.com/office/drawing/2014/main" id="{43162304-DA60-4C31-9E2B-E22F8DA75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C4AE1EFF-264A-4A42-BEA1-0E875F40D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2" name="Rectangle 81">
            <a:extLst>
              <a:ext uri="{FF2B5EF4-FFF2-40B4-BE49-F238E27FC236}">
                <a16:creationId xmlns:a16="http://schemas.microsoft.com/office/drawing/2014/main" id="{4102E8E4-3982-4884-AA0F-68EC37047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Google Shape;200;p35"/>
          <p:cNvSpPr txBox="1">
            <a:spLocks noGrp="1"/>
          </p:cNvSpPr>
          <p:nvPr>
            <p:ph type="title"/>
          </p:nvPr>
        </p:nvSpPr>
        <p:spPr>
          <a:xfrm>
            <a:off x="6160299" y="575868"/>
            <a:ext cx="2431787" cy="3517899"/>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3600" spc="-60" dirty="0">
                <a:solidFill>
                  <a:schemeClr val="accent1"/>
                </a:solidFill>
              </a:rPr>
              <a:t>Crane Inspections and Associated Hazards:</a:t>
            </a:r>
          </a:p>
        </p:txBody>
      </p:sp>
      <p:sp>
        <p:nvSpPr>
          <p:cNvPr id="216" name="Rectangle 83">
            <a:extLst>
              <a:ext uri="{FF2B5EF4-FFF2-40B4-BE49-F238E27FC236}">
                <a16:creationId xmlns:a16="http://schemas.microsoft.com/office/drawing/2014/main" id="{51EB3F61-F91A-45E6-81DA-F22A4CBAC4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8"/>
            <a:ext cx="965201" cy="40004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1" name="Google Shape;201;p35"/>
          <p:cNvSpPr txBox="1">
            <a:spLocks noGrp="1"/>
          </p:cNvSpPr>
          <p:nvPr>
            <p:ph type="body" idx="1"/>
          </p:nvPr>
        </p:nvSpPr>
        <p:spPr>
          <a:xfrm>
            <a:off x="1085851" y="1054098"/>
            <a:ext cx="5011553" cy="3517899"/>
          </a:xfrm>
          <a:prstGeom prst="rect">
            <a:avLst/>
          </a:prstGeom>
        </p:spPr>
        <p:txBody>
          <a:bodyPr spcFirstLastPara="1" vert="horz" lIns="91440" tIns="45720" rIns="91440" bIns="45720" rtlCol="0" anchor="t" anchorCtr="0">
            <a:normAutofit/>
          </a:bodyPr>
          <a:lstStyle/>
          <a:p>
            <a:pPr marL="0" lvl="0" indent="-182880" defTabSz="914400">
              <a:spcBef>
                <a:spcPts val="0"/>
              </a:spcBef>
              <a:spcAft>
                <a:spcPts val="0"/>
              </a:spcAft>
              <a:buFont typeface="Wingdings 2" pitchFamily="18" charset="2"/>
              <a:buChar char=""/>
            </a:pPr>
            <a:r>
              <a:rPr lang="en-US" sz="1400"/>
              <a:t>OSHA 1910.1809(d)(3) explains “frequent inspection” as:</a:t>
            </a:r>
          </a:p>
          <a:p>
            <a:pPr marL="0" lvl="0" indent="-182880" defTabSz="914400">
              <a:spcBef>
                <a:spcPts val="1600"/>
              </a:spcBef>
              <a:spcAft>
                <a:spcPts val="0"/>
              </a:spcAft>
              <a:buFont typeface="Wingdings 2" pitchFamily="18" charset="2"/>
              <a:buChar char=""/>
            </a:pPr>
            <a:r>
              <a:rPr lang="en-US" sz="1400" i="1"/>
              <a:t>“"Frequent inspection." Items such as the following shall be inspected for defects at intervals as defined in paragraph (d)(2)(i) of this section or as specifically indicated including observation during operation for any defects which might appear between regular inspections. Any deficiencies such as listed shall be carefully examined and determination made as to whether they constitute a safety hazard”</a:t>
            </a:r>
          </a:p>
          <a:p>
            <a:pPr marL="457200" lvl="0" indent="-182880" defTabSz="914400">
              <a:spcBef>
                <a:spcPts val="1600"/>
              </a:spcBef>
              <a:spcAft>
                <a:spcPts val="0"/>
              </a:spcAft>
              <a:buSzPts val="1400"/>
              <a:buFont typeface="Wingdings 2" pitchFamily="18" charset="2"/>
              <a:buChar char=""/>
            </a:pPr>
            <a:r>
              <a:rPr lang="en-US" sz="1400"/>
              <a:t>1926.1412 (2)- If there are any deficiencies in inspection are found, a determination by a competent person must be made to decide if it is a safety hazard. If it is a safety hazard then equipment must be taken out of service until it is corrected.</a:t>
            </a:r>
          </a:p>
          <a:p>
            <a:pPr marL="457200" lvl="0" indent="-182880" defTabSz="914400">
              <a:spcBef>
                <a:spcPts val="0"/>
              </a:spcBef>
              <a:spcAft>
                <a:spcPts val="0"/>
              </a:spcAft>
              <a:buSzPts val="1400"/>
              <a:buFont typeface="Wingdings 2" pitchFamily="18" charset="2"/>
              <a:buChar char=""/>
            </a:pPr>
            <a:r>
              <a:rPr lang="en-US" sz="1400"/>
              <a:t> 1926.1412 (3)- If any deficiencies are found then action must be taken prior to using equipment.</a:t>
            </a:r>
          </a:p>
          <a:p>
            <a:pPr marL="0" lvl="0" indent="-182880" defTabSz="914400">
              <a:spcBef>
                <a:spcPts val="1600"/>
              </a:spcBef>
              <a:spcAft>
                <a:spcPts val="0"/>
              </a:spcAft>
              <a:buFont typeface="Wingdings 2" pitchFamily="18" charset="2"/>
              <a:buChar char=""/>
            </a:pPr>
            <a:endParaRPr lang="en-US" sz="1400" i="1"/>
          </a:p>
          <a:p>
            <a:pPr marL="0" lvl="0" indent="-182880" defTabSz="914400">
              <a:spcBef>
                <a:spcPts val="1600"/>
              </a:spcBef>
              <a:spcAft>
                <a:spcPts val="0"/>
              </a:spcAft>
              <a:buSzPts val="1100"/>
              <a:buFont typeface="Wingdings 2" pitchFamily="18" charset="2"/>
              <a:buChar char=""/>
            </a:pPr>
            <a:endParaRPr lang="en-US" sz="1400"/>
          </a:p>
          <a:p>
            <a:pPr marL="0" lvl="0" indent="-182880" defTabSz="914400">
              <a:spcBef>
                <a:spcPts val="1600"/>
              </a:spcBef>
              <a:spcAft>
                <a:spcPts val="1600"/>
              </a:spcAft>
              <a:buFont typeface="Wingdings 2" pitchFamily="18" charset="2"/>
              <a:buChar char=""/>
            </a:pPr>
            <a:endParaRPr lang="en-US" sz="1400"/>
          </a:p>
        </p:txBody>
      </p:sp>
      <p:sp>
        <p:nvSpPr>
          <p:cNvPr id="217" name="Rectangle 85">
            <a:extLst>
              <a:ext uri="{FF2B5EF4-FFF2-40B4-BE49-F238E27FC236}">
                <a16:creationId xmlns:a16="http://schemas.microsoft.com/office/drawing/2014/main" id="{C0D1CB9A-4C6B-4843-B8E9-CD0071D37B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575868"/>
            <a:ext cx="381009" cy="3996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5"/>
        <p:cNvGrpSpPr/>
        <p:nvPr/>
      </p:nvGrpSpPr>
      <p:grpSpPr>
        <a:xfrm>
          <a:off x="0" y="0"/>
          <a:ext cx="0" cy="0"/>
          <a:chOff x="0" y="0"/>
          <a:chExt cx="0" cy="0"/>
        </a:xfrm>
      </p:grpSpPr>
      <p:sp>
        <p:nvSpPr>
          <p:cNvPr id="84" name="Rectangle 83">
            <a:extLst>
              <a:ext uri="{FF2B5EF4-FFF2-40B4-BE49-F238E27FC236}">
                <a16:creationId xmlns:a16="http://schemas.microsoft.com/office/drawing/2014/main" id="{43162304-DA60-4C31-9E2B-E22F8DA75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C4AE1EFF-264A-4A42-BEA1-0E875F40D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8" name="Rectangle 87">
            <a:extLst>
              <a:ext uri="{FF2B5EF4-FFF2-40B4-BE49-F238E27FC236}">
                <a16:creationId xmlns:a16="http://schemas.microsoft.com/office/drawing/2014/main"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8179482" cy="1238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6" name="Google Shape;206;p36"/>
          <p:cNvSpPr txBox="1">
            <a:spLocks noGrp="1"/>
          </p:cNvSpPr>
          <p:nvPr>
            <p:ph type="title"/>
          </p:nvPr>
        </p:nvSpPr>
        <p:spPr>
          <a:xfrm>
            <a:off x="1200565" y="815530"/>
            <a:ext cx="6737617" cy="750734"/>
          </a:xfrm>
          <a:prstGeom prst="rect">
            <a:avLst/>
          </a:prstGeom>
        </p:spPr>
        <p:txBody>
          <a:bodyPr spcFirstLastPara="1" vert="horz" lIns="91440" tIns="45720" rIns="91440" bIns="45720" rtlCol="0" anchor="ctr" anchorCtr="0">
            <a:normAutofit fontScale="90000"/>
          </a:bodyPr>
          <a:lstStyle/>
          <a:p>
            <a:pPr marL="0" lvl="0" indent="0" defTabSz="914400">
              <a:spcBef>
                <a:spcPct val="0"/>
              </a:spcBef>
              <a:spcAft>
                <a:spcPts val="0"/>
              </a:spcAft>
            </a:pPr>
            <a:r>
              <a:rPr lang="en-US" sz="3100" spc="-60" dirty="0"/>
              <a:t>Crane Inspections and Associated Hazards:</a:t>
            </a:r>
          </a:p>
        </p:txBody>
      </p:sp>
      <p:sp>
        <p:nvSpPr>
          <p:cNvPr id="92" name="Rectangle 91">
            <a:extLst>
              <a:ext uri="{FF2B5EF4-FFF2-40B4-BE49-F238E27FC236}">
                <a16:creationId xmlns:a16="http://schemas.microsoft.com/office/drawing/2014/main"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569214"/>
            <a:ext cx="889035" cy="123834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Rectangle 93">
            <a:extLst>
              <a:ext uri="{FF2B5EF4-FFF2-40B4-BE49-F238E27FC236}">
                <a16:creationId xmlns:a16="http://schemas.microsoft.com/office/drawing/2014/main"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1894894"/>
            <a:ext cx="877276" cy="267253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95">
            <a:extLst>
              <a:ext uri="{FF2B5EF4-FFF2-40B4-BE49-F238E27FC236}">
                <a16:creationId xmlns:a16="http://schemas.microsoft.com/office/drawing/2014/main"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1894894"/>
            <a:ext cx="8190670" cy="2672533"/>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07" name="Google Shape;207;p36"/>
          <p:cNvSpPr txBox="1">
            <a:spLocks noGrp="1"/>
          </p:cNvSpPr>
          <p:nvPr>
            <p:ph type="body" idx="1"/>
          </p:nvPr>
        </p:nvSpPr>
        <p:spPr>
          <a:xfrm>
            <a:off x="1200564" y="1901584"/>
            <a:ext cx="6737617" cy="2665843"/>
          </a:xfrm>
          <a:prstGeom prst="rect">
            <a:avLst/>
          </a:prstGeom>
        </p:spPr>
        <p:txBody>
          <a:bodyPr spcFirstLastPara="1" vert="horz" lIns="91440" tIns="45720" rIns="91440" bIns="45720" rtlCol="0" anchor="ctr" anchorCtr="0">
            <a:normAutofit/>
          </a:bodyPr>
          <a:lstStyle/>
          <a:p>
            <a:pPr marL="0" lvl="0" indent="-182880" defTabSz="914400">
              <a:spcBef>
                <a:spcPts val="0"/>
              </a:spcBef>
              <a:spcAft>
                <a:spcPts val="0"/>
              </a:spcAft>
              <a:buFont typeface="Wingdings 2" pitchFamily="18" charset="2"/>
              <a:buChar char=""/>
            </a:pPr>
            <a:r>
              <a:rPr lang="en-US" sz="1400">
                <a:solidFill>
                  <a:schemeClr val="tx1"/>
                </a:solidFill>
              </a:rPr>
              <a:t>OSHA 1926.1412 (d) (i)-(d) (xiv)</a:t>
            </a:r>
          </a:p>
          <a:p>
            <a:pPr marL="457200" lvl="0" indent="-182880" defTabSz="914400">
              <a:spcBef>
                <a:spcPts val="1600"/>
              </a:spcBef>
              <a:spcAft>
                <a:spcPts val="0"/>
              </a:spcAft>
              <a:buSzPts val="1800"/>
              <a:buFont typeface="Wingdings 2" pitchFamily="18" charset="2"/>
              <a:buChar char=""/>
            </a:pPr>
            <a:r>
              <a:rPr lang="en-US" sz="1400">
                <a:solidFill>
                  <a:schemeClr val="tx1"/>
                </a:solidFill>
              </a:rPr>
              <a:t>(i) Control mechanisms interfering with operation.</a:t>
            </a:r>
          </a:p>
          <a:p>
            <a:pPr marL="457200" lvl="0" indent="-182880" defTabSz="914400">
              <a:spcBef>
                <a:spcPts val="0"/>
              </a:spcBef>
              <a:spcAft>
                <a:spcPts val="0"/>
              </a:spcAft>
              <a:buSzPts val="1800"/>
              <a:buFont typeface="Wingdings 2" pitchFamily="18" charset="2"/>
              <a:buChar char=""/>
            </a:pPr>
            <a:r>
              <a:rPr lang="en-US" sz="1400">
                <a:solidFill>
                  <a:schemeClr val="tx1"/>
                </a:solidFill>
              </a:rPr>
              <a:t>(ii) Control and drive mechanics with excessive wear and contamination by lubricants and other foreign matter.</a:t>
            </a:r>
          </a:p>
          <a:p>
            <a:pPr marL="457200" lvl="0" indent="-182880" defTabSz="914400">
              <a:spcBef>
                <a:spcPts val="0"/>
              </a:spcBef>
              <a:spcAft>
                <a:spcPts val="0"/>
              </a:spcAft>
              <a:buSzPts val="1800"/>
              <a:buFont typeface="Wingdings 2" pitchFamily="18" charset="2"/>
              <a:buChar char=""/>
            </a:pPr>
            <a:r>
              <a:rPr lang="en-US" sz="1400">
                <a:solidFill>
                  <a:schemeClr val="tx1"/>
                </a:solidFill>
              </a:rPr>
              <a:t>(iii) Air, Hydraulic and other pressurized systems for deterioration or leakage.</a:t>
            </a:r>
          </a:p>
          <a:p>
            <a:pPr marL="457200" lvl="0" indent="-182880" defTabSz="914400">
              <a:spcBef>
                <a:spcPts val="0"/>
              </a:spcBef>
              <a:spcAft>
                <a:spcPts val="0"/>
              </a:spcAft>
              <a:buSzPts val="1800"/>
              <a:buFont typeface="Wingdings 2" pitchFamily="18" charset="2"/>
              <a:buChar char=""/>
            </a:pPr>
            <a:r>
              <a:rPr lang="en-US" sz="1400">
                <a:solidFill>
                  <a:schemeClr val="tx1"/>
                </a:solidFill>
              </a:rPr>
              <a:t>(iv) Hydraulic system for proper fluid levels.</a:t>
            </a:r>
          </a:p>
          <a:p>
            <a:pPr marL="457200" lvl="0" indent="-182880" defTabSz="914400">
              <a:spcBef>
                <a:spcPts val="0"/>
              </a:spcBef>
              <a:spcAft>
                <a:spcPts val="0"/>
              </a:spcAft>
              <a:buSzPts val="1800"/>
              <a:buFont typeface="Wingdings 2" pitchFamily="18" charset="2"/>
              <a:buChar char=""/>
            </a:pPr>
            <a:r>
              <a:rPr lang="en-US" sz="1400">
                <a:solidFill>
                  <a:schemeClr val="tx1"/>
                </a:solidFill>
              </a:rPr>
              <a:t>(v) Hooks and latches for: deformation, cracks, excessive wear, or chemical damage.</a:t>
            </a:r>
          </a:p>
          <a:p>
            <a:pPr marL="457200" lvl="0" indent="-182880" defTabSz="914400">
              <a:spcBef>
                <a:spcPts val="0"/>
              </a:spcBef>
              <a:spcAft>
                <a:spcPts val="0"/>
              </a:spcAft>
              <a:buSzPts val="1800"/>
              <a:buFont typeface="Wingdings 2" pitchFamily="18" charset="2"/>
              <a:buChar char=""/>
            </a:pPr>
            <a:r>
              <a:rPr lang="en-US" sz="1400">
                <a:solidFill>
                  <a:schemeClr val="tx1"/>
                </a:solidFill>
              </a:rPr>
              <a:t>(vi) Wire rope in compliance with manufacturer.</a:t>
            </a:r>
          </a:p>
          <a:p>
            <a:pPr marL="457200" lvl="0" indent="-182880" defTabSz="914400">
              <a:spcBef>
                <a:spcPts val="0"/>
              </a:spcBef>
              <a:spcAft>
                <a:spcPts val="0"/>
              </a:spcAft>
              <a:buSzPts val="1800"/>
              <a:buFont typeface="Wingdings 2" pitchFamily="18" charset="2"/>
              <a:buChar char=""/>
            </a:pPr>
            <a:r>
              <a:rPr lang="en-US" sz="1400">
                <a:solidFill>
                  <a:schemeClr val="tx1"/>
                </a:solidFill>
              </a:rPr>
              <a:t>(vii) wire rope in accordance with 1926.1413 .</a:t>
            </a:r>
          </a:p>
          <a:p>
            <a:pPr marL="457200" lvl="0" indent="-182880" defTabSz="914400">
              <a:spcBef>
                <a:spcPts val="0"/>
              </a:spcBef>
              <a:spcAft>
                <a:spcPts val="0"/>
              </a:spcAft>
              <a:buSzPts val="1800"/>
              <a:buFont typeface="Wingdings 2" pitchFamily="18" charset="2"/>
              <a:buChar char=""/>
            </a:pPr>
            <a:r>
              <a:rPr lang="en-US" sz="1400">
                <a:solidFill>
                  <a:schemeClr val="tx1"/>
                </a:solidFill>
              </a:rPr>
              <a:t>(viii) Electrical apparatus for: malfunctioning, deterioration, dirt, and moisture accumulation.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1"/>
        <p:cNvGrpSpPr/>
        <p:nvPr/>
      </p:nvGrpSpPr>
      <p:grpSpPr>
        <a:xfrm>
          <a:off x="0" y="0"/>
          <a:ext cx="0" cy="0"/>
          <a:chOff x="0" y="0"/>
          <a:chExt cx="0" cy="0"/>
        </a:xfrm>
      </p:grpSpPr>
      <p:sp>
        <p:nvSpPr>
          <p:cNvPr id="220" name="Rectangle 89">
            <a:extLst>
              <a:ext uri="{FF2B5EF4-FFF2-40B4-BE49-F238E27FC236}">
                <a16:creationId xmlns:a16="http://schemas.microsoft.com/office/drawing/2014/main" id="{43162304-DA60-4C31-9E2B-E22F8DA75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C4AE1EFF-264A-4A42-BEA1-0E875F40D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4" name="Rectangle 93">
            <a:extLst>
              <a:ext uri="{FF2B5EF4-FFF2-40B4-BE49-F238E27FC236}">
                <a16:creationId xmlns:a16="http://schemas.microsoft.com/office/drawing/2014/main" id="{FF1D7602-6D2D-46C2-A7B2-434F3678DC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21" name="Rectangle 95">
            <a:extLst>
              <a:ext uri="{FF2B5EF4-FFF2-40B4-BE49-F238E27FC236}">
                <a16:creationId xmlns:a16="http://schemas.microsoft.com/office/drawing/2014/main" id="{35539253-EA7C-41D9-9930-0923683AA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9148581"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Google Shape;212;p37"/>
          <p:cNvSpPr txBox="1">
            <a:spLocks noGrp="1"/>
          </p:cNvSpPr>
          <p:nvPr>
            <p:ph type="title"/>
          </p:nvPr>
        </p:nvSpPr>
        <p:spPr>
          <a:xfrm>
            <a:off x="482600" y="842877"/>
            <a:ext cx="2305435" cy="3450888"/>
          </a:xfrm>
          <a:prstGeom prst="rect">
            <a:avLst/>
          </a:prstGeom>
        </p:spPr>
        <p:txBody>
          <a:bodyPr spcFirstLastPara="1" vert="horz" lIns="91440" tIns="45720" rIns="91440" bIns="45720" rtlCol="0" anchor="ctr" anchorCtr="0">
            <a:normAutofit/>
          </a:bodyPr>
          <a:lstStyle/>
          <a:p>
            <a:pPr marL="0" lvl="0" indent="0" algn="r" defTabSz="914400">
              <a:spcBef>
                <a:spcPct val="0"/>
              </a:spcBef>
              <a:spcAft>
                <a:spcPts val="0"/>
              </a:spcAft>
              <a:buClr>
                <a:schemeClr val="dk1"/>
              </a:buClr>
              <a:buSzPts val="1100"/>
            </a:pPr>
            <a:r>
              <a:rPr lang="en-US" sz="3600" spc="-60" dirty="0">
                <a:solidFill>
                  <a:schemeClr val="tx1">
                    <a:lumMod val="85000"/>
                    <a:lumOff val="15000"/>
                  </a:schemeClr>
                </a:solidFill>
              </a:rPr>
              <a:t>Crane Inspections and Associated Hazards continued:</a:t>
            </a:r>
          </a:p>
          <a:p>
            <a:pPr marL="0" lvl="0" indent="0" algn="r" defTabSz="914400">
              <a:spcBef>
                <a:spcPct val="0"/>
              </a:spcBef>
              <a:spcAft>
                <a:spcPts val="0"/>
              </a:spcAft>
            </a:pPr>
            <a:endParaRPr lang="en-US" sz="3600" spc="-60" dirty="0">
              <a:solidFill>
                <a:schemeClr val="tx1">
                  <a:lumMod val="85000"/>
                  <a:lumOff val="15000"/>
                </a:schemeClr>
              </a:solidFill>
            </a:endParaRPr>
          </a:p>
        </p:txBody>
      </p:sp>
      <p:cxnSp>
        <p:nvCxnSpPr>
          <p:cNvPr id="222" name="Straight Connector 97">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610" y="1564260"/>
            <a:ext cx="0" cy="20149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3" name="Google Shape;213;p37"/>
          <p:cNvSpPr txBox="1">
            <a:spLocks noGrp="1"/>
          </p:cNvSpPr>
          <p:nvPr>
            <p:ph type="body" idx="1"/>
          </p:nvPr>
        </p:nvSpPr>
        <p:spPr>
          <a:xfrm>
            <a:off x="3295185" y="648081"/>
            <a:ext cx="4608275" cy="3840480"/>
          </a:xfrm>
          <a:prstGeom prst="rect">
            <a:avLst/>
          </a:prstGeom>
        </p:spPr>
        <p:txBody>
          <a:bodyPr spcFirstLastPara="1" vert="horz" lIns="91440" tIns="45720" rIns="91440" bIns="45720" rtlCol="0" anchor="ctr" anchorCtr="0">
            <a:normAutofit/>
          </a:bodyPr>
          <a:lstStyle/>
          <a:p>
            <a:pPr marL="0" lvl="0" indent="-182880" defTabSz="914400">
              <a:spcBef>
                <a:spcPts val="0"/>
              </a:spcBef>
              <a:spcAft>
                <a:spcPts val="0"/>
              </a:spcAft>
              <a:buFont typeface="Wingdings 2" pitchFamily="18" charset="2"/>
              <a:buChar char=""/>
            </a:pPr>
            <a:endParaRPr lang="en-US" dirty="0"/>
          </a:p>
          <a:p>
            <a:pPr marL="457200" lvl="0" indent="-182880" defTabSz="914400">
              <a:spcBef>
                <a:spcPts val="1600"/>
              </a:spcBef>
              <a:spcAft>
                <a:spcPts val="0"/>
              </a:spcAft>
              <a:buSzPts val="1800"/>
              <a:buFont typeface="Wingdings 2" pitchFamily="18" charset="2"/>
              <a:buChar char=""/>
            </a:pPr>
            <a:r>
              <a:rPr lang="en-US" dirty="0"/>
              <a:t>(ix) Tires for proper inflation and condition.</a:t>
            </a:r>
          </a:p>
          <a:p>
            <a:pPr marL="457200" lvl="0" indent="-182880" defTabSz="914400">
              <a:spcBef>
                <a:spcPts val="0"/>
              </a:spcBef>
              <a:spcAft>
                <a:spcPts val="0"/>
              </a:spcAft>
              <a:buSzPts val="1800"/>
              <a:buFont typeface="Wingdings 2" pitchFamily="18" charset="2"/>
              <a:buChar char=""/>
            </a:pPr>
            <a:r>
              <a:rPr lang="en-US" dirty="0"/>
              <a:t>(x) Ground conditions around equipment for support: ground settling under and around outriggers/stabilizers, and foundations, groundwater accumulation, does not include railroad tracks.</a:t>
            </a:r>
          </a:p>
          <a:p>
            <a:pPr marL="457200" lvl="0" indent="-182880" defTabSz="914400">
              <a:spcBef>
                <a:spcPts val="0"/>
              </a:spcBef>
              <a:spcAft>
                <a:spcPts val="0"/>
              </a:spcAft>
              <a:buSzPts val="1800"/>
              <a:buFont typeface="Wingdings 2" pitchFamily="18" charset="2"/>
              <a:buChar char=""/>
            </a:pPr>
            <a:r>
              <a:rPr lang="en-US" dirty="0"/>
              <a:t>(xi) equipment for level position specified by manufacturers recommendation, both before and after each shift.</a:t>
            </a:r>
          </a:p>
          <a:p>
            <a:pPr marL="457200" lvl="0" indent="-182880" defTabSz="914400">
              <a:spcBef>
                <a:spcPts val="0"/>
              </a:spcBef>
              <a:spcAft>
                <a:spcPts val="0"/>
              </a:spcAft>
              <a:buSzPts val="1800"/>
              <a:buFont typeface="Wingdings 2" pitchFamily="18" charset="2"/>
              <a:buChar char=""/>
            </a:pPr>
            <a:r>
              <a:rPr lang="en-US" dirty="0"/>
              <a:t>(xii) Operator cab windows for: significant cracks, breaks or other deficiencies that can hinder operators view.</a:t>
            </a:r>
          </a:p>
          <a:p>
            <a:pPr marL="457200" lvl="0" indent="-182880" defTabSz="914400">
              <a:spcBef>
                <a:spcPts val="0"/>
              </a:spcBef>
              <a:spcAft>
                <a:spcPts val="0"/>
              </a:spcAft>
              <a:buSzPts val="1800"/>
              <a:buFont typeface="Wingdings 2" pitchFamily="18" charset="2"/>
              <a:buChar char=""/>
            </a:pPr>
            <a:r>
              <a:rPr lang="en-US" dirty="0"/>
              <a:t>(xiii) When equipment is rail traveling: Rails, Rail stops, and Rail clamps.</a:t>
            </a:r>
          </a:p>
          <a:p>
            <a:pPr marL="457200" lvl="0" indent="-182880" defTabSz="914400">
              <a:spcBef>
                <a:spcPts val="0"/>
              </a:spcBef>
              <a:spcAft>
                <a:spcPts val="0"/>
              </a:spcAft>
              <a:buSzPts val="1800"/>
              <a:buFont typeface="Wingdings 2" pitchFamily="18" charset="2"/>
              <a:buChar char=""/>
            </a:pPr>
            <a:r>
              <a:rPr lang="en-US" dirty="0"/>
              <a:t>(xiv) Safety devices and operational aids for proper operation.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7"/>
        <p:cNvGrpSpPr/>
        <p:nvPr/>
      </p:nvGrpSpPr>
      <p:grpSpPr>
        <a:xfrm>
          <a:off x="0" y="0"/>
          <a:ext cx="0" cy="0"/>
          <a:chOff x="0" y="0"/>
          <a:chExt cx="0" cy="0"/>
        </a:xfrm>
      </p:grpSpPr>
      <p:sp>
        <p:nvSpPr>
          <p:cNvPr id="97" name="Rectangle 96">
            <a:extLst>
              <a:ext uri="{FF2B5EF4-FFF2-40B4-BE49-F238E27FC236}">
                <a16:creationId xmlns:a16="http://schemas.microsoft.com/office/drawing/2014/main" id="{3A799688-A65C-4846-822E-8B7A3731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a:extLst>
              <a:ext uri="{FF2B5EF4-FFF2-40B4-BE49-F238E27FC236}">
                <a16:creationId xmlns:a16="http://schemas.microsoft.com/office/drawing/2014/main" id="{A08376FC-75EF-4E04-AAE7-50AC47B404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1" name="Rectangle 100">
            <a:extLst>
              <a:ext uri="{FF2B5EF4-FFF2-40B4-BE49-F238E27FC236}">
                <a16:creationId xmlns:a16="http://schemas.microsoft.com/office/drawing/2014/main" id="{78F6DC1F-9116-4111-8F58-6FEE4E71C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6E4B1AE-C79F-4C53-9482-446EC01BCC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Google Shape;218;p38"/>
          <p:cNvSpPr txBox="1">
            <a:spLocks noGrp="1"/>
          </p:cNvSpPr>
          <p:nvPr>
            <p:ph type="title"/>
          </p:nvPr>
        </p:nvSpPr>
        <p:spPr>
          <a:xfrm>
            <a:off x="189689" y="842877"/>
            <a:ext cx="2210611" cy="345088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spc="-60" dirty="0"/>
              <a:t>Crane Inspection Checklist:</a:t>
            </a:r>
          </a:p>
        </p:txBody>
      </p:sp>
      <p:sp>
        <p:nvSpPr>
          <p:cNvPr id="219" name="Google Shape;219;p38"/>
          <p:cNvSpPr txBox="1">
            <a:spLocks noGrp="1"/>
          </p:cNvSpPr>
          <p:nvPr>
            <p:ph type="body" idx="1"/>
          </p:nvPr>
        </p:nvSpPr>
        <p:spPr>
          <a:xfrm>
            <a:off x="2901950" y="648081"/>
            <a:ext cx="2689418" cy="3840480"/>
          </a:xfrm>
          <a:prstGeom prst="rect">
            <a:avLst/>
          </a:prstGeom>
        </p:spPr>
        <p:txBody>
          <a:bodyPr spcFirstLastPara="1" vert="horz" lIns="91440" tIns="45720" rIns="91440" bIns="45720" rtlCol="0" anchor="ctr" anchorCtr="0">
            <a:normAutofit/>
          </a:bodyPr>
          <a:lstStyle/>
          <a:p>
            <a:pPr marL="0" lvl="0" indent="-182880" defTabSz="914400">
              <a:spcBef>
                <a:spcPts val="0"/>
              </a:spcBef>
              <a:spcAft>
                <a:spcPts val="0"/>
              </a:spcAft>
              <a:buFont typeface="Wingdings 2" pitchFamily="18" charset="2"/>
              <a:buChar char=""/>
            </a:pPr>
            <a:r>
              <a:rPr lang="en-US" sz="1400" dirty="0"/>
              <a:t>A crane inspection must be performed prior to operating the crane. Any deficiencies located must be taken care of before the crane can be safely operated.</a:t>
            </a:r>
          </a:p>
          <a:p>
            <a:pPr marL="0" lvl="0" indent="-182880" defTabSz="914400">
              <a:spcBef>
                <a:spcPts val="1600"/>
              </a:spcBef>
              <a:spcAft>
                <a:spcPts val="0"/>
              </a:spcAft>
              <a:buFont typeface="Wingdings 2" pitchFamily="18" charset="2"/>
              <a:buChar char=""/>
            </a:pPr>
            <a:r>
              <a:rPr lang="en-US" sz="1400" dirty="0"/>
              <a:t>Refer to OSHA 1926.1412(d)(2) and (3).</a:t>
            </a:r>
          </a:p>
          <a:p>
            <a:pPr marL="0" lvl="0" indent="-182880" defTabSz="914400">
              <a:spcBef>
                <a:spcPts val="1600"/>
              </a:spcBef>
              <a:spcAft>
                <a:spcPts val="0"/>
              </a:spcAft>
              <a:buFont typeface="Wingdings 2" pitchFamily="18" charset="2"/>
              <a:buChar char=""/>
            </a:pPr>
            <a:endParaRPr lang="en-US" sz="1400" dirty="0"/>
          </a:p>
          <a:p>
            <a:pPr marL="0" lvl="0" indent="-182880" defTabSz="914400">
              <a:spcBef>
                <a:spcPts val="1600"/>
              </a:spcBef>
              <a:spcAft>
                <a:spcPts val="0"/>
              </a:spcAft>
              <a:buFont typeface="Wingdings 2" pitchFamily="18" charset="2"/>
              <a:buChar char=""/>
            </a:pPr>
            <a:r>
              <a:rPr lang="en-US" sz="1400" dirty="0"/>
              <a:t>Image retrieved from:</a:t>
            </a:r>
          </a:p>
          <a:p>
            <a:pPr marL="0" lvl="0" indent="-182880" defTabSz="914400">
              <a:spcBef>
                <a:spcPts val="1600"/>
              </a:spcBef>
              <a:spcAft>
                <a:spcPts val="1600"/>
              </a:spcAft>
              <a:buFont typeface="Wingdings 2" pitchFamily="18" charset="2"/>
              <a:buChar char=""/>
            </a:pPr>
            <a:r>
              <a:rPr lang="en-US" sz="1400" u="sng" dirty="0">
                <a:hlinkClick r:id="rId3"/>
              </a:rPr>
              <a:t>https://store.craneinstitute.com/products/inspection-checklist-tower-crane-annual-periodic</a:t>
            </a:r>
            <a:endParaRPr lang="en-US" sz="1400" dirty="0"/>
          </a:p>
        </p:txBody>
      </p:sp>
      <p:pic>
        <p:nvPicPr>
          <p:cNvPr id="220" name="Google Shape;220;p38" descr="See the source image"/>
          <p:cNvPicPr preferRelativeResize="0"/>
          <p:nvPr/>
        </p:nvPicPr>
        <p:blipFill>
          <a:blip r:embed="rId4">
            <a:extLst/>
          </a:blip>
          <a:stretch>
            <a:fillRect/>
          </a:stretch>
        </p:blipFill>
        <p:spPr>
          <a:xfrm>
            <a:off x="5863590" y="884993"/>
            <a:ext cx="2606040" cy="3373514"/>
          </a:xfrm>
          <a:prstGeom prst="rect">
            <a:avLst/>
          </a:prstGeom>
          <a:noFill/>
        </p:spPr>
      </p:pic>
      <p:sp>
        <p:nvSpPr>
          <p:cNvPr id="105" name="Rectangle 104">
            <a:extLst>
              <a:ext uri="{FF2B5EF4-FFF2-40B4-BE49-F238E27FC236}">
                <a16:creationId xmlns:a16="http://schemas.microsoft.com/office/drawing/2014/main" id="{7B9BC52A-979C-4CAD-A00D-2D6E821B2E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4"/>
        <p:cNvGrpSpPr/>
        <p:nvPr/>
      </p:nvGrpSpPr>
      <p:grpSpPr>
        <a:xfrm>
          <a:off x="0" y="0"/>
          <a:ext cx="0" cy="0"/>
          <a:chOff x="0" y="0"/>
          <a:chExt cx="0" cy="0"/>
        </a:xfrm>
      </p:grpSpPr>
      <p:sp>
        <p:nvSpPr>
          <p:cNvPr id="103" name="Rectangle 102">
            <a:extLst>
              <a:ext uri="{FF2B5EF4-FFF2-40B4-BE49-F238E27FC236}">
                <a16:creationId xmlns:a16="http://schemas.microsoft.com/office/drawing/2014/main" id="{43162304-DA60-4C31-9E2B-E22F8DA75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Rectangle 104">
            <a:extLst>
              <a:ext uri="{FF2B5EF4-FFF2-40B4-BE49-F238E27FC236}">
                <a16:creationId xmlns:a16="http://schemas.microsoft.com/office/drawing/2014/main" id="{C4AE1EFF-264A-4A42-BEA1-0E875F40D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1" name="Rectangle 106">
            <a:extLst>
              <a:ext uri="{FF2B5EF4-FFF2-40B4-BE49-F238E27FC236}">
                <a16:creationId xmlns:a16="http://schemas.microsoft.com/office/drawing/2014/main" id="{80516254-1D9F-4F3A-9870-3A3280BE2B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25" name="Google Shape;225;p39"/>
          <p:cNvSpPr txBox="1">
            <a:spLocks noGrp="1"/>
          </p:cNvSpPr>
          <p:nvPr>
            <p:ph type="title"/>
          </p:nvPr>
        </p:nvSpPr>
        <p:spPr>
          <a:xfrm>
            <a:off x="1154337" y="648081"/>
            <a:ext cx="2305435" cy="3840479"/>
          </a:xfrm>
          <a:prstGeom prst="rect">
            <a:avLst/>
          </a:prstGeom>
        </p:spPr>
        <p:txBody>
          <a:bodyPr spcFirstLastPara="1" vert="horz" lIns="91440" tIns="45720" rIns="91440" bIns="45720" rtlCol="0" anchor="ctr" anchorCtr="0">
            <a:normAutofit/>
          </a:bodyPr>
          <a:lstStyle/>
          <a:p>
            <a:pPr marL="0" lvl="0" indent="0" algn="r" defTabSz="914400">
              <a:spcBef>
                <a:spcPct val="0"/>
              </a:spcBef>
              <a:spcAft>
                <a:spcPts val="0"/>
              </a:spcAft>
              <a:buClr>
                <a:schemeClr val="dk1"/>
              </a:buClr>
              <a:buSzPts val="1100"/>
            </a:pPr>
            <a:r>
              <a:rPr lang="en-US" sz="3100" spc="-60" dirty="0">
                <a:solidFill>
                  <a:schemeClr val="tx1">
                    <a:lumMod val="85000"/>
                    <a:lumOff val="15000"/>
                  </a:schemeClr>
                </a:solidFill>
              </a:rPr>
              <a:t>Crane Operator Qualification:</a:t>
            </a:r>
          </a:p>
          <a:p>
            <a:pPr marL="0" lvl="0" indent="0" algn="r" defTabSz="914400">
              <a:spcBef>
                <a:spcPct val="0"/>
              </a:spcBef>
              <a:spcAft>
                <a:spcPts val="0"/>
              </a:spcAft>
            </a:pPr>
            <a:endParaRPr lang="en-US" sz="3100" spc="-60" dirty="0">
              <a:solidFill>
                <a:schemeClr val="tx1">
                  <a:lumMod val="85000"/>
                  <a:lumOff val="15000"/>
                </a:schemeClr>
              </a:solidFill>
            </a:endParaRPr>
          </a:p>
        </p:txBody>
      </p:sp>
      <p:sp>
        <p:nvSpPr>
          <p:cNvPr id="109" name="Rectangle 108">
            <a:extLst>
              <a:ext uri="{FF2B5EF4-FFF2-40B4-BE49-F238E27FC236}">
                <a16:creationId xmlns:a16="http://schemas.microsoft.com/office/drawing/2014/main" id="{FC14672B-27A5-4CDA-ABAF-5E4CF4B41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499"/>
            <a:ext cx="965200"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1" name="Straight Connector 110">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1564260"/>
            <a:ext cx="0" cy="201498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6" name="Google Shape;226;p39"/>
          <p:cNvSpPr txBox="1">
            <a:spLocks noGrp="1"/>
          </p:cNvSpPr>
          <p:nvPr>
            <p:ph type="body" idx="1"/>
          </p:nvPr>
        </p:nvSpPr>
        <p:spPr>
          <a:xfrm>
            <a:off x="3966921" y="648080"/>
            <a:ext cx="4433008" cy="4495419"/>
          </a:xfrm>
          <a:prstGeom prst="rect">
            <a:avLst/>
          </a:prstGeom>
        </p:spPr>
        <p:txBody>
          <a:bodyPr spcFirstLastPara="1" vert="horz" lIns="91440" tIns="45720" rIns="91440" bIns="45720" rtlCol="0" anchor="ctr" anchorCtr="0">
            <a:normAutofit/>
          </a:bodyPr>
          <a:lstStyle/>
          <a:p>
            <a:pPr marL="457200" lvl="0" indent="-182880" defTabSz="914400">
              <a:spcBef>
                <a:spcPts val="0"/>
              </a:spcBef>
              <a:spcAft>
                <a:spcPts val="0"/>
              </a:spcAft>
              <a:buSzPts val="1200"/>
              <a:buFont typeface="Wingdings 2" pitchFamily="18" charset="2"/>
              <a:buChar char=""/>
            </a:pPr>
            <a:endParaRPr lang="en-US" dirty="0"/>
          </a:p>
          <a:p>
            <a:pPr marL="457200" lvl="0" indent="-182880" defTabSz="914400">
              <a:spcBef>
                <a:spcPts val="0"/>
              </a:spcBef>
              <a:spcAft>
                <a:spcPts val="0"/>
              </a:spcAft>
              <a:buSzPts val="1200"/>
              <a:buFont typeface="Wingdings 2" pitchFamily="18" charset="2"/>
              <a:buChar char=""/>
            </a:pPr>
            <a:endParaRPr lang="en-US" dirty="0"/>
          </a:p>
          <a:p>
            <a:pPr marL="457200" lvl="0" indent="-182880" defTabSz="914400">
              <a:spcBef>
                <a:spcPts val="0"/>
              </a:spcBef>
              <a:spcAft>
                <a:spcPts val="0"/>
              </a:spcAft>
              <a:buSzPts val="1200"/>
              <a:buFont typeface="Wingdings 2" pitchFamily="18" charset="2"/>
              <a:buChar char=""/>
            </a:pPr>
            <a:endParaRPr lang="en-US" dirty="0"/>
          </a:p>
          <a:p>
            <a:pPr marL="457200" lvl="0" indent="-182880" defTabSz="914400">
              <a:spcBef>
                <a:spcPts val="0"/>
              </a:spcBef>
              <a:spcAft>
                <a:spcPts val="0"/>
              </a:spcAft>
              <a:buSzPts val="1200"/>
              <a:buFont typeface="Wingdings 2" pitchFamily="18" charset="2"/>
              <a:buChar char=""/>
            </a:pPr>
            <a:r>
              <a:rPr lang="en-US" dirty="0"/>
              <a:t>Operators of derricks, </a:t>
            </a:r>
            <a:r>
              <a:rPr lang="en-US" dirty="0" err="1"/>
              <a:t>sideboom</a:t>
            </a:r>
            <a:r>
              <a:rPr lang="en-US" dirty="0"/>
              <a:t> cranes, or equipment with a maximum manufacturer-rated hoisting/lifting capacity of 2,000 lbs. or less are not required to be certified/licensed but still must complete training.</a:t>
            </a:r>
          </a:p>
          <a:p>
            <a:pPr marL="457200" lvl="0" indent="-182880" defTabSz="914400">
              <a:spcBef>
                <a:spcPts val="0"/>
              </a:spcBef>
              <a:spcAft>
                <a:spcPts val="0"/>
              </a:spcAft>
              <a:buSzPts val="1200"/>
              <a:buFont typeface="Wingdings 2" pitchFamily="18" charset="2"/>
              <a:buChar char=""/>
            </a:pPr>
            <a:r>
              <a:rPr lang="en-US" dirty="0"/>
              <a:t>An employee that is not certified/licensed may work as an operator-in-training only under supervision.</a:t>
            </a:r>
          </a:p>
          <a:p>
            <a:pPr marL="457200" lvl="0" indent="-182880" defTabSz="914400">
              <a:spcBef>
                <a:spcPts val="0"/>
              </a:spcBef>
              <a:spcAft>
                <a:spcPts val="0"/>
              </a:spcAft>
              <a:buSzPts val="1200"/>
              <a:buFont typeface="Wingdings 2" pitchFamily="18" charset="2"/>
              <a:buChar char=""/>
            </a:pPr>
            <a:r>
              <a:rPr lang="en-US" dirty="0"/>
              <a:t>An operator-in-training may not operator if any of the following circumstances;</a:t>
            </a:r>
          </a:p>
          <a:p>
            <a:pPr marL="914400" lvl="1" indent="-182880" defTabSz="914400">
              <a:spcBef>
                <a:spcPts val="0"/>
              </a:spcBef>
              <a:spcAft>
                <a:spcPts val="0"/>
              </a:spcAft>
              <a:buSzPts val="1200"/>
              <a:buFont typeface="Wingdings 2" pitchFamily="18" charset="2"/>
              <a:buChar char=""/>
            </a:pPr>
            <a:r>
              <a:rPr lang="en-US" dirty="0"/>
              <a:t>If the work zone is closer than 20 feet of a power line up to 350kV, or within 50 feet of a power line over 350kV.</a:t>
            </a:r>
          </a:p>
          <a:p>
            <a:pPr marL="914400" lvl="1" indent="-182880" defTabSz="914400">
              <a:spcBef>
                <a:spcPts val="0"/>
              </a:spcBef>
              <a:spcAft>
                <a:spcPts val="0"/>
              </a:spcAft>
              <a:buSzPts val="1200"/>
              <a:buFont typeface="Wingdings 2" pitchFamily="18" charset="2"/>
              <a:buChar char=""/>
            </a:pPr>
            <a:r>
              <a:rPr lang="en-US" dirty="0"/>
              <a:t>The equipment is being used to hoist personnel.</a:t>
            </a:r>
          </a:p>
          <a:p>
            <a:pPr marL="914400" lvl="1" indent="-182880" defTabSz="914400">
              <a:spcBef>
                <a:spcPts val="0"/>
              </a:spcBef>
              <a:spcAft>
                <a:spcPts val="0"/>
              </a:spcAft>
              <a:buSzPts val="1200"/>
              <a:buFont typeface="Wingdings 2" pitchFamily="18" charset="2"/>
              <a:buChar char=""/>
            </a:pPr>
            <a:r>
              <a:rPr lang="en-US" dirty="0"/>
              <a:t>Multiple-equipment lifts.</a:t>
            </a:r>
          </a:p>
          <a:p>
            <a:pPr marL="914400" lvl="1" indent="-182880" defTabSz="914400">
              <a:spcBef>
                <a:spcPts val="0"/>
              </a:spcBef>
              <a:spcAft>
                <a:spcPts val="0"/>
              </a:spcAft>
              <a:buSzPts val="1200"/>
              <a:buFont typeface="Wingdings 2" pitchFamily="18" charset="2"/>
              <a:buChar char=""/>
            </a:pPr>
            <a:r>
              <a:rPr lang="en-US" dirty="0"/>
              <a:t>If the equipment is used over a shaft, cofferdam, or in a tank farm.</a:t>
            </a:r>
          </a:p>
          <a:p>
            <a:pPr marL="914400" lvl="0" indent="-182880" defTabSz="914400">
              <a:spcBef>
                <a:spcPts val="1600"/>
              </a:spcBef>
              <a:spcAft>
                <a:spcPts val="0"/>
              </a:spcAft>
              <a:buFont typeface="Wingdings 2" pitchFamily="18" charset="2"/>
              <a:buChar char=""/>
            </a:pPr>
            <a:endParaRPr lang="en-US" dirty="0"/>
          </a:p>
          <a:p>
            <a:pPr marL="0" lvl="0" indent="-182880" defTabSz="914400">
              <a:spcBef>
                <a:spcPts val="1600"/>
              </a:spcBef>
              <a:spcAft>
                <a:spcPts val="1600"/>
              </a:spcAft>
              <a:buFont typeface="Wingdings 2" pitchFamily="18" charset="2"/>
              <a:buChar char=""/>
            </a:pPr>
            <a:endParaRPr lang="en-US" dirty="0"/>
          </a:p>
        </p:txBody>
      </p:sp>
      <p:sp>
        <p:nvSpPr>
          <p:cNvPr id="113" name="Rectangle 112">
            <a:extLst>
              <a:ext uri="{FF2B5EF4-FFF2-40B4-BE49-F238E27FC236}">
                <a16:creationId xmlns:a16="http://schemas.microsoft.com/office/drawing/2014/main" id="{9A206779-5C74-4555-94BC-5845C92EC3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575868"/>
            <a:ext cx="381009" cy="399613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0"/>
        <p:cNvGrpSpPr/>
        <p:nvPr/>
      </p:nvGrpSpPr>
      <p:grpSpPr>
        <a:xfrm>
          <a:off x="0" y="0"/>
          <a:ext cx="0" cy="0"/>
          <a:chOff x="0" y="0"/>
          <a:chExt cx="0" cy="0"/>
        </a:xfrm>
      </p:grpSpPr>
      <p:sp>
        <p:nvSpPr>
          <p:cNvPr id="111" name="Rectangle 110">
            <a:extLst>
              <a:ext uri="{FF2B5EF4-FFF2-40B4-BE49-F238E27FC236}">
                <a16:creationId xmlns:a16="http://schemas.microsoft.com/office/drawing/2014/main" id="{A4AE898F-D367-43CB-8149-7F3810C1F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Rectangle 112">
            <a:extLst>
              <a:ext uri="{FF2B5EF4-FFF2-40B4-BE49-F238E27FC236}">
                <a16:creationId xmlns:a16="http://schemas.microsoft.com/office/drawing/2014/main" id="{5667154B-AC93-4B1E-94B8-A22FD20CE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5" name="Rectangle 114">
            <a:extLst>
              <a:ext uri="{FF2B5EF4-FFF2-40B4-BE49-F238E27FC236}">
                <a16:creationId xmlns:a16="http://schemas.microsoft.com/office/drawing/2014/main" id="{3C8A81A9-A442-4FB4-A3AC-254A640235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D9379D16-E9B5-4217-96FC-4444572AA0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2142" y="567993"/>
            <a:ext cx="2661858" cy="3996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Google Shape;231;p40"/>
          <p:cNvSpPr txBox="1">
            <a:spLocks noGrp="1"/>
          </p:cNvSpPr>
          <p:nvPr>
            <p:ph type="title"/>
          </p:nvPr>
        </p:nvSpPr>
        <p:spPr>
          <a:xfrm>
            <a:off x="6671831" y="842877"/>
            <a:ext cx="2393004" cy="345088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buClr>
                <a:schemeClr val="dk1"/>
              </a:buClr>
              <a:buSzPts val="1100"/>
            </a:pPr>
            <a:r>
              <a:rPr lang="en-US" sz="3100" spc="-60" dirty="0"/>
              <a:t>Crane Operator Qualification:</a:t>
            </a:r>
          </a:p>
          <a:p>
            <a:pPr marL="0" lvl="0" indent="0" defTabSz="914400">
              <a:spcBef>
                <a:spcPct val="0"/>
              </a:spcBef>
              <a:spcAft>
                <a:spcPts val="0"/>
              </a:spcAft>
            </a:pPr>
            <a:endParaRPr lang="en-US" sz="3100" spc="-60" dirty="0"/>
          </a:p>
        </p:txBody>
      </p:sp>
      <p:sp>
        <p:nvSpPr>
          <p:cNvPr id="119" name="Rectangle 118">
            <a:extLst>
              <a:ext uri="{FF2B5EF4-FFF2-40B4-BE49-F238E27FC236}">
                <a16:creationId xmlns:a16="http://schemas.microsoft.com/office/drawing/2014/main" id="{CD6054B7-5AC5-49DB-A3ED-354175FA8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34" name="Google Shape;232;p40">
            <a:extLst>
              <a:ext uri="{FF2B5EF4-FFF2-40B4-BE49-F238E27FC236}">
                <a16:creationId xmlns:a16="http://schemas.microsoft.com/office/drawing/2014/main" id="{004F8633-1A3B-47D3-A891-2CCEAC1D7ECC}"/>
              </a:ext>
            </a:extLst>
          </p:cNvPr>
          <p:cNvGraphicFramePr/>
          <p:nvPr>
            <p:extLst>
              <p:ext uri="{D42A27DB-BD31-4B8C-83A1-F6EECF244321}">
                <p14:modId xmlns:p14="http://schemas.microsoft.com/office/powerpoint/2010/main" val="1136716661"/>
              </p:ext>
            </p:extLst>
          </p:nvPr>
        </p:nvGraphicFramePr>
        <p:xfrm>
          <a:off x="649985" y="700390"/>
          <a:ext cx="5470207" cy="3781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6"/>
        <p:cNvGrpSpPr/>
        <p:nvPr/>
      </p:nvGrpSpPr>
      <p:grpSpPr>
        <a:xfrm>
          <a:off x="0" y="0"/>
          <a:ext cx="0" cy="0"/>
          <a:chOff x="0" y="0"/>
          <a:chExt cx="0" cy="0"/>
        </a:xfrm>
      </p:grpSpPr>
      <p:sp>
        <p:nvSpPr>
          <p:cNvPr id="115" name="Rectangle 114">
            <a:extLst>
              <a:ext uri="{FF2B5EF4-FFF2-40B4-BE49-F238E27FC236}">
                <a16:creationId xmlns:a16="http://schemas.microsoft.com/office/drawing/2014/main" id="{43162304-DA60-4C31-9E2B-E22F8DA75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Rectangle 116">
            <a:extLst>
              <a:ext uri="{FF2B5EF4-FFF2-40B4-BE49-F238E27FC236}">
                <a16:creationId xmlns:a16="http://schemas.microsoft.com/office/drawing/2014/main" id="{C4AE1EFF-264A-4A42-BEA1-0E875F40D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9" name="Rectangle 118">
            <a:extLst>
              <a:ext uri="{FF2B5EF4-FFF2-40B4-BE49-F238E27FC236}">
                <a16:creationId xmlns:a16="http://schemas.microsoft.com/office/drawing/2014/main"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8179482" cy="1238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37" name="Google Shape;237;p41"/>
          <p:cNvSpPr txBox="1">
            <a:spLocks noGrp="1"/>
          </p:cNvSpPr>
          <p:nvPr>
            <p:ph type="title"/>
          </p:nvPr>
        </p:nvSpPr>
        <p:spPr>
          <a:xfrm>
            <a:off x="1200565" y="815530"/>
            <a:ext cx="6737617" cy="750734"/>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spc="-60" dirty="0"/>
              <a:t>References:</a:t>
            </a:r>
          </a:p>
        </p:txBody>
      </p:sp>
      <p:sp>
        <p:nvSpPr>
          <p:cNvPr id="123" name="Rectangle 122">
            <a:extLst>
              <a:ext uri="{FF2B5EF4-FFF2-40B4-BE49-F238E27FC236}">
                <a16:creationId xmlns:a16="http://schemas.microsoft.com/office/drawing/2014/main"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569214"/>
            <a:ext cx="889035" cy="123834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Rectangle 124">
            <a:extLst>
              <a:ext uri="{FF2B5EF4-FFF2-40B4-BE49-F238E27FC236}">
                <a16:creationId xmlns:a16="http://schemas.microsoft.com/office/drawing/2014/main"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1894894"/>
            <a:ext cx="877276" cy="267253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Rectangle 126">
            <a:extLst>
              <a:ext uri="{FF2B5EF4-FFF2-40B4-BE49-F238E27FC236}">
                <a16:creationId xmlns:a16="http://schemas.microsoft.com/office/drawing/2014/main"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1894894"/>
            <a:ext cx="8190670" cy="2672533"/>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38" name="Google Shape;238;p41"/>
          <p:cNvSpPr txBox="1">
            <a:spLocks noGrp="1"/>
          </p:cNvSpPr>
          <p:nvPr>
            <p:ph type="body" idx="1"/>
          </p:nvPr>
        </p:nvSpPr>
        <p:spPr>
          <a:xfrm>
            <a:off x="1200564" y="1901584"/>
            <a:ext cx="6737617" cy="2665843"/>
          </a:xfrm>
          <a:prstGeom prst="rect">
            <a:avLst/>
          </a:prstGeom>
        </p:spPr>
        <p:txBody>
          <a:bodyPr spcFirstLastPara="1" vert="horz" lIns="91440" tIns="45720" rIns="91440" bIns="45720" rtlCol="0" anchor="t" anchorCtr="0">
            <a:normAutofit/>
          </a:bodyPr>
          <a:lstStyle/>
          <a:p>
            <a:pPr>
              <a:lnSpc>
                <a:spcPct val="100000"/>
              </a:lnSpc>
              <a:buFont typeface="Wingdings" panose="05000000000000000000" pitchFamily="2" charset="2"/>
              <a:buChar char="§"/>
            </a:pPr>
            <a:r>
              <a:rPr lang="en-US" sz="1200" dirty="0">
                <a:highlight>
                  <a:srgbClr val="FFFFFF"/>
                </a:highlight>
              </a:rPr>
              <a:t>CraneOperations.jpg. (n.d.). Retrieved November 26, 2019, from</a:t>
            </a:r>
            <a:r>
              <a:rPr lang="en-US" sz="1200" u="sng" dirty="0">
                <a:highlight>
                  <a:srgbClr val="FFFFFF"/>
                </a:highlight>
                <a:hlinkClick r:id="rId3"/>
              </a:rPr>
              <a:t> </a:t>
            </a:r>
            <a:r>
              <a:rPr lang="en-US" sz="1200" dirty="0">
                <a:highlight>
                  <a:srgbClr val="FFFFFF"/>
                </a:highlight>
              </a:rPr>
              <a:t>	</a:t>
            </a:r>
            <a:r>
              <a:rPr lang="en-US" sz="1200" u="sng" dirty="0">
                <a:highlight>
                  <a:srgbClr val="FFFFFF"/>
                </a:highlight>
                <a:hlinkClick r:id="rId3"/>
              </a:rPr>
              <a:t>https://ehs.princeton.edu/workplace-construction/workplace-safety/construction-</a:t>
            </a:r>
            <a:r>
              <a:rPr lang="en-US" sz="1200" dirty="0">
                <a:highlight>
                  <a:srgbClr val="FFFFFF"/>
                </a:highlight>
              </a:rPr>
              <a:t>	</a:t>
            </a:r>
            <a:r>
              <a:rPr lang="en-US" sz="1200" u="sng" dirty="0">
                <a:highlight>
                  <a:srgbClr val="FFFFFF"/>
                </a:highlight>
                <a:hlinkClick r:id="rId3"/>
              </a:rPr>
              <a:t>safety/crane-safety/crane-operations</a:t>
            </a:r>
            <a:r>
              <a:rPr lang="en-US" sz="1200" dirty="0">
                <a:highlight>
                  <a:srgbClr val="FFFFFF"/>
                </a:highlight>
              </a:rPr>
              <a:t>.</a:t>
            </a:r>
          </a:p>
          <a:p>
            <a:pPr>
              <a:lnSpc>
                <a:spcPct val="100000"/>
              </a:lnSpc>
            </a:pPr>
            <a:endParaRPr lang="en-US" sz="1200" dirty="0">
              <a:highlight>
                <a:srgbClr val="FFFFFF"/>
              </a:highlight>
            </a:endParaRPr>
          </a:p>
          <a:p>
            <a:pPr>
              <a:lnSpc>
                <a:spcPct val="100000"/>
              </a:lnSpc>
              <a:buFont typeface="Wingdings" panose="05000000000000000000" pitchFamily="2" charset="2"/>
              <a:buChar char="§"/>
            </a:pPr>
            <a:r>
              <a:rPr lang="en-US" sz="1200" dirty="0">
                <a:highlight>
                  <a:srgbClr val="FFFFFF"/>
                </a:highlight>
              </a:rPr>
              <a:t>Department of Labor logo UNITED STATESDEPARTMENT OF LABOR. (n.d.). Retrieved 	November 26, 2019, from</a:t>
            </a:r>
            <a:r>
              <a:rPr lang="en-US" sz="1200" u="sng" dirty="0">
                <a:highlight>
                  <a:srgbClr val="FFFFFF"/>
                </a:highlight>
                <a:hlinkClick r:id="rId4"/>
              </a:rPr>
              <a:t> https://www.osha.gov/laws-</a:t>
            </a:r>
            <a:r>
              <a:rPr lang="en-US" sz="1200" dirty="0">
                <a:highlight>
                  <a:srgbClr val="FFFFFF"/>
                </a:highlight>
              </a:rPr>
              <a:t>	</a:t>
            </a:r>
            <a:r>
              <a:rPr lang="en-US" sz="1200" u="sng" dirty="0">
                <a:highlight>
                  <a:srgbClr val="FFFFFF"/>
                </a:highlight>
                <a:hlinkClick r:id="rId4"/>
              </a:rPr>
              <a:t>regs/regulations/standardnumber/1926/1926.1412</a:t>
            </a:r>
            <a:r>
              <a:rPr lang="en-US" sz="1200" dirty="0">
                <a:highlight>
                  <a:srgbClr val="FFFFFF"/>
                </a:highlight>
              </a:rPr>
              <a:t>.</a:t>
            </a:r>
          </a:p>
          <a:p>
            <a:pPr>
              <a:lnSpc>
                <a:spcPct val="100000"/>
              </a:lnSpc>
            </a:pPr>
            <a:endParaRPr lang="en-US" sz="1200" dirty="0">
              <a:highlight>
                <a:srgbClr val="FFFFFF"/>
              </a:highlight>
            </a:endParaRPr>
          </a:p>
          <a:p>
            <a:pPr>
              <a:lnSpc>
                <a:spcPct val="100000"/>
              </a:lnSpc>
              <a:buFont typeface="Wingdings" panose="05000000000000000000" pitchFamily="2" charset="2"/>
              <a:buChar char="§"/>
            </a:pPr>
            <a:r>
              <a:rPr lang="en-US" sz="1200" dirty="0">
                <a:highlight>
                  <a:srgbClr val="FFFFFF"/>
                </a:highlight>
              </a:rPr>
              <a:t>Lang, J. (n.d.). How do overload protective devices work? Retrieved from 	</a:t>
            </a:r>
            <a:r>
              <a:rPr lang="en-US" sz="1200" dirty="0">
                <a:highlight>
                  <a:srgbClr val="FFFFFF"/>
                </a:highlight>
                <a:hlinkClick r:id="rId5"/>
              </a:rPr>
              <a:t>https://www.konecranesusa.com/resources/lifting-viewpoints/how-do-overload-protective-</a:t>
            </a:r>
            <a:r>
              <a:rPr lang="en-US" sz="1200" dirty="0">
                <a:highlight>
                  <a:srgbClr val="FFFFFF"/>
                </a:highlight>
              </a:rPr>
              <a:t>	</a:t>
            </a:r>
            <a:r>
              <a:rPr lang="en-US" sz="1200" dirty="0">
                <a:highlight>
                  <a:srgbClr val="FFFFFF"/>
                </a:highlight>
                <a:hlinkClick r:id="rId5"/>
              </a:rPr>
              <a:t>devices-work</a:t>
            </a:r>
            <a:r>
              <a:rPr lang="en-US" sz="1200" dirty="0">
                <a:highlight>
                  <a:srgbClr val="FFFFFF"/>
                </a:highlight>
              </a:rPr>
              <a:t>.</a:t>
            </a:r>
          </a:p>
          <a:p>
            <a:pPr>
              <a:lnSpc>
                <a:spcPct val="100000"/>
              </a:lnSpc>
            </a:pPr>
            <a:endParaRPr lang="en-US" sz="1200" dirty="0">
              <a:highlight>
                <a:srgbClr val="FFFFFF"/>
              </a:highlight>
            </a:endParaRPr>
          </a:p>
          <a:p>
            <a:pPr>
              <a:lnSpc>
                <a:spcPct val="100000"/>
              </a:lnSpc>
              <a:buFont typeface="Wingdings" panose="05000000000000000000" pitchFamily="2" charset="2"/>
              <a:buChar char="§"/>
            </a:pPr>
            <a:r>
              <a:rPr lang="en-US" sz="1200" dirty="0">
                <a:highlight>
                  <a:srgbClr val="FFFFFF"/>
                </a:highlight>
              </a:rPr>
              <a:t>Managing Mobile Crane Hazards. (n.d.).Retrieved November 26, 2019, from</a:t>
            </a:r>
            <a:r>
              <a:rPr lang="en-US" sz="1200" u="sng" dirty="0">
                <a:highlight>
                  <a:srgbClr val="FFFFFF"/>
                </a:highlight>
                <a:hlinkClick r:id="rId6"/>
              </a:rPr>
              <a:t> </a:t>
            </a:r>
            <a:r>
              <a:rPr lang="en-US" sz="1200" dirty="0">
                <a:highlight>
                  <a:srgbClr val="FFFFFF"/>
                </a:highlight>
              </a:rPr>
              <a:t>	</a:t>
            </a:r>
            <a:r>
              <a:rPr lang="en-US" sz="1200" u="sng" dirty="0">
                <a:highlight>
                  <a:srgbClr val="FFFFFF"/>
                </a:highlight>
                <a:hlinkClick r:id="rId6"/>
              </a:rPr>
              <a:t>http://www.elcosh.org/document/1488/745/d000104/hazards.html</a:t>
            </a:r>
            <a:r>
              <a:rPr lang="en-US" sz="1200" dirty="0">
                <a:highlight>
                  <a:srgbClr val="FFFFFF"/>
                </a:highlight>
              </a:rPr>
              <a:t>.</a:t>
            </a:r>
          </a:p>
          <a:p>
            <a:pPr marL="191770" marR="215900" indent="-171450" defTabSz="914400">
              <a:lnSpc>
                <a:spcPct val="100000"/>
              </a:lnSpc>
              <a:spcBef>
                <a:spcPts val="500"/>
              </a:spcBef>
              <a:buSzPts val="1100"/>
              <a:buFont typeface="Wingdings" panose="05000000000000000000" pitchFamily="2" charset="2"/>
              <a:buChar char="§"/>
            </a:pPr>
            <a:endParaRPr lang="en-US" sz="900" dirty="0">
              <a:solidFill>
                <a:schemeClr val="tx1"/>
              </a:solidFill>
              <a:highlight>
                <a:srgbClr val="FFFFFF"/>
              </a:highlight>
            </a:endParaRPr>
          </a:p>
          <a:p>
            <a:pPr marL="0" lvl="0" indent="-182880" defTabSz="914400">
              <a:spcBef>
                <a:spcPts val="1500"/>
              </a:spcBef>
              <a:spcAft>
                <a:spcPts val="1600"/>
              </a:spcAft>
              <a:buFont typeface="Wingdings 2" pitchFamily="18" charset="2"/>
              <a:buChar char=""/>
            </a:pPr>
            <a:endParaRPr lang="en-US" sz="900" dirty="0">
              <a:solidFill>
                <a:schemeClr val="tx1"/>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0" y="1730900"/>
            <a:ext cx="285705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Common Issues and Hazards with Cranes:</a:t>
            </a:r>
            <a:endParaRPr dirty="0"/>
          </a:p>
          <a:p>
            <a:pPr marL="0" lvl="0" indent="0" algn="l" rtl="0">
              <a:spcBef>
                <a:spcPts val="0"/>
              </a:spcBef>
              <a:spcAft>
                <a:spcPts val="0"/>
              </a:spcAft>
              <a:buNone/>
            </a:pPr>
            <a:endParaRPr dirty="0"/>
          </a:p>
        </p:txBody>
      </p:sp>
      <p:sp>
        <p:nvSpPr>
          <p:cNvPr id="66" name="Google Shape;66;p15"/>
          <p:cNvSpPr txBox="1">
            <a:spLocks noGrp="1"/>
          </p:cNvSpPr>
          <p:nvPr>
            <p:ph type="body" idx="1"/>
          </p:nvPr>
        </p:nvSpPr>
        <p:spPr>
          <a:xfrm>
            <a:off x="4572000" y="2017250"/>
            <a:ext cx="2668772" cy="13885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lnSpc>
                <a:spcPct val="100000"/>
              </a:lnSpc>
              <a:spcBef>
                <a:spcPts val="1600"/>
              </a:spcBef>
              <a:spcAft>
                <a:spcPts val="0"/>
              </a:spcAft>
              <a:buNone/>
            </a:pPr>
            <a:r>
              <a:rPr lang="en" sz="1200" dirty="0"/>
              <a:t>[Workplace Lifting Safety </a:t>
            </a:r>
            <a:endParaRPr sz="1200" dirty="0"/>
          </a:p>
          <a:p>
            <a:pPr marL="0" lvl="0" indent="0" algn="l" rtl="0">
              <a:lnSpc>
                <a:spcPct val="100000"/>
              </a:lnSpc>
              <a:spcBef>
                <a:spcPts val="0"/>
              </a:spcBef>
              <a:spcAft>
                <a:spcPts val="0"/>
              </a:spcAft>
              <a:buNone/>
            </a:pPr>
            <a:r>
              <a:rPr lang="en" sz="1200" dirty="0"/>
              <a:t>Training] Retrieved from:</a:t>
            </a:r>
            <a:endParaRPr sz="1200" dirty="0"/>
          </a:p>
          <a:p>
            <a:pPr marL="0" lvl="0" indent="0" algn="l" rtl="0">
              <a:lnSpc>
                <a:spcPct val="100000"/>
              </a:lnSpc>
              <a:spcBef>
                <a:spcPts val="0"/>
              </a:spcBef>
              <a:spcAft>
                <a:spcPts val="0"/>
              </a:spcAft>
              <a:buNone/>
            </a:pPr>
            <a:r>
              <a:rPr lang="en" sz="1200" u="sng" dirty="0">
                <a:solidFill>
                  <a:schemeClr val="hlink"/>
                </a:solidFill>
                <a:hlinkClick r:id="rId4"/>
              </a:rPr>
              <a:t>https://youtu.be/LviUp94t65Q</a:t>
            </a:r>
            <a:endParaRPr sz="1200" dirty="0"/>
          </a:p>
          <a:p>
            <a:pPr marL="0" lvl="0" indent="0" algn="l" rtl="0">
              <a:spcBef>
                <a:spcPts val="0"/>
              </a:spcBef>
              <a:spcAft>
                <a:spcPts val="1600"/>
              </a:spcAft>
              <a:buNone/>
            </a:pPr>
            <a:endParaRPr dirty="0"/>
          </a:p>
        </p:txBody>
      </p:sp>
      <p:pic>
        <p:nvPicPr>
          <p:cNvPr id="2" name="Online Media 1">
            <a:hlinkClick r:id="" action="ppaction://media"/>
            <a:extLst>
              <a:ext uri="{FF2B5EF4-FFF2-40B4-BE49-F238E27FC236}">
                <a16:creationId xmlns:a16="http://schemas.microsoft.com/office/drawing/2014/main" id="{69D197F8-831C-4A81-A804-E7CD6E5E3E5E}"/>
              </a:ext>
            </a:extLst>
          </p:cNvPr>
          <p:cNvPicPr>
            <a:picLocks noRot="1" noChangeAspect="1"/>
          </p:cNvPicPr>
          <p:nvPr>
            <a:videoFile r:link="rId1"/>
          </p:nvPr>
        </p:nvPicPr>
        <p:blipFill>
          <a:blip r:embed="rId5"/>
          <a:stretch>
            <a:fillRect/>
          </a:stretch>
        </p:blipFill>
        <p:spPr>
          <a:xfrm>
            <a:off x="3611460" y="731375"/>
            <a:ext cx="4572000" cy="25717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2"/>
        <p:cNvGrpSpPr/>
        <p:nvPr/>
      </p:nvGrpSpPr>
      <p:grpSpPr>
        <a:xfrm>
          <a:off x="0" y="0"/>
          <a:ext cx="0" cy="0"/>
          <a:chOff x="0" y="0"/>
          <a:chExt cx="0" cy="0"/>
        </a:xfrm>
      </p:grpSpPr>
      <p:sp>
        <p:nvSpPr>
          <p:cNvPr id="121" name="Rectangle 120">
            <a:extLst>
              <a:ext uri="{FF2B5EF4-FFF2-40B4-BE49-F238E27FC236}">
                <a16:creationId xmlns:a16="http://schemas.microsoft.com/office/drawing/2014/main" id="{43162304-DA60-4C31-9E2B-E22F8DA75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Rectangle 122">
            <a:extLst>
              <a:ext uri="{FF2B5EF4-FFF2-40B4-BE49-F238E27FC236}">
                <a16:creationId xmlns:a16="http://schemas.microsoft.com/office/drawing/2014/main" id="{C4AE1EFF-264A-4A42-BEA1-0E875F40D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5" name="Rectangle 124">
            <a:extLst>
              <a:ext uri="{FF2B5EF4-FFF2-40B4-BE49-F238E27FC236}">
                <a16:creationId xmlns:a16="http://schemas.microsoft.com/office/drawing/2014/main"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8179482" cy="1238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43" name="Google Shape;243;p42"/>
          <p:cNvSpPr txBox="1">
            <a:spLocks noGrp="1"/>
          </p:cNvSpPr>
          <p:nvPr>
            <p:ph type="title"/>
          </p:nvPr>
        </p:nvSpPr>
        <p:spPr>
          <a:xfrm>
            <a:off x="1200565" y="815530"/>
            <a:ext cx="6737617" cy="750734"/>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spc="-60"/>
              <a:t>References:</a:t>
            </a:r>
            <a:endParaRPr lang="en-US" sz="3600" spc="-60" dirty="0"/>
          </a:p>
        </p:txBody>
      </p:sp>
      <p:sp>
        <p:nvSpPr>
          <p:cNvPr id="129" name="Rectangle 128">
            <a:extLst>
              <a:ext uri="{FF2B5EF4-FFF2-40B4-BE49-F238E27FC236}">
                <a16:creationId xmlns:a16="http://schemas.microsoft.com/office/drawing/2014/main"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569214"/>
            <a:ext cx="889035" cy="123834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Rectangle 130">
            <a:extLst>
              <a:ext uri="{FF2B5EF4-FFF2-40B4-BE49-F238E27FC236}">
                <a16:creationId xmlns:a16="http://schemas.microsoft.com/office/drawing/2014/main"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1894894"/>
            <a:ext cx="877276" cy="267253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Rectangle 132">
            <a:extLst>
              <a:ext uri="{FF2B5EF4-FFF2-40B4-BE49-F238E27FC236}">
                <a16:creationId xmlns:a16="http://schemas.microsoft.com/office/drawing/2014/main"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1894894"/>
            <a:ext cx="8190670" cy="2672533"/>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44" name="Google Shape;244;p42"/>
          <p:cNvSpPr txBox="1">
            <a:spLocks noGrp="1"/>
          </p:cNvSpPr>
          <p:nvPr>
            <p:ph type="body" idx="1"/>
          </p:nvPr>
        </p:nvSpPr>
        <p:spPr>
          <a:xfrm>
            <a:off x="1200564" y="2379076"/>
            <a:ext cx="6737617" cy="2665843"/>
          </a:xfrm>
          <a:prstGeom prst="rect">
            <a:avLst/>
          </a:prstGeom>
        </p:spPr>
        <p:txBody>
          <a:bodyPr spcFirstLastPara="1" vert="horz" lIns="91440" tIns="45720" rIns="91440" bIns="45720" rtlCol="0" anchor="ctr" anchorCtr="0">
            <a:normAutofit/>
          </a:bodyPr>
          <a:lstStyle/>
          <a:p>
            <a:pPr indent="-457200">
              <a:buFont typeface="Wingdings" panose="05000000000000000000" pitchFamily="2" charset="2"/>
              <a:buChar char="§"/>
            </a:pPr>
            <a:r>
              <a:rPr lang="en-US" sz="1200" dirty="0">
                <a:highlight>
                  <a:srgbClr val="FFFFFF"/>
                </a:highlight>
              </a:rPr>
              <a:t>Operator training, certification, and evaluation. (2018, November 9). Retrieved from 	</a:t>
            </a:r>
            <a:r>
              <a:rPr lang="en-US" sz="1200" dirty="0">
                <a:highlight>
                  <a:srgbClr val="FFFFFF"/>
                </a:highlight>
                <a:hlinkClick r:id="rId3"/>
              </a:rPr>
              <a:t>https://www.osha.gov/laws-regs/regulations/standardnumber/1926/1926.1427</a:t>
            </a:r>
            <a:r>
              <a:rPr lang="en-US" sz="1200" dirty="0">
                <a:highlight>
                  <a:srgbClr val="FFFFFF"/>
                </a:highlight>
              </a:rPr>
              <a:t>.</a:t>
            </a:r>
          </a:p>
          <a:p>
            <a:pPr indent="-457200"/>
            <a:endParaRPr lang="en-US" sz="1200" dirty="0">
              <a:highlight>
                <a:srgbClr val="FFFFFF"/>
              </a:highlight>
            </a:endParaRPr>
          </a:p>
          <a:p>
            <a:pPr indent="-457200">
              <a:buFont typeface="Wingdings" panose="05000000000000000000" pitchFamily="2" charset="2"/>
              <a:buChar char="§"/>
            </a:pPr>
            <a:r>
              <a:rPr lang="en-US" sz="1200" dirty="0">
                <a:highlight>
                  <a:srgbClr val="FFFFFF"/>
                </a:highlight>
              </a:rPr>
              <a:t>Power line safety (up to 350 kV)--equipment operations.(2010, August 9). Retrieved from</a:t>
            </a:r>
            <a:r>
              <a:rPr lang="en-US" sz="1200" u="sng" dirty="0">
                <a:highlight>
                  <a:srgbClr val="FFFFFF"/>
                </a:highlight>
                <a:hlinkClick r:id="rId4"/>
              </a:rPr>
              <a:t> </a:t>
            </a:r>
            <a:r>
              <a:rPr lang="en-US" sz="1200" dirty="0">
                <a:highlight>
                  <a:srgbClr val="FFFFFF"/>
                </a:highlight>
              </a:rPr>
              <a:t>	</a:t>
            </a:r>
            <a:r>
              <a:rPr lang="en-US" sz="1200" u="sng" dirty="0">
                <a:highlight>
                  <a:srgbClr val="FFFFFF"/>
                </a:highlight>
                <a:hlinkClick r:id="rId4"/>
              </a:rPr>
              <a:t>https://www.osha.gov/laws-regs/regulations/standardnumber/1926/1926.1408</a:t>
            </a:r>
            <a:endParaRPr lang="en-US" sz="1200" u="sng" dirty="0">
              <a:highlight>
                <a:srgbClr val="FFFFFF"/>
              </a:highlight>
            </a:endParaRPr>
          </a:p>
          <a:p>
            <a:pPr indent="-457200">
              <a:buFont typeface="Wingdings" panose="05000000000000000000" pitchFamily="2" charset="2"/>
              <a:buChar char="§"/>
            </a:pPr>
            <a:endParaRPr lang="en-US" sz="1200" dirty="0">
              <a:highlight>
                <a:srgbClr val="FFFFFF"/>
              </a:highlight>
            </a:endParaRPr>
          </a:p>
          <a:p>
            <a:pPr indent="-457200">
              <a:buFont typeface="Wingdings" panose="05000000000000000000" pitchFamily="2" charset="2"/>
              <a:buChar char="§"/>
            </a:pPr>
            <a:r>
              <a:rPr lang="en-US" sz="1200" dirty="0">
                <a:highlight>
                  <a:srgbClr val="FFFFFF"/>
                </a:highlight>
              </a:rPr>
              <a:t>UNITED STATES DEPARTMENT OF LABOR. (n.d.). Retrieved November 26, 2019, from</a:t>
            </a:r>
            <a:r>
              <a:rPr lang="en-US" sz="1200" u="sng" dirty="0">
                <a:highlight>
                  <a:srgbClr val="FFFFFF"/>
                </a:highlight>
                <a:hlinkClick r:id="rId5"/>
              </a:rPr>
              <a:t> </a:t>
            </a:r>
            <a:r>
              <a:rPr lang="en-US" sz="1200" dirty="0">
                <a:highlight>
                  <a:srgbClr val="FFFFFF"/>
                </a:highlight>
              </a:rPr>
              <a:t>	</a:t>
            </a:r>
            <a:r>
              <a:rPr lang="en-US" sz="1200" u="sng" dirty="0">
                <a:highlight>
                  <a:srgbClr val="FFFFFF"/>
                </a:highlight>
                <a:hlinkClick r:id="rId5"/>
              </a:rPr>
              <a:t>https://www.osha.gov/SLTC/cranehoistsafety/hazards.html</a:t>
            </a:r>
            <a:r>
              <a:rPr lang="en-US" sz="1200" dirty="0">
                <a:highlight>
                  <a:srgbClr val="FFFFFF"/>
                </a:highlight>
              </a:rPr>
              <a:t>.</a:t>
            </a:r>
          </a:p>
          <a:p>
            <a:pPr indent="-457200"/>
            <a:endParaRPr lang="en-US" sz="1200" dirty="0">
              <a:highlight>
                <a:srgbClr val="FFFFFF"/>
              </a:highlight>
            </a:endParaRPr>
          </a:p>
          <a:p>
            <a:pPr indent="-457200">
              <a:buFont typeface="Wingdings" panose="05000000000000000000" pitchFamily="2" charset="2"/>
              <a:buChar char="§"/>
            </a:pPr>
            <a:r>
              <a:rPr lang="en-US" sz="1200" dirty="0">
                <a:highlight>
                  <a:srgbClr val="FFFFFF"/>
                </a:highlight>
              </a:rPr>
              <a:t>Video: Crane Overloading is not Safe. (n.d.). Retrieved November 26, 2019, from</a:t>
            </a:r>
            <a:r>
              <a:rPr lang="en-US" sz="1200" u="sng" dirty="0">
                <a:highlight>
                  <a:srgbClr val="FFFFFF"/>
                </a:highlight>
                <a:hlinkClick r:id="rId6"/>
              </a:rPr>
              <a:t> </a:t>
            </a:r>
            <a:r>
              <a:rPr lang="en-US" sz="1200" dirty="0">
                <a:highlight>
                  <a:srgbClr val="FFFFFF"/>
                </a:highlight>
              </a:rPr>
              <a:t>	</a:t>
            </a:r>
            <a:r>
              <a:rPr lang="en-US" sz="1200" u="sng" dirty="0">
                <a:highlight>
                  <a:srgbClr val="FFFFFF"/>
                </a:highlight>
                <a:hlinkClick r:id="rId6"/>
              </a:rPr>
              <a:t>https://www.forconstructionpros.com/rental/lifting-equipment/crane/video/11148502/video-</a:t>
            </a:r>
            <a:r>
              <a:rPr lang="en-US" sz="1200" dirty="0">
                <a:highlight>
                  <a:srgbClr val="FFFFFF"/>
                </a:highlight>
              </a:rPr>
              <a:t>	</a:t>
            </a:r>
            <a:r>
              <a:rPr lang="en-US" sz="1200" u="sng" dirty="0">
                <a:highlight>
                  <a:srgbClr val="FFFFFF"/>
                </a:highlight>
                <a:hlinkClick r:id="rId6"/>
              </a:rPr>
              <a:t>crane-overloading-is-not-safe</a:t>
            </a:r>
            <a:r>
              <a:rPr lang="en-US" sz="1200" dirty="0">
                <a:highlight>
                  <a:srgbClr val="FFFFFF"/>
                </a:highlight>
              </a:rPr>
              <a:t>.</a:t>
            </a:r>
          </a:p>
          <a:p>
            <a:pPr marL="0" lvl="0" indent="-457200" defTabSz="914400">
              <a:spcBef>
                <a:spcPts val="1200"/>
              </a:spcBef>
              <a:spcAft>
                <a:spcPts val="0"/>
              </a:spcAft>
              <a:buSzPts val="1100"/>
              <a:buFont typeface="Wingdings 2" pitchFamily="18" charset="2"/>
              <a:buChar char=""/>
            </a:pPr>
            <a:endParaRPr lang="en-US" sz="900" dirty="0">
              <a:solidFill>
                <a:schemeClr val="tx1"/>
              </a:solidFill>
              <a:highlight>
                <a:schemeClr val="lt1"/>
              </a:highlight>
            </a:endParaRPr>
          </a:p>
          <a:p>
            <a:pPr marL="0" lvl="0" indent="-182880" defTabSz="914400">
              <a:spcBef>
                <a:spcPts val="1600"/>
              </a:spcBef>
              <a:spcAft>
                <a:spcPts val="1600"/>
              </a:spcAft>
              <a:buFont typeface="Wingdings 2" pitchFamily="18" charset="2"/>
              <a:buChar char=""/>
            </a:pPr>
            <a:endParaRPr lang="en-US" sz="9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
        <p:cNvGrpSpPr/>
        <p:nvPr/>
      </p:nvGrpSpPr>
      <p:grpSpPr>
        <a:xfrm>
          <a:off x="0" y="0"/>
          <a:ext cx="0" cy="0"/>
          <a:chOff x="0" y="0"/>
          <a:chExt cx="0" cy="0"/>
        </a:xfrm>
      </p:grpSpPr>
      <p:sp>
        <p:nvSpPr>
          <p:cNvPr id="80" name="Rectangle 79">
            <a:extLst>
              <a:ext uri="{FF2B5EF4-FFF2-40B4-BE49-F238E27FC236}">
                <a16:creationId xmlns:a16="http://schemas.microsoft.com/office/drawing/2014/main" id="{A4AE898F-D367-43CB-8149-7F3810C1F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5667154B-AC93-4B1E-94B8-A22FD20CE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Google Shape;72;p16"/>
          <p:cNvSpPr txBox="1">
            <a:spLocks noGrp="1"/>
          </p:cNvSpPr>
          <p:nvPr>
            <p:ph type="title"/>
          </p:nvPr>
        </p:nvSpPr>
        <p:spPr>
          <a:xfrm>
            <a:off x="189689" y="842877"/>
            <a:ext cx="2210611" cy="345088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600" spc="-60" dirty="0"/>
              <a:t>Common Issues and Hazards with Cranes:</a:t>
            </a:r>
          </a:p>
        </p:txBody>
      </p:sp>
      <p:graphicFrame>
        <p:nvGraphicFramePr>
          <p:cNvPr id="75" name="Google Shape;73;p16">
            <a:extLst>
              <a:ext uri="{FF2B5EF4-FFF2-40B4-BE49-F238E27FC236}">
                <a16:creationId xmlns:a16="http://schemas.microsoft.com/office/drawing/2014/main" id="{47D3B30A-01C2-4C6B-99F4-FE4C788B8036}"/>
              </a:ext>
            </a:extLst>
          </p:cNvPr>
          <p:cNvGraphicFramePr/>
          <p:nvPr>
            <p:extLst>
              <p:ext uri="{D42A27DB-BD31-4B8C-83A1-F6EECF244321}">
                <p14:modId xmlns:p14="http://schemas.microsoft.com/office/powerpoint/2010/main" val="414037087"/>
              </p:ext>
            </p:extLst>
          </p:nvPr>
        </p:nvGraphicFramePr>
        <p:xfrm>
          <a:off x="2819922" y="664094"/>
          <a:ext cx="5796200" cy="3815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287431" y="795900"/>
            <a:ext cx="16553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Power line example:</a:t>
            </a:r>
            <a:endParaRPr dirty="0"/>
          </a:p>
          <a:p>
            <a:pPr marL="0" lvl="0" indent="0" algn="l" rtl="0">
              <a:spcBef>
                <a:spcPts val="0"/>
              </a:spcBef>
              <a:spcAft>
                <a:spcPts val="0"/>
              </a:spcAft>
              <a:buNone/>
            </a:pPr>
            <a:endParaRPr dirty="0"/>
          </a:p>
        </p:txBody>
      </p:sp>
      <p:sp>
        <p:nvSpPr>
          <p:cNvPr id="79" name="Google Shape;79;p17"/>
          <p:cNvSpPr txBox="1">
            <a:spLocks noGrp="1"/>
          </p:cNvSpPr>
          <p:nvPr>
            <p:ph type="body" idx="1"/>
          </p:nvPr>
        </p:nvSpPr>
        <p:spPr>
          <a:xfrm>
            <a:off x="2681160" y="718578"/>
            <a:ext cx="6175409"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Hazards cont.</a:t>
            </a:r>
            <a:endParaRPr dirty="0">
              <a:solidFill>
                <a:schemeClr val="tx1"/>
              </a:solidFill>
            </a:endParaRPr>
          </a:p>
          <a:p>
            <a:pPr marL="0" lvl="0" indent="0" algn="l" rtl="0">
              <a:spcBef>
                <a:spcPts val="1600"/>
              </a:spcBef>
              <a:spcAft>
                <a:spcPts val="1600"/>
              </a:spcAft>
              <a:buNone/>
            </a:pPr>
            <a:r>
              <a:rPr lang="en" dirty="0">
                <a:solidFill>
                  <a:schemeClr val="tx1"/>
                </a:solidFill>
              </a:rPr>
              <a:t>This is a crane accident involving power lines that the crane or load did not come into contact with. Many Crane accidents result from improper clearance with overhead power lines.</a:t>
            </a:r>
            <a:endParaRPr dirty="0">
              <a:solidFill>
                <a:schemeClr val="tx1"/>
              </a:solidFill>
            </a:endParaRPr>
          </a:p>
        </p:txBody>
      </p:sp>
      <p:sp>
        <p:nvSpPr>
          <p:cNvPr id="81" name="Google Shape;81;p17"/>
          <p:cNvSpPr txBox="1"/>
          <p:nvPr/>
        </p:nvSpPr>
        <p:spPr>
          <a:xfrm>
            <a:off x="287431" y="3662045"/>
            <a:ext cx="2295928" cy="213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[Crane and powerline hazard] retrieved from </a:t>
            </a:r>
            <a:r>
              <a:rPr lang="en" sz="1100" u="sng" dirty="0">
                <a:solidFill>
                  <a:schemeClr val="hlink"/>
                </a:solidFill>
                <a:hlinkClick r:id="rId4"/>
              </a:rPr>
              <a:t>https://www.youtube.com/watch?v=pwftUYkOX0Y</a:t>
            </a:r>
            <a:endParaRPr dirty="0"/>
          </a:p>
        </p:txBody>
      </p:sp>
      <p:pic>
        <p:nvPicPr>
          <p:cNvPr id="2" name="Online Media 1">
            <a:hlinkClick r:id="" action="ppaction://media"/>
            <a:extLst>
              <a:ext uri="{FF2B5EF4-FFF2-40B4-BE49-F238E27FC236}">
                <a16:creationId xmlns:a16="http://schemas.microsoft.com/office/drawing/2014/main" id="{712D45A8-AA33-44FE-9C1B-2F91450478A7}"/>
              </a:ext>
            </a:extLst>
          </p:cNvPr>
          <p:cNvPicPr>
            <a:picLocks noRot="1" noChangeAspect="1"/>
          </p:cNvPicPr>
          <p:nvPr>
            <a:videoFile r:link="rId1"/>
          </p:nvPr>
        </p:nvPicPr>
        <p:blipFill>
          <a:blip r:embed="rId5"/>
          <a:stretch>
            <a:fillRect/>
          </a:stretch>
        </p:blipFill>
        <p:spPr>
          <a:xfrm>
            <a:off x="3321765" y="1853172"/>
            <a:ext cx="4572000" cy="25717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0" y="1711762"/>
            <a:ext cx="266639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Common Issues: Overloading:</a:t>
            </a:r>
            <a:endParaRPr dirty="0"/>
          </a:p>
        </p:txBody>
      </p:sp>
      <p:sp>
        <p:nvSpPr>
          <p:cNvPr id="87" name="Google Shape;87;p18"/>
          <p:cNvSpPr txBox="1">
            <a:spLocks noGrp="1"/>
          </p:cNvSpPr>
          <p:nvPr>
            <p:ph type="body" idx="1"/>
          </p:nvPr>
        </p:nvSpPr>
        <p:spPr>
          <a:xfrm>
            <a:off x="3826199" y="3435300"/>
            <a:ext cx="5108076"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solidFill>
                <a:schemeClr val="tx1"/>
              </a:solidFill>
            </a:endParaRPr>
          </a:p>
          <a:p>
            <a:pPr marL="0" lvl="0" indent="0" algn="l" rtl="0">
              <a:lnSpc>
                <a:spcPct val="100000"/>
              </a:lnSpc>
              <a:spcBef>
                <a:spcPts val="0"/>
              </a:spcBef>
              <a:spcAft>
                <a:spcPts val="0"/>
              </a:spcAft>
              <a:buNone/>
            </a:pPr>
            <a:r>
              <a:rPr lang="en-US" sz="1200" dirty="0">
                <a:solidFill>
                  <a:schemeClr val="tx1"/>
                </a:solidFill>
              </a:rPr>
              <a:t>[Overloading, Sims Crane Minute] Retrieved from:</a:t>
            </a:r>
          </a:p>
          <a:p>
            <a:pPr marL="0" lvl="0" indent="0" algn="l" rtl="0">
              <a:lnSpc>
                <a:spcPct val="100000"/>
              </a:lnSpc>
              <a:spcBef>
                <a:spcPts val="1600"/>
              </a:spcBef>
              <a:spcAft>
                <a:spcPts val="1600"/>
              </a:spcAft>
              <a:buNone/>
            </a:pPr>
            <a:r>
              <a:rPr lang="en-US" sz="1100" u="sng" dirty="0">
                <a:solidFill>
                  <a:schemeClr val="hlink"/>
                </a:solidFill>
                <a:hlinkClick r:id="rId4"/>
              </a:rPr>
              <a:t>https://www.forconstructionpros.com/rental/lifting-equipment/crane/video/11148502/video-crane-overloading-is-not-safe</a:t>
            </a:r>
            <a:r>
              <a:rPr lang="en-US" sz="1100" u="sng" dirty="0">
                <a:solidFill>
                  <a:schemeClr val="hlink"/>
                </a:solidFill>
              </a:rPr>
              <a:t> </a:t>
            </a:r>
            <a:endParaRPr lang="en-US" dirty="0"/>
          </a:p>
        </p:txBody>
      </p:sp>
      <p:pic>
        <p:nvPicPr>
          <p:cNvPr id="2" name="Online Media 1">
            <a:hlinkClick r:id="" action="ppaction://media"/>
            <a:extLst>
              <a:ext uri="{FF2B5EF4-FFF2-40B4-BE49-F238E27FC236}">
                <a16:creationId xmlns:a16="http://schemas.microsoft.com/office/drawing/2014/main" id="{FACBA1CD-39B5-4343-BECE-BE382F290A64}"/>
              </a:ext>
            </a:extLst>
          </p:cNvPr>
          <p:cNvPicPr>
            <a:picLocks noRot="1" noChangeAspect="1"/>
          </p:cNvPicPr>
          <p:nvPr>
            <a:videoFile r:link="rId1"/>
          </p:nvPr>
        </p:nvPicPr>
        <p:blipFill>
          <a:blip r:embed="rId5"/>
          <a:stretch>
            <a:fillRect/>
          </a:stretch>
        </p:blipFill>
        <p:spPr>
          <a:xfrm>
            <a:off x="3314061" y="998587"/>
            <a:ext cx="4572000" cy="2571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
        <p:cNvGrpSpPr/>
        <p:nvPr/>
      </p:nvGrpSpPr>
      <p:grpSpPr>
        <a:xfrm>
          <a:off x="0" y="0"/>
          <a:ext cx="0" cy="0"/>
          <a:chOff x="0" y="0"/>
          <a:chExt cx="0" cy="0"/>
        </a:xfrm>
      </p:grpSpPr>
      <p:sp>
        <p:nvSpPr>
          <p:cNvPr id="100" name="Rectangle 99">
            <a:extLst>
              <a:ext uri="{FF2B5EF4-FFF2-40B4-BE49-F238E27FC236}">
                <a16:creationId xmlns:a16="http://schemas.microsoft.com/office/drawing/2014/main" id="{A4AE898F-D367-43CB-8149-7F3810C1F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Rectangle 101">
            <a:extLst>
              <a:ext uri="{FF2B5EF4-FFF2-40B4-BE49-F238E27FC236}">
                <a16:creationId xmlns:a16="http://schemas.microsoft.com/office/drawing/2014/main" id="{5667154B-AC93-4B1E-94B8-A22FD20CE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4" name="Rectangle 103">
            <a:extLst>
              <a:ext uri="{FF2B5EF4-FFF2-40B4-BE49-F238E27FC236}">
                <a16:creationId xmlns:a16="http://schemas.microsoft.com/office/drawing/2014/main" id="{3C8A81A9-A442-4FB4-A3AC-254A640235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D9379D16-E9B5-4217-96FC-4444572AA0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2142" y="567993"/>
            <a:ext cx="2661858" cy="3996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oogle Shape;92;p19"/>
          <p:cNvSpPr txBox="1">
            <a:spLocks noGrp="1"/>
          </p:cNvSpPr>
          <p:nvPr>
            <p:ph type="title"/>
          </p:nvPr>
        </p:nvSpPr>
        <p:spPr>
          <a:xfrm>
            <a:off x="6671831" y="842877"/>
            <a:ext cx="2210611" cy="345088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buClr>
                <a:schemeClr val="dk1"/>
              </a:buClr>
              <a:buSzPts val="1100"/>
            </a:pPr>
            <a:r>
              <a:rPr lang="en-US" sz="3600" spc="-60" dirty="0"/>
              <a:t>Damage to people and property:</a:t>
            </a:r>
          </a:p>
        </p:txBody>
      </p:sp>
      <p:sp>
        <p:nvSpPr>
          <p:cNvPr id="108" name="Rectangle 107">
            <a:extLst>
              <a:ext uri="{FF2B5EF4-FFF2-40B4-BE49-F238E27FC236}">
                <a16:creationId xmlns:a16="http://schemas.microsoft.com/office/drawing/2014/main" id="{CD6054B7-5AC5-49DB-A3ED-354175FA8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95" name="Google Shape;93;p19">
            <a:extLst>
              <a:ext uri="{FF2B5EF4-FFF2-40B4-BE49-F238E27FC236}">
                <a16:creationId xmlns:a16="http://schemas.microsoft.com/office/drawing/2014/main" id="{BE6F8BC4-7635-493E-94F8-6D9264AC3A20}"/>
              </a:ext>
            </a:extLst>
          </p:cNvPr>
          <p:cNvGraphicFramePr/>
          <p:nvPr>
            <p:extLst>
              <p:ext uri="{D42A27DB-BD31-4B8C-83A1-F6EECF244321}">
                <p14:modId xmlns:p14="http://schemas.microsoft.com/office/powerpoint/2010/main" val="3929037367"/>
              </p:ext>
            </p:extLst>
          </p:nvPr>
        </p:nvGraphicFramePr>
        <p:xfrm>
          <a:off x="649985" y="700390"/>
          <a:ext cx="5470207" cy="3781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0" y="514349"/>
            <a:ext cx="2536460" cy="3635225"/>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buClr>
                <a:schemeClr val="dk1"/>
              </a:buClr>
              <a:buSzPts val="1100"/>
            </a:pPr>
            <a:r>
              <a:rPr lang="en-US" sz="3300" dirty="0">
                <a:solidFill>
                  <a:srgbClr val="FFFFFF"/>
                </a:solidFill>
              </a:rPr>
              <a:t>Common Maintenance Hazards with Cranes:</a:t>
            </a:r>
          </a:p>
          <a:p>
            <a:pPr marL="0" lvl="0" indent="0" defTabSz="914400">
              <a:spcBef>
                <a:spcPct val="0"/>
              </a:spcBef>
              <a:spcAft>
                <a:spcPts val="0"/>
              </a:spcAft>
            </a:pPr>
            <a:endParaRPr lang="en-US" sz="3300" dirty="0">
              <a:solidFill>
                <a:srgbClr val="FFFFFF"/>
              </a:solidFill>
            </a:endParaRPr>
          </a:p>
        </p:txBody>
      </p:sp>
      <p:graphicFrame>
        <p:nvGraphicFramePr>
          <p:cNvPr id="101" name="Google Shape;99;p20">
            <a:extLst>
              <a:ext uri="{FF2B5EF4-FFF2-40B4-BE49-F238E27FC236}">
                <a16:creationId xmlns:a16="http://schemas.microsoft.com/office/drawing/2014/main" id="{A5BAD757-BA24-4A7A-96C0-A18CC2C9BE18}"/>
              </a:ext>
            </a:extLst>
          </p:cNvPr>
          <p:cNvGraphicFramePr/>
          <p:nvPr>
            <p:extLst>
              <p:ext uri="{D42A27DB-BD31-4B8C-83A1-F6EECF244321}">
                <p14:modId xmlns:p14="http://schemas.microsoft.com/office/powerpoint/2010/main" val="3482420973"/>
              </p:ext>
            </p:extLst>
          </p:nvPr>
        </p:nvGraphicFramePr>
        <p:xfrm>
          <a:off x="3970581" y="514350"/>
          <a:ext cx="4319742" cy="3635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194777" y="723905"/>
            <a:ext cx="217631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Common </a:t>
            </a:r>
            <a:r>
              <a:rPr lang="en-US" dirty="0"/>
              <a:t>Maintenance</a:t>
            </a:r>
            <a:r>
              <a:rPr lang="en" dirty="0"/>
              <a:t> Hazards with Cranes:</a:t>
            </a:r>
            <a:endParaRPr dirty="0"/>
          </a:p>
        </p:txBody>
      </p:sp>
      <p:pic>
        <p:nvPicPr>
          <p:cNvPr id="106" name="Google Shape;106;p21"/>
          <p:cNvPicPr preferRelativeResize="0"/>
          <p:nvPr/>
        </p:nvPicPr>
        <p:blipFill>
          <a:blip r:embed="rId3">
            <a:alphaModFix/>
          </a:blip>
          <a:stretch>
            <a:fillRect/>
          </a:stretch>
        </p:blipFill>
        <p:spPr>
          <a:xfrm>
            <a:off x="1" y="3371227"/>
            <a:ext cx="3621752" cy="1673794"/>
          </a:xfrm>
          <a:prstGeom prst="rect">
            <a:avLst/>
          </a:prstGeom>
          <a:noFill/>
          <a:ln>
            <a:noFill/>
          </a:ln>
        </p:spPr>
      </p:pic>
      <p:pic>
        <p:nvPicPr>
          <p:cNvPr id="107" name="Google Shape;107;p21"/>
          <p:cNvPicPr preferRelativeResize="0"/>
          <p:nvPr/>
        </p:nvPicPr>
        <p:blipFill>
          <a:blip r:embed="rId4">
            <a:alphaModFix/>
          </a:blip>
          <a:stretch>
            <a:fillRect/>
          </a:stretch>
        </p:blipFill>
        <p:spPr>
          <a:xfrm>
            <a:off x="2981672" y="343315"/>
            <a:ext cx="2823447" cy="2708235"/>
          </a:xfrm>
          <a:prstGeom prst="rect">
            <a:avLst/>
          </a:prstGeom>
          <a:noFill/>
          <a:ln>
            <a:noFill/>
          </a:ln>
        </p:spPr>
      </p:pic>
      <p:pic>
        <p:nvPicPr>
          <p:cNvPr id="108" name="Google Shape;108;p21"/>
          <p:cNvPicPr preferRelativeResize="0"/>
          <p:nvPr/>
        </p:nvPicPr>
        <p:blipFill>
          <a:blip r:embed="rId5">
            <a:alphaModFix/>
          </a:blip>
          <a:stretch>
            <a:fillRect/>
          </a:stretch>
        </p:blipFill>
        <p:spPr>
          <a:xfrm>
            <a:off x="6331806" y="1697433"/>
            <a:ext cx="2161616" cy="1673794"/>
          </a:xfrm>
          <a:prstGeom prst="rect">
            <a:avLst/>
          </a:prstGeom>
          <a:noFill/>
          <a:ln>
            <a:noFill/>
          </a:ln>
        </p:spPr>
      </p:pic>
      <p:sp>
        <p:nvSpPr>
          <p:cNvPr id="109" name="Google Shape;109;p21"/>
          <p:cNvSpPr txBox="1"/>
          <p:nvPr/>
        </p:nvSpPr>
        <p:spPr>
          <a:xfrm>
            <a:off x="3680778" y="3618906"/>
            <a:ext cx="2443494" cy="7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[Wear and tear on wire] retrieved fro</a:t>
            </a:r>
            <a:r>
              <a:rPr lang="en-US" dirty="0"/>
              <a:t>m:</a:t>
            </a:r>
            <a:r>
              <a:rPr lang="en" dirty="0"/>
              <a:t> </a:t>
            </a:r>
            <a:r>
              <a:rPr lang="en" sz="1100" u="sng" dirty="0">
                <a:solidFill>
                  <a:schemeClr val="hlink"/>
                </a:solidFill>
                <a:hlinkClick r:id="rId6"/>
              </a:rPr>
              <a:t>https://www.mazzellacompanies.com/Resources/Blog/how-to-inspect-wire-rope-slings-to-asme-b309-standards</a:t>
            </a:r>
            <a:endParaRPr dirty="0"/>
          </a:p>
        </p:txBody>
      </p:sp>
      <p:sp>
        <p:nvSpPr>
          <p:cNvPr id="110" name="Google Shape;110;p21"/>
          <p:cNvSpPr txBox="1"/>
          <p:nvPr/>
        </p:nvSpPr>
        <p:spPr>
          <a:xfrm>
            <a:off x="5813879" y="102305"/>
            <a:ext cx="2566611"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[Poor alignment] retrieved from: </a:t>
            </a:r>
            <a:r>
              <a:rPr lang="en" sz="1100" u="sng" dirty="0">
                <a:solidFill>
                  <a:schemeClr val="hlink"/>
                </a:solidFill>
                <a:hlinkClick r:id="rId7"/>
              </a:rPr>
              <a:t>https://www.mazzellacompanies.com/resources/blog/5-common-problems-with-overhead-cranes-and-how-to-avoid-them</a:t>
            </a:r>
            <a:endParaRPr dirty="0"/>
          </a:p>
        </p:txBody>
      </p:sp>
      <p:sp>
        <p:nvSpPr>
          <p:cNvPr id="111" name="Google Shape;111;p21"/>
          <p:cNvSpPr txBox="1"/>
          <p:nvPr/>
        </p:nvSpPr>
        <p:spPr>
          <a:xfrm>
            <a:off x="6741202" y="3375003"/>
            <a:ext cx="1913700" cy="141472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[Bent and damaged hook] retrieved from: </a:t>
            </a:r>
            <a:r>
              <a:rPr lang="en" sz="1100" u="sng" dirty="0">
                <a:solidFill>
                  <a:schemeClr val="hlink"/>
                </a:solidFill>
                <a:hlinkClick r:id="rId8"/>
              </a:rPr>
              <a:t>https://www.hoistandcranedepot.com/about-rigging-hook-safety-types-and-uses/</a:t>
            </a:r>
            <a:endParaRPr dirty="0"/>
          </a:p>
        </p:txBody>
      </p:sp>
    </p:spTree>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2455</Words>
  <Application>Microsoft Office PowerPoint</Application>
  <PresentationFormat>On-screen Show (16:9)</PresentationFormat>
  <Paragraphs>226</Paragraphs>
  <Slides>30</Slides>
  <Notes>30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Corbel</vt:lpstr>
      <vt:lpstr>Arial</vt:lpstr>
      <vt:lpstr>Oswald</vt:lpstr>
      <vt:lpstr>Wingdings</vt:lpstr>
      <vt:lpstr>Wingdings 2</vt:lpstr>
      <vt:lpstr>Frame</vt:lpstr>
      <vt:lpstr>Crane Safety:</vt:lpstr>
      <vt:lpstr>Objectives of Training:</vt:lpstr>
      <vt:lpstr>Common Issues and Hazards with Cranes: </vt:lpstr>
      <vt:lpstr>Common Issues and Hazards with Cranes:</vt:lpstr>
      <vt:lpstr>Power line example: </vt:lpstr>
      <vt:lpstr>Common Issues: Overloading:</vt:lpstr>
      <vt:lpstr>Damage to people and property:</vt:lpstr>
      <vt:lpstr>Common Maintenance Hazards with Cranes: </vt:lpstr>
      <vt:lpstr>Common Maintenance Hazards with Cranes:</vt:lpstr>
      <vt:lpstr>Corrective Measures:</vt:lpstr>
      <vt:lpstr>Corrective Measures involving power lines: </vt:lpstr>
      <vt:lpstr>Corrective Measures: </vt:lpstr>
      <vt:lpstr>Weather:</vt:lpstr>
      <vt:lpstr>Crane Setup Hazards:</vt:lpstr>
      <vt:lpstr>Crane Outrigger Setup:</vt:lpstr>
      <vt:lpstr>Crane Outrigger Hazards:</vt:lpstr>
      <vt:lpstr>Crane Outrigger Pads - Correct Use:</vt:lpstr>
      <vt:lpstr>Crane Outrigger Pads - Incorrect Use:</vt:lpstr>
      <vt:lpstr>OSHA Standard for Outrigger Use:</vt:lpstr>
      <vt:lpstr>Crane Inspections and Associated Hazards:</vt:lpstr>
      <vt:lpstr>Post Assembly inspection: </vt:lpstr>
      <vt:lpstr>Severe Service Environment Inspections:</vt:lpstr>
      <vt:lpstr>Crane Inspections and Associated Hazards:</vt:lpstr>
      <vt:lpstr>Crane Inspections and Associated Hazards:</vt:lpstr>
      <vt:lpstr>Crane Inspections and Associated Hazards continued: </vt:lpstr>
      <vt:lpstr>Crane Inspection Checklist:</vt:lpstr>
      <vt:lpstr>Crane Operator Qualification: </vt:lpstr>
      <vt:lpstr>Crane Operator Qualification: </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Crane Safety</dc:title>
  <dc:creator>Bob McEvilly</dc:creator>
  <cp:lastModifiedBy>Shoji Nakayama</cp:lastModifiedBy>
  <cp:revision>6</cp:revision>
  <dcterms:created xsi:type="dcterms:W3CDTF">2019-11-27T19:34:58Z</dcterms:created>
  <dcterms:modified xsi:type="dcterms:W3CDTF">2020-01-23T22:20:46Z</dcterms:modified>
</cp:coreProperties>
</file>