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4" r:id="rId1"/>
  </p:sldMasterIdLst>
  <p:notesMasterIdLst>
    <p:notesMasterId r:id="rId4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96" y="5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blog.rocorescue.com/roco-rescue-blog/gravedigger-engulfed-in-cave-in-of-unguarded-grave"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www.upandundergroup.com/access-solutions/confined-spaces/" TargetMode="External"/><Relationship Id="rId5" Type="http://schemas.openxmlformats.org/officeDocument/2006/relationships/hyperlink" Target="http://trademarksafetyandrescue.com/2016/01/22/confined-space-identification/" TargetMode="External"/><Relationship Id="rId4" Type="http://schemas.openxmlformats.org/officeDocument/2006/relationships/hyperlink" Target="https://www.donaldson.com/en-us/industrial-dust-fume-mist/equipment/dust-collectors/baghouse/"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osha.gov/pls/oshaweb/owadisp.show_document?p_id=9797&amp;p_table=STANDARDS"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s://iconsafety.wordpress.com/2011/12/14/multigas-monitors-in-a-confined-space/" TargetMode="External"/><Relationship Id="rId4" Type="http://schemas.openxmlformats.org/officeDocument/2006/relationships/hyperlink" Target="https://www.osha.gov/dsg/annotated-pels/index.html"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blog.rocorescue.com/roco-rescue-blog/gravedigger-engulfed-in-cave-in-of-unguarded-grave"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abc.net.au/news/2019-01-09/company-charged-over-ballarat-trench-collapse-deaths/10701784"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ehs.oregonstate.edu/sites/ehs.oregonstate.edu/files/pdf/occsafety/confined_space/or-osha_confined_spaces_ig.pdf"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donaldson.com/en-us/industrial-dust-fume-mist/equipment/dust-collectors/baghouse/"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afetyequipmentfaq.com/"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www.worksitelighting.com/product/led-drop-light-with-transformer/"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osha.gov/pls/oshaweb/owadisp.show_document?p_id=9797&amp;p_table=STANDARDS"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indoorairqualitytestingdallas.com/indoor-air-oxygen-levels-and-oxygen-deprivation-effects/"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youtube.com/watch?v=93j0J6DcQm0&amp;feature=youtu.be"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pksafety.com/blog/confined-space-entry-top-safety-tips"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www.osha.gov/SLTC/grainhandling/hazard_alert.html" TargetMode="External"/><Relationship Id="rId5" Type="http://schemas.openxmlformats.org/officeDocument/2006/relationships/hyperlink" Target="https://kitchensink.photoshelter.com/gallery-image/Grain-Entrapment-Training-Trailer/G0000nzFvHCvetNc/I000079P1ho0t7gQ/C0000oyLkvRhbyXQhttps:/www.osha.gov/SLTC/grainhandling/hazard_alert.html" TargetMode="External"/><Relationship Id="rId4" Type="http://schemas.openxmlformats.org/officeDocument/2006/relationships/hyperlink" Target="http://m.engineeringnews.co.za/article/training-services-expand-in-tight-spaces-2019-07-26/rep_id:4433"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ehsdb.com/confined-space-purging-and-ventilation.php" TargetMode="External"/><Relationship Id="rId2" Type="http://schemas.openxmlformats.org/officeDocument/2006/relationships/slide" Target="../slides/slide25.xml"/><Relationship Id="rId1" Type="http://schemas.openxmlformats.org/officeDocument/2006/relationships/notesMaster" Target="../notesMasters/notesMaster1.xml"/><Relationship Id="rId5" Type="http://schemas.openxmlformats.org/officeDocument/2006/relationships/hyperlink" Target="https://www.thestar.com/news/world/2017/01/18/one-by-one-3-utility-workers-descended-into-a-manhole-one-by-one-they-died.html" TargetMode="External"/><Relationship Id="rId4" Type="http://schemas.openxmlformats.org/officeDocument/2006/relationships/hyperlink" Target="https://www.coresafety.com/industry_news/tragedy-highlights-the-importance-of-confined-space-awareness-and-safe-work-discipline/"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cclynch.com/avoid-confined-space-entry-with-quickcal-measurement-tool/"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osha.gov/pls/oshaweb/owalink.query_links?src_doc_type=STANDARDS&amp;src_unique_file=1910_0146&amp;src_anchor_name=1910.146(c)(2)"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ehsjournal.org/http:/ehsjournal.org/barbara-jo-ruble/how-big-is-a-confined-space/2011/" TargetMode="External"/><Relationship Id="rId5" Type="http://schemas.openxmlformats.org/officeDocument/2006/relationships/hyperlink" Target="https://www.osha.gov/pls/oshaweb/owadisp.show_document?p_id=9797&amp;p_table=STANDARDS" TargetMode="External"/><Relationship Id="rId4" Type="http://schemas.openxmlformats.org/officeDocument/2006/relationships/hyperlink" Target="https://www.ishn.com/articles/110025-osha-confined-space-construction-standard"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osha.gov/Publications/osha3138.html"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osha.gov/pls/oshaweb/owalink.query_links?src_doc_type=STANDARDS&amp;src_unique_file=1910_0146&amp;src_anchor_name=1910.146(b)" TargetMode="External"/><Relationship Id="rId2" Type="http://schemas.openxmlformats.org/officeDocument/2006/relationships/slide" Target="../slides/slide30.xml"/><Relationship Id="rId1" Type="http://schemas.openxmlformats.org/officeDocument/2006/relationships/notesMaster" Target="../notesMasters/notesMaster1.xml"/><Relationship Id="rId5" Type="http://schemas.openxmlformats.org/officeDocument/2006/relationships/hyperlink" Target="https://www.osha.gov/pls/oshaweb/owadisp.show_document?p_id=9797&amp;p_table=STANDARDS" TargetMode="External"/><Relationship Id="rId4" Type="http://schemas.openxmlformats.org/officeDocument/2006/relationships/hyperlink" Target="https://ohsonline.com/articles/2014/08/01/beware-of-these-five-common.aspx"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osha.gov/pls/oshaweb/owadisp.show_document?p_id=9797&amp;p_table=STANDARDS"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osha.gov/pls/oshaweb/owadisp.show_document?p_id=9797&amp;p_table=STANDARDS"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osha.gov/pls/oshaweb/owadisp.show_document?p_id=9797&amp;p_table=STANDARDS"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osha.gov/Publications/osha3138.html" TargetMode="External"/><Relationship Id="rId2" Type="http://schemas.openxmlformats.org/officeDocument/2006/relationships/slide" Target="../slides/slide34.xml"/><Relationship Id="rId1" Type="http://schemas.openxmlformats.org/officeDocument/2006/relationships/notesMaster" Target="../notesMasters/notesMaster1.xml"/><Relationship Id="rId5" Type="http://schemas.openxmlformats.org/officeDocument/2006/relationships/hyperlink" Target="https://www.findlayallhazards.com/blog/the-canary-in-your-pocket/" TargetMode="External"/><Relationship Id="rId4" Type="http://schemas.openxmlformats.org/officeDocument/2006/relationships/hyperlink" Target="https://www.osha.gov/pls/oshaweb/owadisp.show_document?p_id=9797&amp;p_table=STANDARDS" TargetMode="Externa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osha.gov/pls/oshaweb/owadisp.show_document?p_id=9797&amp;p_table=STANDARDS"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rescue3.com/confined-space-for-industry-government/"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osha10hrtraining.com/blog/safety-violations/osha-finds-employer-at-fault-in-confined-space-deaths/"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jordanbarab.com/confinedspace/2017/03/27/trench/"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jordanbarab.com/confinedspace/2017/07/28/confined-space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osha.gov/pls/oshaweb/owadisp.show_document?p_id=9797&amp;p_table=STANDARD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Welcome trainees, the topic of today’s training is confined spaces.</a:t>
            </a:r>
            <a:endParaRPr/>
          </a:p>
        </p:txBody>
      </p:sp>
      <p:sp>
        <p:nvSpPr>
          <p:cNvPr id="146" name="Google Shape;146;p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p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Here are some examples of confined spaces. As you can see confined spaces are all over the industry and come in all shapes and sizes. Different confined spaces have different hazards depending on the space and what you’re being exposed to for example, a pipeline may have several types of hazards inside of it depending on what is being piped through it. This is an example of a hazardous atmosphere. </a:t>
            </a:r>
            <a:br>
              <a:rPr lang="en-US"/>
            </a:br>
            <a:r>
              <a:rPr lang="en-US"/>
              <a:t>A silo can be a hazardous atmosphere and an engulfment hazard as the dust and particulate can be hazardous to your health, but the content being stored can also engulf a worker inside.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Examples include:</a:t>
            </a:r>
            <a:endParaRPr/>
          </a:p>
          <a:p>
            <a:pPr marL="0" lvl="0" indent="0" algn="l" rtl="0">
              <a:lnSpc>
                <a:spcPct val="100000"/>
              </a:lnSpc>
              <a:spcBef>
                <a:spcPts val="0"/>
              </a:spcBef>
              <a:spcAft>
                <a:spcPts val="0"/>
              </a:spcAft>
              <a:buClr>
                <a:schemeClr val="dk1"/>
              </a:buClr>
              <a:buSzPts val="1400"/>
              <a:buFont typeface="Arial"/>
              <a:buNone/>
            </a:pPr>
            <a:r>
              <a:rPr lang="en-US"/>
              <a:t>1. Storage tanks of water or gas for a building</a:t>
            </a:r>
            <a:endParaRPr/>
          </a:p>
          <a:p>
            <a:pPr marL="0" lvl="0" indent="0" algn="l" rtl="0">
              <a:lnSpc>
                <a:spcPct val="100000"/>
              </a:lnSpc>
              <a:spcBef>
                <a:spcPts val="0"/>
              </a:spcBef>
              <a:spcAft>
                <a:spcPts val="0"/>
              </a:spcAft>
              <a:buClr>
                <a:schemeClr val="dk1"/>
              </a:buClr>
              <a:buSzPts val="1400"/>
              <a:buFont typeface="Arial"/>
              <a:buNone/>
            </a:pPr>
            <a:r>
              <a:rPr lang="en-US"/>
              <a:t>2. Sewer systems basins to control water flow or excess rain water with manholes for inspections</a:t>
            </a:r>
            <a:endParaRPr/>
          </a:p>
          <a:p>
            <a:pPr marL="0" lvl="0" indent="0" algn="l" rtl="0">
              <a:lnSpc>
                <a:spcPct val="100000"/>
              </a:lnSpc>
              <a:spcBef>
                <a:spcPts val="0"/>
              </a:spcBef>
              <a:spcAft>
                <a:spcPts val="0"/>
              </a:spcAft>
              <a:buClr>
                <a:schemeClr val="dk1"/>
              </a:buClr>
              <a:buSzPts val="1400"/>
              <a:buFont typeface="Arial"/>
              <a:buNone/>
            </a:pPr>
            <a:r>
              <a:rPr lang="en-US"/>
              <a:t>3. Maintenance tunnels for accessing valves, meters, pipes, other equipment.</a:t>
            </a:r>
            <a:endParaRPr/>
          </a:p>
          <a:p>
            <a:pPr marL="0" lvl="0" indent="0" algn="l" rtl="0">
              <a:lnSpc>
                <a:spcPct val="100000"/>
              </a:lnSpc>
              <a:spcBef>
                <a:spcPts val="0"/>
              </a:spcBef>
              <a:spcAft>
                <a:spcPts val="0"/>
              </a:spcAft>
              <a:buClr>
                <a:schemeClr val="dk1"/>
              </a:buClr>
              <a:buSzPts val="1400"/>
              <a:buFont typeface="Arial"/>
              <a:buNone/>
            </a:pPr>
            <a:r>
              <a:rPr lang="en-US"/>
              <a:t>4. Inspection tunnels for checking for cracks, leaks, failures in structures.</a:t>
            </a:r>
            <a:endParaRPr/>
          </a:p>
          <a:p>
            <a:pPr marL="0" lvl="0" indent="0" algn="l" rtl="0">
              <a:lnSpc>
                <a:spcPct val="100000"/>
              </a:lnSpc>
              <a:spcBef>
                <a:spcPts val="0"/>
              </a:spcBef>
              <a:spcAft>
                <a:spcPts val="0"/>
              </a:spcAft>
              <a:buClr>
                <a:schemeClr val="dk1"/>
              </a:buClr>
              <a:buSzPts val="1400"/>
              <a:buFont typeface="Arial"/>
              <a:buNone/>
            </a:pPr>
            <a:r>
              <a:rPr lang="en-US"/>
              <a:t>5. Empty railroad tanks inspection for leaks, cracks or cleaning</a:t>
            </a:r>
            <a:endParaRPr/>
          </a:p>
          <a:p>
            <a:pPr marL="0" lvl="0" indent="0" algn="l" rtl="0">
              <a:lnSpc>
                <a:spcPct val="100000"/>
              </a:lnSpc>
              <a:spcBef>
                <a:spcPts val="0"/>
              </a:spcBef>
              <a:spcAft>
                <a:spcPts val="0"/>
              </a:spcAft>
              <a:buClr>
                <a:schemeClr val="dk1"/>
              </a:buClr>
              <a:buSzPts val="1400"/>
              <a:buFont typeface="Arial"/>
              <a:buNone/>
            </a:pPr>
            <a:r>
              <a:rPr lang="en-US"/>
              <a:t>6. Transportation of fuels or gas to a building</a:t>
            </a:r>
            <a:endParaRPr/>
          </a:p>
          <a:p>
            <a:pPr marL="0" lvl="0" indent="0" algn="l" rtl="0">
              <a:lnSpc>
                <a:spcPct val="100000"/>
              </a:lnSpc>
              <a:spcBef>
                <a:spcPts val="0"/>
              </a:spcBef>
              <a:spcAft>
                <a:spcPts val="0"/>
              </a:spcAft>
              <a:buClr>
                <a:schemeClr val="dk1"/>
              </a:buClr>
              <a:buSzPts val="1400"/>
              <a:buFont typeface="Arial"/>
              <a:buNone/>
            </a:pPr>
            <a:r>
              <a:rPr lang="en-US"/>
              <a:t>7. Communication cables for ATT or Comcast</a:t>
            </a:r>
            <a:endParaRPr/>
          </a:p>
          <a:p>
            <a:pPr marL="0" lvl="0" indent="0" algn="l" rtl="0">
              <a:lnSpc>
                <a:spcPct val="100000"/>
              </a:lnSpc>
              <a:spcBef>
                <a:spcPts val="0"/>
              </a:spcBef>
              <a:spcAft>
                <a:spcPts val="0"/>
              </a:spcAft>
              <a:buClr>
                <a:schemeClr val="dk1"/>
              </a:buClr>
              <a:buSzPts val="1400"/>
              <a:buFont typeface="Arial"/>
              <a:buNone/>
            </a:pPr>
            <a:r>
              <a:rPr lang="en-US"/>
              <a:t>8. Trenches or Access holes used for distribution systems such as power and energy grids</a:t>
            </a:r>
            <a:endParaRPr/>
          </a:p>
          <a:p>
            <a:pPr marL="0" lvl="0" indent="0" algn="l" rtl="0">
              <a:lnSpc>
                <a:spcPct val="100000"/>
              </a:lnSpc>
              <a:spcBef>
                <a:spcPts val="0"/>
              </a:spcBef>
              <a:spcAft>
                <a:spcPts val="0"/>
              </a:spcAft>
              <a:buClr>
                <a:schemeClr val="dk1"/>
              </a:buClr>
              <a:buSzPts val="1400"/>
              <a:buFont typeface="Arial"/>
              <a:buNone/>
            </a:pPr>
            <a:r>
              <a:rPr lang="en-US"/>
              <a:t>9. Elevator shafts and inspection openings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1"/>
              <a:t>Reference</a:t>
            </a:r>
            <a:r>
              <a:rPr lang="en-US"/>
              <a:t>:</a:t>
            </a:r>
            <a:endParaRPr/>
          </a:p>
          <a:p>
            <a:pPr marL="0" lvl="0" indent="0" algn="l" rtl="0">
              <a:lnSpc>
                <a:spcPct val="100000"/>
              </a:lnSpc>
              <a:spcBef>
                <a:spcPts val="0"/>
              </a:spcBef>
              <a:spcAft>
                <a:spcPts val="0"/>
              </a:spcAft>
              <a:buSzPts val="1400"/>
              <a:buNone/>
            </a:pPr>
            <a:r>
              <a:rPr lang="en-US" sz="1100">
                <a:latin typeface="Arial"/>
                <a:ea typeface="Arial"/>
                <a:cs typeface="Arial"/>
                <a:sym typeface="Arial"/>
              </a:rPr>
              <a:t>University, T. S. (2011, May). Types of Confined Spaces. Retrieved from Texas State University: https://www.fss.txstate.edu/ehsrm/safetymanual/confined/typesconfin.html</a:t>
            </a:r>
            <a:endParaRPr/>
          </a:p>
        </p:txBody>
      </p:sp>
      <p:sp>
        <p:nvSpPr>
          <p:cNvPr id="244" name="Google Shape;244;p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Left image - Worker going down through manhole to sewer system. This is a confined space because worker’s whole body is able to fit inside work area, entrance and exit is very narrow and restrictive, and is not suitable for prolonged occupancy or worker. </a:t>
            </a:r>
            <a:endParaRPr/>
          </a:p>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Right </a:t>
            </a:r>
            <a:r>
              <a:rPr lang="en-US"/>
              <a:t>image - Workers working inside an escalator pit. Workers must have access to components underneath escalator to do work.</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1"/>
              <a:t>References:</a:t>
            </a:r>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Fracassa, D. (2017, October 21). </a:t>
            </a:r>
            <a:r>
              <a:rPr lang="en-US" sz="1200" i="1">
                <a:solidFill>
                  <a:schemeClr val="dk1"/>
                </a:solidFill>
                <a:latin typeface="Calibri"/>
                <a:ea typeface="Calibri"/>
                <a:cs typeface="Calibri"/>
                <a:sym typeface="Calibri"/>
              </a:rPr>
              <a:t>SF embarking on major projects to bolster sewer system.</a:t>
            </a:r>
            <a:r>
              <a:rPr lang="en-US" sz="1200">
                <a:solidFill>
                  <a:schemeClr val="dk1"/>
                </a:solidFill>
                <a:latin typeface="Calibri"/>
                <a:ea typeface="Calibri"/>
                <a:cs typeface="Calibri"/>
                <a:sym typeface="Calibri"/>
              </a:rPr>
              <a:t> Retrieved from San Francisco Chronicle: https://www.sfchronicle.com/bayarea/article/SF-embarking-on-major-projects-to-bolster-sewer-12296228.php#photo-14392461</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Jordan, M. (2017, February 8). </a:t>
            </a:r>
            <a:r>
              <a:rPr lang="en-US" sz="1200" i="1">
                <a:solidFill>
                  <a:schemeClr val="dk1"/>
                </a:solidFill>
                <a:latin typeface="Calibri"/>
                <a:ea typeface="Calibri"/>
                <a:cs typeface="Calibri"/>
                <a:sym typeface="Calibri"/>
              </a:rPr>
              <a:t>BART build pipeline for escalator techs to keep system moving safely.</a:t>
            </a:r>
            <a:r>
              <a:rPr lang="en-US" sz="1200">
                <a:solidFill>
                  <a:schemeClr val="dk1"/>
                </a:solidFill>
                <a:latin typeface="Calibri"/>
                <a:ea typeface="Calibri"/>
                <a:cs typeface="Calibri"/>
                <a:sym typeface="Calibri"/>
              </a:rPr>
              <a:t> Retrieved from Bay Area Rapid Transit: https://www.bart.gov/news/articles/2017/news20170206</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56" name="Google Shape;256;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Left image - Elevator inspector working inside elevator shaft. This is a confined space, elevator doors must be held open to enter and exit, inspector can be inside elevator shaft to perform work, and required lighting to perform work.</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Right image - Image of a dock leveler . Employee must crawl into space to do work. Mobility is limited to crawling to enter and exit work area.</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1"/>
              <a:t>References:</a:t>
            </a:r>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Campbell, M. (2017, May 29). </a:t>
            </a:r>
            <a:r>
              <a:rPr lang="en-US" sz="1200" i="1">
                <a:solidFill>
                  <a:schemeClr val="dk1"/>
                </a:solidFill>
                <a:latin typeface="Calibri"/>
                <a:ea typeface="Calibri"/>
                <a:cs typeface="Calibri"/>
                <a:sym typeface="Calibri"/>
              </a:rPr>
              <a:t>How Elevator Mechanic became Canada's hottest job, for better or worse.</a:t>
            </a:r>
            <a:r>
              <a:rPr lang="en-US" sz="1200">
                <a:solidFill>
                  <a:schemeClr val="dk1"/>
                </a:solidFill>
                <a:latin typeface="Calibri"/>
                <a:ea typeface="Calibri"/>
                <a:cs typeface="Calibri"/>
                <a:sym typeface="Calibri"/>
              </a:rPr>
              <a:t> Retrieved from Canadian Business: https://www.canadianbusiness.com/lists-and-rankings/best-jobs/elevator-mechanic-canadas-hottest-job-2017/</a:t>
            </a:r>
            <a:endParaRPr/>
          </a:p>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Cuchiara, A. (2016, October 22). </a:t>
            </a:r>
            <a:r>
              <a:rPr lang="en-US" sz="1200" i="1">
                <a:solidFill>
                  <a:schemeClr val="dk1"/>
                </a:solidFill>
                <a:latin typeface="Calibri"/>
                <a:ea typeface="Calibri"/>
                <a:cs typeface="Calibri"/>
                <a:sym typeface="Calibri"/>
              </a:rPr>
              <a:t>Recessed or Pit-style Dock Levelers in New Jersey and New York.</a:t>
            </a:r>
            <a:r>
              <a:rPr lang="en-US" sz="1200">
                <a:solidFill>
                  <a:schemeClr val="dk1"/>
                </a:solidFill>
                <a:latin typeface="Calibri"/>
                <a:ea typeface="Calibri"/>
                <a:cs typeface="Calibri"/>
                <a:sym typeface="Calibri"/>
              </a:rPr>
              <a:t> Retrieved from Loading Dock: https://www.loadingdock.com/blog/recessed-or-pit-style-dock-levelers</a:t>
            </a:r>
            <a:endParaRPr/>
          </a:p>
          <a:p>
            <a:pPr marL="0" lvl="0" indent="0" algn="l" rtl="0">
              <a:lnSpc>
                <a:spcPct val="100000"/>
              </a:lnSpc>
              <a:spcBef>
                <a:spcPts val="0"/>
              </a:spcBef>
              <a:spcAft>
                <a:spcPts val="0"/>
              </a:spcAft>
              <a:buSzPts val="1400"/>
              <a:buNone/>
            </a:pPr>
            <a:endParaRPr/>
          </a:p>
        </p:txBody>
      </p:sp>
      <p:sp>
        <p:nvSpPr>
          <p:cNvPr id="266" name="Google Shape;266;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Left image - Picture of a crawl space. This is a confined space because workers are able to do work while still being able to fit whole body in space but mobility is very limited to crawling in and out of space.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Right image - Workers inside of a water storage tank. Entry and exit port holes restrict entrants from exiting the tank without restriction in the case of an emergency.</a:t>
            </a:r>
            <a:endParaRPr/>
          </a:p>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chemeClr val="dk1"/>
              </a:buClr>
              <a:buSzPts val="1200"/>
              <a:buFont typeface="Calibri"/>
              <a:buNone/>
            </a:pPr>
            <a:r>
              <a:rPr lang="en-US" b="1"/>
              <a:t>References:</a:t>
            </a: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Holladay, M. (2011, May 13). </a:t>
            </a:r>
            <a:r>
              <a:rPr lang="en-US" sz="1200" i="1">
                <a:solidFill>
                  <a:schemeClr val="dk1"/>
                </a:solidFill>
                <a:latin typeface="Calibri"/>
                <a:ea typeface="Calibri"/>
                <a:cs typeface="Calibri"/>
                <a:sym typeface="Calibri"/>
              </a:rPr>
              <a:t>Building an Unevented Crawlspace.</a:t>
            </a:r>
            <a:r>
              <a:rPr lang="en-US" sz="1200">
                <a:solidFill>
                  <a:schemeClr val="dk1"/>
                </a:solidFill>
                <a:latin typeface="Calibri"/>
                <a:ea typeface="Calibri"/>
                <a:cs typeface="Calibri"/>
                <a:sym typeface="Calibri"/>
              </a:rPr>
              <a:t> Retrieved from Green Building Advisory: https://www.greenbuildingadvisor.com/article/building-an-unvented-crawl-space</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Patterson, J. (2017, June 8). </a:t>
            </a:r>
            <a:r>
              <a:rPr lang="en-US" sz="1200" i="1">
                <a:solidFill>
                  <a:schemeClr val="dk1"/>
                </a:solidFill>
                <a:latin typeface="Calibri"/>
                <a:ea typeface="Calibri"/>
                <a:cs typeface="Calibri"/>
                <a:sym typeface="Calibri"/>
              </a:rPr>
              <a:t>The Marietta Times.</a:t>
            </a:r>
            <a:r>
              <a:rPr lang="en-US" sz="1200">
                <a:solidFill>
                  <a:schemeClr val="dk1"/>
                </a:solidFill>
                <a:latin typeface="Calibri"/>
                <a:ea typeface="Calibri"/>
                <a:cs typeface="Calibri"/>
                <a:sym typeface="Calibri"/>
              </a:rPr>
              <a:t> Retrieved from City council inspects water tank: https://www.mariettatimes.com/news/2017/06/city-council-inspects-water-tank/</a:t>
            </a:r>
            <a:endParaRPr/>
          </a:p>
          <a:p>
            <a:pPr marL="0" lvl="0" indent="0" algn="l" rtl="0">
              <a:lnSpc>
                <a:spcPct val="100000"/>
              </a:lnSpc>
              <a:spcBef>
                <a:spcPts val="0"/>
              </a:spcBef>
              <a:spcAft>
                <a:spcPts val="0"/>
              </a:spcAft>
              <a:buSzPts val="1400"/>
              <a:buNone/>
            </a:pPr>
            <a:endParaRPr/>
          </a:p>
        </p:txBody>
      </p:sp>
      <p:sp>
        <p:nvSpPr>
          <p:cNvPr id="276" name="Google Shape;276;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Underground tunnels are confined spaces of work. Safeguards must be provided to allow entrants to work in these spaces such as lights, ventilation systems and gas detectors to maintain a safe temporary work environment.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1"/>
              <a:t>Reference:</a:t>
            </a:r>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Smith, M. (2018, August 6). </a:t>
            </a:r>
            <a:r>
              <a:rPr lang="en-US" sz="1200" i="1">
                <a:solidFill>
                  <a:schemeClr val="dk1"/>
                </a:solidFill>
                <a:latin typeface="Calibri"/>
                <a:ea typeface="Calibri"/>
                <a:cs typeface="Calibri"/>
                <a:sym typeface="Calibri"/>
              </a:rPr>
              <a:t>Purple Line neighbors told to expect 'intrusive' construction as crews build tunnel.</a:t>
            </a:r>
            <a:r>
              <a:rPr lang="en-US" sz="1200">
                <a:solidFill>
                  <a:schemeClr val="dk1"/>
                </a:solidFill>
                <a:latin typeface="Calibri"/>
                <a:ea typeface="Calibri"/>
                <a:cs typeface="Calibri"/>
                <a:sym typeface="Calibri"/>
              </a:rPr>
              <a:t> Retrieved from WTOP: https://wtop.com/dc-transit/2018/08/purple-line-construction-cheek-to-jowl-with-neighbors-for-next-four-years/</a:t>
            </a:r>
            <a:endParaRPr/>
          </a:p>
          <a:p>
            <a:pPr marL="0" lvl="0" indent="0" algn="l" rtl="0">
              <a:lnSpc>
                <a:spcPct val="100000"/>
              </a:lnSpc>
              <a:spcBef>
                <a:spcPts val="0"/>
              </a:spcBef>
              <a:spcAft>
                <a:spcPts val="0"/>
              </a:spcAft>
              <a:buSzPts val="1400"/>
              <a:buNone/>
            </a:pPr>
            <a:r>
              <a:rPr lang="en-US"/>
              <a:t> </a:t>
            </a:r>
            <a:endParaRPr/>
          </a:p>
        </p:txBody>
      </p:sp>
      <p:sp>
        <p:nvSpPr>
          <p:cNvPr id="286" name="Google Shape;286;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Google Shape;293;p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makes a confined space permit-required is that one of following criteria are present:</a:t>
            </a:r>
            <a:endParaRPr/>
          </a:p>
          <a:p>
            <a:pPr marL="457200" lvl="0" indent="-317500" algn="l" rtl="0">
              <a:lnSpc>
                <a:spcPct val="100000"/>
              </a:lnSpc>
              <a:spcBef>
                <a:spcPts val="0"/>
              </a:spcBef>
              <a:spcAft>
                <a:spcPts val="0"/>
              </a:spcAft>
              <a:buSzPts val="1400"/>
              <a:buChar char="-"/>
            </a:pPr>
            <a:r>
              <a:rPr lang="en-US"/>
              <a:t>Engulfment hazard (Figure 9)</a:t>
            </a:r>
            <a:endParaRPr/>
          </a:p>
          <a:p>
            <a:pPr marL="457200" lvl="0" indent="-317500" algn="l" rtl="0">
              <a:lnSpc>
                <a:spcPct val="100000"/>
              </a:lnSpc>
              <a:spcBef>
                <a:spcPts val="0"/>
              </a:spcBef>
              <a:spcAft>
                <a:spcPts val="0"/>
              </a:spcAft>
              <a:buSzPts val="1400"/>
              <a:buChar char="-"/>
            </a:pPr>
            <a:r>
              <a:rPr lang="en-US"/>
              <a:t>Configuration hazard (Figure 10)</a:t>
            </a:r>
            <a:endParaRPr/>
          </a:p>
          <a:p>
            <a:pPr marL="457200" lvl="0" indent="-317500" algn="l" rtl="0">
              <a:lnSpc>
                <a:spcPct val="100000"/>
              </a:lnSpc>
              <a:spcBef>
                <a:spcPts val="0"/>
              </a:spcBef>
              <a:spcAft>
                <a:spcPts val="0"/>
              </a:spcAft>
              <a:buSzPts val="1400"/>
              <a:buChar char="-"/>
            </a:pPr>
            <a:r>
              <a:rPr lang="en-US"/>
              <a:t>Hazardous atmosphere (Figure 11)</a:t>
            </a:r>
            <a:endParaRPr/>
          </a:p>
          <a:p>
            <a:pPr marL="457200" lvl="0" indent="-317500" algn="l" rtl="0">
              <a:lnSpc>
                <a:spcPct val="100000"/>
              </a:lnSpc>
              <a:spcBef>
                <a:spcPts val="0"/>
              </a:spcBef>
              <a:spcAft>
                <a:spcPts val="0"/>
              </a:spcAft>
              <a:buSzPts val="1400"/>
              <a:buChar char="-"/>
            </a:pPr>
            <a:r>
              <a:rPr lang="en-US"/>
              <a:t>Other recognized hazards (Figure 12)</a:t>
            </a:r>
            <a:endParaRPr/>
          </a:p>
          <a:p>
            <a:pPr marL="45720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Ask the trainees: Explain the hazards depicted in the images above.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1"/>
              <a:t>References:</a:t>
            </a:r>
            <a:endParaRPr b="1"/>
          </a:p>
          <a:p>
            <a:pPr marL="0" lvl="0" indent="0" algn="l" rtl="0">
              <a:lnSpc>
                <a:spcPct val="100000"/>
              </a:lnSpc>
              <a:spcBef>
                <a:spcPts val="0"/>
              </a:spcBef>
              <a:spcAft>
                <a:spcPts val="0"/>
              </a:spcAft>
              <a:buSzPts val="1400"/>
              <a:buNone/>
            </a:pPr>
            <a:r>
              <a:rPr lang="en-US"/>
              <a:t>Roco Rescue, Inc. (2016, January 4). </a:t>
            </a:r>
            <a:r>
              <a:rPr lang="en-US" i="1"/>
              <a:t>Gravedigger Engulfmed In Cave-in of Unguarded Grave.</a:t>
            </a:r>
            <a:r>
              <a:rPr lang="en-US"/>
              <a:t> Retrieved from Roco Rescue: </a:t>
            </a:r>
            <a:r>
              <a:rPr lang="en-US" u="sng">
                <a:solidFill>
                  <a:schemeClr val="hlink"/>
                </a:solidFill>
                <a:hlinkClick r:id="rId3"/>
              </a:rPr>
              <a:t>https://blog.rocorescue.com/roco-rescue-blog/gravedigger-engulfed-in-cave-in-of-unguarded-grave</a:t>
            </a:r>
            <a:endParaRPr/>
          </a:p>
          <a:p>
            <a:pPr marL="0" lvl="0" indent="0" algn="l" rtl="0">
              <a:lnSpc>
                <a:spcPct val="115000"/>
              </a:lnSpc>
              <a:spcBef>
                <a:spcPts val="1200"/>
              </a:spcBef>
              <a:spcAft>
                <a:spcPts val="0"/>
              </a:spcAft>
              <a:buSzPts val="1400"/>
              <a:buNone/>
            </a:pPr>
            <a:r>
              <a:rPr lang="en-US"/>
              <a:t>Donaldson. (2019). </a:t>
            </a:r>
            <a:r>
              <a:rPr lang="en-US" i="1"/>
              <a:t>Baghouse Collectors.</a:t>
            </a:r>
            <a:r>
              <a:rPr lang="en-US"/>
              <a:t> Retrieved from Donaldson Filtration Solutions: </a:t>
            </a:r>
            <a:r>
              <a:rPr lang="en-US" u="sng">
                <a:solidFill>
                  <a:schemeClr val="hlink"/>
                </a:solidFill>
                <a:hlinkClick r:id="rId4"/>
              </a:rPr>
              <a:t>https://www.donaldson.com/en-us/industrial-dust-fume-mist/equipment/dust-collectors/baghouse/</a:t>
            </a:r>
            <a:endParaRPr/>
          </a:p>
          <a:p>
            <a:pPr marL="0" lvl="0" indent="0" algn="l" rtl="0">
              <a:lnSpc>
                <a:spcPct val="115000"/>
              </a:lnSpc>
              <a:spcBef>
                <a:spcPts val="1200"/>
              </a:spcBef>
              <a:spcAft>
                <a:spcPts val="0"/>
              </a:spcAft>
              <a:buSzPts val="1400"/>
              <a:buNone/>
            </a:pPr>
            <a:r>
              <a:rPr lang="en-US"/>
              <a:t>Trademark Safety &amp; Rescue. (2016, January 22). </a:t>
            </a:r>
            <a:r>
              <a:rPr lang="en-US" i="1"/>
              <a:t>Confined Space Identification.</a:t>
            </a:r>
            <a:r>
              <a:rPr lang="en-US"/>
              <a:t> Retrieved from Trademark Safety &amp; Rescue: </a:t>
            </a:r>
            <a:r>
              <a:rPr lang="en-US" u="sng">
                <a:solidFill>
                  <a:schemeClr val="hlink"/>
                </a:solidFill>
                <a:hlinkClick r:id="rId5"/>
              </a:rPr>
              <a:t>http://trademarksafetyandrescue.com/2016/01/22/confined-space-identification/</a:t>
            </a:r>
            <a:endParaRPr/>
          </a:p>
          <a:p>
            <a:pPr marL="0" lvl="0" indent="0" algn="l" rtl="0">
              <a:lnSpc>
                <a:spcPct val="115000"/>
              </a:lnSpc>
              <a:spcBef>
                <a:spcPts val="1200"/>
              </a:spcBef>
              <a:spcAft>
                <a:spcPts val="0"/>
              </a:spcAft>
              <a:buSzPts val="1400"/>
              <a:buNone/>
            </a:pPr>
            <a:r>
              <a:rPr lang="en-US"/>
              <a:t>Up and Under. (2019). </a:t>
            </a:r>
            <a:r>
              <a:rPr lang="en-US" i="1"/>
              <a:t>Confined Spaces.</a:t>
            </a:r>
            <a:r>
              <a:rPr lang="en-US"/>
              <a:t> Retrieved from Up and Under: </a:t>
            </a:r>
            <a:r>
              <a:rPr lang="en-US" u="sng">
                <a:solidFill>
                  <a:schemeClr val="hlink"/>
                </a:solidFill>
                <a:hlinkClick r:id="rId6"/>
              </a:rPr>
              <a:t>http://www.upandundergroup.com/access-solutions/confined-spaces/</a:t>
            </a:r>
            <a:endParaRPr/>
          </a:p>
          <a:p>
            <a:pPr marL="0" lvl="0" indent="0" algn="l" rtl="0">
              <a:lnSpc>
                <a:spcPct val="115000"/>
              </a:lnSpc>
              <a:spcBef>
                <a:spcPts val="1200"/>
              </a:spcBef>
              <a:spcAft>
                <a:spcPts val="0"/>
              </a:spcAft>
              <a:buSzPts val="1400"/>
              <a:buNone/>
            </a:pPr>
            <a:endParaRPr/>
          </a:p>
          <a:p>
            <a:pPr marL="0" lvl="0" indent="0" algn="l" rtl="0">
              <a:lnSpc>
                <a:spcPct val="115000"/>
              </a:lnSpc>
              <a:spcBef>
                <a:spcPts val="1200"/>
              </a:spcBef>
              <a:spcAft>
                <a:spcPts val="0"/>
              </a:spcAft>
              <a:buClr>
                <a:schemeClr val="dk1"/>
              </a:buClr>
              <a:buSzPts val="1100"/>
              <a:buFont typeface="Arial"/>
              <a:buNone/>
            </a:pPr>
            <a:endParaRPr sz="1100">
              <a:latin typeface="Arial"/>
              <a:ea typeface="Arial"/>
              <a:cs typeface="Arial"/>
              <a:sym typeface="Arial"/>
            </a:endParaRPr>
          </a:p>
          <a:p>
            <a:pPr marL="0" lvl="0" indent="0" algn="l" rtl="0">
              <a:lnSpc>
                <a:spcPct val="100000"/>
              </a:lnSpc>
              <a:spcBef>
                <a:spcPts val="1200"/>
              </a:spcBef>
              <a:spcAft>
                <a:spcPts val="0"/>
              </a:spcAft>
              <a:buSzPts val="1400"/>
              <a:buNone/>
            </a:pPr>
            <a:endParaRPr sz="1100"/>
          </a:p>
          <a:p>
            <a:pPr marL="0" lvl="0" indent="0" algn="l" rtl="0">
              <a:lnSpc>
                <a:spcPct val="100000"/>
              </a:lnSpc>
              <a:spcBef>
                <a:spcPts val="0"/>
              </a:spcBef>
              <a:spcAft>
                <a:spcPts val="0"/>
              </a:spcAft>
              <a:buSzPts val="1400"/>
              <a:buNone/>
            </a:pPr>
            <a:endParaRPr/>
          </a:p>
        </p:txBody>
      </p:sp>
      <p:sp>
        <p:nvSpPr>
          <p:cNvPr id="294" name="Google Shape;294;p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solidFill>
                  <a:srgbClr val="000000"/>
                </a:solidFill>
              </a:rPr>
              <a:t>There are two types of hazards that can be present in a Permit-Required Confined Space.</a:t>
            </a:r>
            <a:endParaRPr>
              <a:solidFill>
                <a:srgbClr val="000000"/>
              </a:solidFill>
            </a:endParaRPr>
          </a:p>
          <a:p>
            <a:pPr marL="457200" lvl="0" indent="-317500" algn="l" rtl="0">
              <a:lnSpc>
                <a:spcPct val="100000"/>
              </a:lnSpc>
              <a:spcBef>
                <a:spcPts val="0"/>
              </a:spcBef>
              <a:spcAft>
                <a:spcPts val="0"/>
              </a:spcAft>
              <a:buSzPts val="1400"/>
              <a:buChar char="-"/>
            </a:pPr>
            <a:r>
              <a:rPr lang="en-US" b="1">
                <a:solidFill>
                  <a:srgbClr val="000000"/>
                </a:solidFill>
              </a:rPr>
              <a:t>A physical hazard is an existing or potential hazard that can cause death or serious physical harm</a:t>
            </a:r>
            <a:endParaRPr b="1">
              <a:solidFill>
                <a:srgbClr val="000000"/>
              </a:solidFill>
            </a:endParaRPr>
          </a:p>
          <a:p>
            <a:pPr marL="457200" lvl="0" indent="0" algn="l" rtl="0">
              <a:lnSpc>
                <a:spcPct val="100000"/>
              </a:lnSpc>
              <a:spcBef>
                <a:spcPts val="0"/>
              </a:spcBef>
              <a:spcAft>
                <a:spcPts val="0"/>
              </a:spcAft>
              <a:buSzPts val="1400"/>
              <a:buNone/>
            </a:pPr>
            <a:r>
              <a:rPr lang="en-US">
                <a:solidFill>
                  <a:srgbClr val="000000"/>
                </a:solidFill>
              </a:rPr>
              <a:t>It includes but is not limited to…(Read info under Physical Hazards). We will mainly detail engulfment and configuration hazard in this section of the training.</a:t>
            </a:r>
            <a:endParaRPr>
              <a:solidFill>
                <a:srgbClr val="000000"/>
              </a:solidFill>
            </a:endParaRPr>
          </a:p>
          <a:p>
            <a:pPr marL="457200" lvl="0" indent="-317500" algn="l" rtl="0">
              <a:lnSpc>
                <a:spcPct val="100000"/>
              </a:lnSpc>
              <a:spcBef>
                <a:spcPts val="0"/>
              </a:spcBef>
              <a:spcAft>
                <a:spcPts val="0"/>
              </a:spcAft>
              <a:buSzPts val="1400"/>
              <a:buChar char="-"/>
            </a:pPr>
            <a:r>
              <a:rPr lang="en-US">
                <a:solidFill>
                  <a:srgbClr val="000000"/>
                </a:solidFill>
              </a:rPr>
              <a:t>A atmospheric hazard is an atmosphere that may expose employees to the risk of death, incapacitation, impairment of ability to self-rescue (that is, escape unaided from a permit space), injury, or acute illness (or the abrupt onset of a disease). This includes…(Read info under Atmospheric Hazards). In other words, any atmosphere that could result in death or serious injury to a worker caused by oxygen deficiency or enrichment, toxic and flammable materials. The image shows that different gases can settle at different elevations so it is important to test for different atmospheric hazards.</a:t>
            </a:r>
            <a:endParaRPr>
              <a:solidFill>
                <a:srgbClr val="000000"/>
              </a:solidFill>
            </a:endParaRPr>
          </a:p>
          <a:p>
            <a:pPr marL="0" lvl="0" indent="0" algn="l" rtl="0">
              <a:lnSpc>
                <a:spcPct val="100000"/>
              </a:lnSpc>
              <a:spcBef>
                <a:spcPts val="0"/>
              </a:spcBef>
              <a:spcAft>
                <a:spcPts val="0"/>
              </a:spcAft>
              <a:buSzPts val="1400"/>
              <a:buNone/>
            </a:pPr>
            <a:endParaRPr>
              <a:solidFill>
                <a:srgbClr val="FF0000"/>
              </a:solidFill>
            </a:endParaRPr>
          </a:p>
          <a:p>
            <a:pPr marL="0" lvl="0" indent="0" algn="l" rtl="0">
              <a:lnSpc>
                <a:spcPct val="100000"/>
              </a:lnSpc>
              <a:spcBef>
                <a:spcPts val="0"/>
              </a:spcBef>
              <a:spcAft>
                <a:spcPts val="0"/>
              </a:spcAft>
              <a:buClr>
                <a:schemeClr val="dk1"/>
              </a:buClr>
              <a:buSzPts val="1200"/>
              <a:buFont typeface="Calibri"/>
              <a:buNone/>
            </a:pPr>
            <a:r>
              <a:rPr lang="en-US" b="1"/>
              <a:t>Reference:</a:t>
            </a:r>
            <a:endParaRPr/>
          </a:p>
          <a:p>
            <a:pPr marL="0" lvl="0" indent="0" algn="l" rtl="0">
              <a:lnSpc>
                <a:spcPct val="100000"/>
              </a:lnSpc>
              <a:spcBef>
                <a:spcPts val="0"/>
              </a:spcBef>
              <a:spcAft>
                <a:spcPts val="0"/>
              </a:spcAft>
              <a:buClr>
                <a:schemeClr val="dk1"/>
              </a:buClr>
              <a:buSzPts val="1400"/>
              <a:buFont typeface="Arial"/>
              <a:buNone/>
            </a:pPr>
            <a:r>
              <a:rPr lang="en-US"/>
              <a:t>OSHA. (2012). </a:t>
            </a:r>
            <a:r>
              <a:rPr lang="en-US" i="1"/>
              <a:t>Regulations (Standards- 29 CFR).</a:t>
            </a:r>
            <a:r>
              <a:rPr lang="en-US"/>
              <a:t> Retrieved from United States Department of Labor: </a:t>
            </a:r>
            <a:r>
              <a:rPr lang="en-US" u="sng">
                <a:solidFill>
                  <a:schemeClr val="hlink"/>
                </a:solidFill>
                <a:hlinkClick r:id="rId3"/>
              </a:rPr>
              <a:t>https://www.osha.gov/pls/oshaweb/owadisp.show_document?p_id=9797&amp;p_table=STANDARDS</a:t>
            </a:r>
            <a:endParaRPr/>
          </a:p>
          <a:p>
            <a:pPr marL="0" lvl="0" indent="0" algn="l" rtl="0">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OSHA. (2012). </a:t>
            </a:r>
            <a:r>
              <a:rPr lang="en-US" sz="1100" i="1">
                <a:latin typeface="Arial"/>
                <a:ea typeface="Arial"/>
                <a:cs typeface="Arial"/>
                <a:sym typeface="Arial"/>
              </a:rPr>
              <a:t>Permissible Exposure Limits - Annotated Tables.</a:t>
            </a:r>
            <a:r>
              <a:rPr lang="en-US" sz="1100">
                <a:latin typeface="Arial"/>
                <a:ea typeface="Arial"/>
                <a:cs typeface="Arial"/>
                <a:sym typeface="Arial"/>
              </a:rPr>
              <a:t> Retrieved from United States Department of Labor: </a:t>
            </a:r>
            <a:r>
              <a:rPr lang="en-US" sz="1100" u="sng">
                <a:solidFill>
                  <a:schemeClr val="hlink"/>
                </a:solidFill>
                <a:latin typeface="Arial"/>
                <a:ea typeface="Arial"/>
                <a:cs typeface="Arial"/>
                <a:sym typeface="Arial"/>
                <a:hlinkClick r:id="rId4"/>
              </a:rPr>
              <a:t>https://www.osha.gov/dsg/annotated-pels/index.html</a:t>
            </a:r>
            <a:endParaRPr sz="1100">
              <a:latin typeface="Arial"/>
              <a:ea typeface="Arial"/>
              <a:cs typeface="Arial"/>
              <a:sym typeface="Arial"/>
            </a:endParaRPr>
          </a:p>
          <a:p>
            <a:pPr marL="0" lvl="0" indent="0" algn="l" rtl="0">
              <a:lnSpc>
                <a:spcPct val="115000"/>
              </a:lnSpc>
              <a:spcBef>
                <a:spcPts val="1200"/>
              </a:spcBef>
              <a:spcAft>
                <a:spcPts val="1200"/>
              </a:spcAft>
              <a:buClr>
                <a:schemeClr val="dk1"/>
              </a:buClr>
              <a:buSzPts val="1100"/>
              <a:buFont typeface="Arial"/>
              <a:buNone/>
            </a:pPr>
            <a:r>
              <a:rPr lang="en-US" sz="1100">
                <a:latin typeface="Arial"/>
                <a:ea typeface="Arial"/>
                <a:cs typeface="Arial"/>
                <a:sym typeface="Arial"/>
              </a:rPr>
              <a:t>Icon Safety. (2011, December 14). </a:t>
            </a:r>
            <a:r>
              <a:rPr lang="en-US" sz="1100" i="1">
                <a:latin typeface="Arial"/>
                <a:ea typeface="Arial"/>
                <a:cs typeface="Arial"/>
                <a:sym typeface="Arial"/>
              </a:rPr>
              <a:t>Multigas Monitors in a Confined Space.</a:t>
            </a:r>
            <a:r>
              <a:rPr lang="en-US" sz="1100">
                <a:latin typeface="Arial"/>
                <a:ea typeface="Arial"/>
                <a:cs typeface="Arial"/>
                <a:sym typeface="Arial"/>
              </a:rPr>
              <a:t> Retrieved from ICON Safety's Gas Detection &amp; Industrial Safety Blog: </a:t>
            </a:r>
            <a:r>
              <a:rPr lang="en-US" sz="1100" u="sng">
                <a:solidFill>
                  <a:schemeClr val="hlink"/>
                </a:solidFill>
                <a:latin typeface="Arial"/>
                <a:ea typeface="Arial"/>
                <a:cs typeface="Arial"/>
                <a:sym typeface="Arial"/>
                <a:hlinkClick r:id="rId5"/>
              </a:rPr>
              <a:t>https://iconsafety.wordpress.com/2011/12/14/multigas-monitors-in-a-confined-space/</a:t>
            </a:r>
            <a:endParaRPr>
              <a:solidFill>
                <a:srgbClr val="FF0000"/>
              </a:solidFill>
            </a:endParaRPr>
          </a:p>
        </p:txBody>
      </p:sp>
      <p:sp>
        <p:nvSpPr>
          <p:cNvPr id="308" name="Google Shape;308;p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9" name="Google Shape;319;p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Char char="-"/>
            </a:pPr>
            <a:r>
              <a:rPr lang="en-US"/>
              <a:t>Engulfment means the surrounding and effective capture of a person by liquid or finely divided (flowable) solid substance that can be aspired to cause death by filling or plugging the respiratory system or that can exert enough force on the body to cause death by strangulation, constriction, or crushing.</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Clr>
                <a:schemeClr val="dk1"/>
              </a:buClr>
              <a:buSzPts val="1100"/>
              <a:buFont typeface="Arial"/>
              <a:buNone/>
            </a:pPr>
            <a:r>
              <a:rPr lang="en-US" b="1"/>
              <a:t>References:</a:t>
            </a:r>
            <a:endParaRPr b="1"/>
          </a:p>
          <a:p>
            <a:pPr marL="0" lvl="0" indent="0" algn="l" rtl="0">
              <a:lnSpc>
                <a:spcPct val="100000"/>
              </a:lnSpc>
              <a:spcBef>
                <a:spcPts val="0"/>
              </a:spcBef>
              <a:spcAft>
                <a:spcPts val="0"/>
              </a:spcAft>
              <a:buClr>
                <a:schemeClr val="dk1"/>
              </a:buClr>
              <a:buSzPts val="1100"/>
              <a:buFont typeface="Arial"/>
              <a:buNone/>
            </a:pPr>
            <a:r>
              <a:rPr lang="en-US"/>
              <a:t>Roco Rescue, Inc. (2016, January 4). </a:t>
            </a:r>
            <a:r>
              <a:rPr lang="en-US" i="1"/>
              <a:t>Gravedigger Engulfment In Cave-in of Unguarded Grave.</a:t>
            </a:r>
            <a:r>
              <a:rPr lang="en-US"/>
              <a:t> Retrieved from Roco Rescue: </a:t>
            </a:r>
            <a:r>
              <a:rPr lang="en-US" u="sng">
                <a:solidFill>
                  <a:schemeClr val="hlink"/>
                </a:solidFill>
                <a:hlinkClick r:id="rId3"/>
              </a:rPr>
              <a:t>https://blog.rocorescue.com/roco-rescue-blog/gravedigger-engulfed-in-cave-in-of-unguarded-grave</a:t>
            </a:r>
            <a:endParaRPr/>
          </a:p>
          <a:p>
            <a:pPr marL="0" lvl="0" indent="0" algn="l" rtl="0">
              <a:lnSpc>
                <a:spcPct val="115000"/>
              </a:lnSpc>
              <a:spcBef>
                <a:spcPts val="1200"/>
              </a:spcBef>
              <a:spcAft>
                <a:spcPts val="0"/>
              </a:spcAft>
              <a:buSzPts val="1100"/>
              <a:buNone/>
            </a:pPr>
            <a:r>
              <a:rPr lang="en-US" sz="1100">
                <a:latin typeface="Arial"/>
                <a:ea typeface="Arial"/>
                <a:cs typeface="Arial"/>
                <a:sym typeface="Arial"/>
              </a:rPr>
              <a:t>Johnson, S. (2019, January 8). </a:t>
            </a:r>
            <a:r>
              <a:rPr lang="en-US" sz="1100" i="1">
                <a:latin typeface="Arial"/>
                <a:ea typeface="Arial"/>
                <a:cs typeface="Arial"/>
                <a:sym typeface="Arial"/>
              </a:rPr>
              <a:t>Trench collapse deaths result in charges against construction company Pipecon.</a:t>
            </a:r>
            <a:r>
              <a:rPr lang="en-US" sz="1100">
                <a:latin typeface="Arial"/>
                <a:ea typeface="Arial"/>
                <a:cs typeface="Arial"/>
                <a:sym typeface="Arial"/>
              </a:rPr>
              <a:t> Retrieved from ABC: </a:t>
            </a:r>
            <a:r>
              <a:rPr lang="en-US" sz="1100" u="sng">
                <a:solidFill>
                  <a:schemeClr val="hlink"/>
                </a:solidFill>
                <a:latin typeface="Arial"/>
                <a:ea typeface="Arial"/>
                <a:cs typeface="Arial"/>
                <a:sym typeface="Arial"/>
                <a:hlinkClick r:id="rId4"/>
              </a:rPr>
              <a:t>https://www.abc.net.au/news/2019-01-09/company-charged-over-ballarat-trench-collapse-deaths/10701784</a:t>
            </a:r>
            <a:endParaRPr sz="110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endParaRPr sz="110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 </a:t>
            </a:r>
            <a:endParaRPr sz="1100">
              <a:latin typeface="Arial"/>
              <a:ea typeface="Arial"/>
              <a:cs typeface="Arial"/>
              <a:sym typeface="Arial"/>
            </a:endParaRPr>
          </a:p>
          <a:p>
            <a:pPr marL="0" lvl="0" indent="0" algn="l" rtl="0">
              <a:lnSpc>
                <a:spcPct val="100000"/>
              </a:lnSpc>
              <a:spcBef>
                <a:spcPts val="120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320" name="Google Shape;320;p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p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Char char="-"/>
            </a:pPr>
            <a:r>
              <a:rPr lang="en-US"/>
              <a:t>A </a:t>
            </a:r>
            <a:r>
              <a:rPr lang="en-US" b="1" u="sng"/>
              <a:t>configuration hazard </a:t>
            </a:r>
            <a:r>
              <a:rPr lang="en-US"/>
              <a:t>is a confined space in which it may be difficult to enter, exit or maneuver around due to the way a confined space is shaped. </a:t>
            </a:r>
            <a:endParaRPr/>
          </a:p>
          <a:p>
            <a:pPr marL="457200" lvl="0" indent="-317500" algn="l" rtl="0">
              <a:lnSpc>
                <a:spcPct val="100000"/>
              </a:lnSpc>
              <a:spcBef>
                <a:spcPts val="0"/>
              </a:spcBef>
              <a:spcAft>
                <a:spcPts val="0"/>
              </a:spcAft>
              <a:buSzPts val="1400"/>
              <a:buChar char="-"/>
            </a:pPr>
            <a:r>
              <a:rPr lang="en-US"/>
              <a:t>In the example pictures, the cement mixer drum is has a configuration hazard because the internal construction of the drum makes it difficult to maneuver around requiring workers to duck and climb over parts. The baghouse has converging walls at the bottom making exiting the space difficult.</a:t>
            </a:r>
            <a:endParaRPr/>
          </a:p>
          <a:p>
            <a:pPr marL="0" lvl="0" indent="0" algn="l" rtl="0">
              <a:lnSpc>
                <a:spcPct val="100000"/>
              </a:lnSpc>
              <a:spcBef>
                <a:spcPts val="0"/>
              </a:spcBef>
              <a:spcAft>
                <a:spcPts val="0"/>
              </a:spcAft>
              <a:buSzPts val="1400"/>
              <a:buNone/>
            </a:pPr>
            <a:endParaRPr b="1"/>
          </a:p>
          <a:p>
            <a:pPr marL="0" lvl="0" indent="0" algn="l" rtl="0">
              <a:lnSpc>
                <a:spcPct val="100000"/>
              </a:lnSpc>
              <a:spcBef>
                <a:spcPts val="0"/>
              </a:spcBef>
              <a:spcAft>
                <a:spcPts val="0"/>
              </a:spcAft>
              <a:buSzPts val="1400"/>
              <a:buNone/>
            </a:pPr>
            <a:r>
              <a:rPr lang="en-US" b="1"/>
              <a:t>References:</a:t>
            </a:r>
            <a:endParaRPr b="1"/>
          </a:p>
          <a:p>
            <a:pPr marL="0" lvl="0" indent="0" algn="l" rtl="0">
              <a:lnSpc>
                <a:spcPct val="100000"/>
              </a:lnSpc>
              <a:spcBef>
                <a:spcPts val="0"/>
              </a:spcBef>
              <a:spcAft>
                <a:spcPts val="0"/>
              </a:spcAft>
              <a:buSzPts val="1400"/>
              <a:buNone/>
            </a:pPr>
            <a:r>
              <a:rPr lang="en-US" sz="1100">
                <a:latin typeface="Arial"/>
                <a:ea typeface="Arial"/>
                <a:cs typeface="Arial"/>
                <a:sym typeface="Arial"/>
              </a:rPr>
              <a:t>EHS Oregon State. (2019). </a:t>
            </a:r>
            <a:r>
              <a:rPr lang="en-US" sz="1100" i="1">
                <a:latin typeface="Arial"/>
                <a:ea typeface="Arial"/>
                <a:cs typeface="Arial"/>
                <a:sym typeface="Arial"/>
              </a:rPr>
              <a:t>The Oregon OSHA Confined Space Rule Applicable to General Industry and Construction.</a:t>
            </a:r>
            <a:r>
              <a:rPr lang="en-US" sz="1100">
                <a:latin typeface="Arial"/>
                <a:ea typeface="Arial"/>
                <a:cs typeface="Arial"/>
                <a:sym typeface="Arial"/>
              </a:rPr>
              <a:t> Retrieved from EHS Oregon State: </a:t>
            </a:r>
            <a:r>
              <a:rPr lang="en-US" sz="1100" u="sng">
                <a:solidFill>
                  <a:schemeClr val="hlink"/>
                </a:solidFill>
                <a:latin typeface="Arial"/>
                <a:ea typeface="Arial"/>
                <a:cs typeface="Arial"/>
                <a:sym typeface="Arial"/>
                <a:hlinkClick r:id="rId3"/>
              </a:rPr>
              <a:t>https://ehs.oregonstate.edu/sites/ehs.oregonstate.edu/files/pdf/occsafety/confined_space/or-osha_confined_spaces_ig.pdf</a:t>
            </a:r>
            <a:endParaRPr sz="1100">
              <a:latin typeface="Arial"/>
              <a:ea typeface="Arial"/>
              <a:cs typeface="Arial"/>
              <a:sym typeface="Arial"/>
            </a:endParaRPr>
          </a:p>
          <a:p>
            <a:pPr marL="0" lvl="0" indent="0" algn="l" rtl="0">
              <a:lnSpc>
                <a:spcPct val="115000"/>
              </a:lnSpc>
              <a:spcBef>
                <a:spcPts val="1200"/>
              </a:spcBef>
              <a:spcAft>
                <a:spcPts val="0"/>
              </a:spcAft>
              <a:buSzPts val="1100"/>
              <a:buNone/>
            </a:pPr>
            <a:r>
              <a:rPr lang="en-US" sz="1100">
                <a:latin typeface="Arial"/>
                <a:ea typeface="Arial"/>
                <a:cs typeface="Arial"/>
                <a:sym typeface="Arial"/>
              </a:rPr>
              <a:t>Donaldson. (2019). </a:t>
            </a:r>
            <a:r>
              <a:rPr lang="en-US" sz="1100" i="1">
                <a:latin typeface="Arial"/>
                <a:ea typeface="Arial"/>
                <a:cs typeface="Arial"/>
                <a:sym typeface="Arial"/>
              </a:rPr>
              <a:t>Baghouse Collectors.</a:t>
            </a:r>
            <a:r>
              <a:rPr lang="en-US" sz="1100">
                <a:latin typeface="Arial"/>
                <a:ea typeface="Arial"/>
                <a:cs typeface="Arial"/>
                <a:sym typeface="Arial"/>
              </a:rPr>
              <a:t> Retrieved from Donaldson Filtration Solutions: </a:t>
            </a:r>
            <a:r>
              <a:rPr lang="en-US" sz="1100" u="sng">
                <a:solidFill>
                  <a:schemeClr val="hlink"/>
                </a:solidFill>
                <a:latin typeface="Arial"/>
                <a:ea typeface="Arial"/>
                <a:cs typeface="Arial"/>
                <a:sym typeface="Arial"/>
                <a:hlinkClick r:id="rId4"/>
              </a:rPr>
              <a:t>https://www.donaldson.com/en-us/industrial-dust-fume-mist/equipment/dust-collectors/baghouse/</a:t>
            </a:r>
            <a:endParaRPr sz="1100">
              <a:latin typeface="Arial"/>
              <a:ea typeface="Arial"/>
              <a:cs typeface="Arial"/>
              <a:sym typeface="Arial"/>
            </a:endParaRPr>
          </a:p>
          <a:p>
            <a:pPr marL="0" lvl="0" indent="0" algn="l" rtl="0">
              <a:lnSpc>
                <a:spcPct val="115000"/>
              </a:lnSpc>
              <a:spcBef>
                <a:spcPts val="1200"/>
              </a:spcBef>
              <a:spcAft>
                <a:spcPts val="0"/>
              </a:spcAft>
              <a:buSzPts val="1100"/>
              <a:buNone/>
            </a:pPr>
            <a:r>
              <a:rPr lang="en-US" sz="1100">
                <a:latin typeface="Arial"/>
                <a:ea typeface="Arial"/>
                <a:cs typeface="Arial"/>
                <a:sym typeface="Arial"/>
              </a:rPr>
              <a:t>Media Partners. (2019). </a:t>
            </a:r>
            <a:r>
              <a:rPr lang="en-US" sz="1100" i="1">
                <a:latin typeface="Arial"/>
                <a:ea typeface="Arial"/>
                <a:cs typeface="Arial"/>
                <a:sym typeface="Arial"/>
              </a:rPr>
              <a:t>Confined Space Entry: Permit Required!</a:t>
            </a:r>
            <a:r>
              <a:rPr lang="en-US" sz="1100">
                <a:latin typeface="Arial"/>
                <a:ea typeface="Arial"/>
                <a:cs typeface="Arial"/>
                <a:sym typeface="Arial"/>
              </a:rPr>
              <a:t> Retrieved from Media Partners: </a:t>
            </a:r>
            <a:r>
              <a:rPr lang="en-US" sz="1100">
                <a:solidFill>
                  <a:srgbClr val="0563C1"/>
                </a:solidFill>
                <a:latin typeface="Arial"/>
                <a:ea typeface="Arial"/>
                <a:cs typeface="Arial"/>
                <a:sym typeface="Arial"/>
              </a:rPr>
              <a:t>https://www.media-partners.com/confined_spaces_safety_training/confined_space_entry_permit_required.htm</a:t>
            </a:r>
            <a:endParaRPr sz="1100">
              <a:solidFill>
                <a:srgbClr val="0563C1"/>
              </a:solidFill>
              <a:latin typeface="Arial"/>
              <a:ea typeface="Arial"/>
              <a:cs typeface="Arial"/>
              <a:sym typeface="Arial"/>
            </a:endParaRPr>
          </a:p>
          <a:p>
            <a:pPr marL="457200" lvl="0" indent="0" algn="l" rtl="0">
              <a:lnSpc>
                <a:spcPct val="115000"/>
              </a:lnSpc>
              <a:spcBef>
                <a:spcPts val="1200"/>
              </a:spcBef>
              <a:spcAft>
                <a:spcPts val="0"/>
              </a:spcAft>
              <a:buSzPts val="1100"/>
              <a:buNone/>
            </a:pPr>
            <a:endParaRPr sz="1100">
              <a:latin typeface="Arial"/>
              <a:ea typeface="Arial"/>
              <a:cs typeface="Arial"/>
              <a:sym typeface="Arial"/>
            </a:endParaRPr>
          </a:p>
          <a:p>
            <a:pPr marL="457200" lvl="0" indent="0" algn="l" rtl="0">
              <a:lnSpc>
                <a:spcPct val="115000"/>
              </a:lnSpc>
              <a:spcBef>
                <a:spcPts val="1200"/>
              </a:spcBef>
              <a:spcAft>
                <a:spcPts val="0"/>
              </a:spcAft>
              <a:buClr>
                <a:schemeClr val="dk1"/>
              </a:buClr>
              <a:buSzPts val="1100"/>
              <a:buFont typeface="Arial"/>
              <a:buNone/>
            </a:pPr>
            <a:endParaRPr sz="1100">
              <a:latin typeface="Arial"/>
              <a:ea typeface="Arial"/>
              <a:cs typeface="Arial"/>
              <a:sym typeface="Arial"/>
            </a:endParaRPr>
          </a:p>
          <a:p>
            <a:pPr marL="0" lvl="0" indent="0" algn="l" rtl="0">
              <a:lnSpc>
                <a:spcPct val="100000"/>
              </a:lnSpc>
              <a:spcBef>
                <a:spcPts val="1200"/>
              </a:spcBef>
              <a:spcAft>
                <a:spcPts val="0"/>
              </a:spcAft>
              <a:buSzPts val="1400"/>
              <a:buNone/>
            </a:pPr>
            <a:endParaRPr/>
          </a:p>
        </p:txBody>
      </p:sp>
      <p:sp>
        <p:nvSpPr>
          <p:cNvPr id="330" name="Google Shape;330;p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When entering a permit-required confined space, it is important to have these safety equipment with you: (Read bullet points)</a:t>
            </a:r>
            <a:endParaRPr/>
          </a:p>
          <a:p>
            <a:pPr marL="457200" lvl="0" indent="-317500" algn="l" rtl="0">
              <a:lnSpc>
                <a:spcPct val="100000"/>
              </a:lnSpc>
              <a:spcBef>
                <a:spcPts val="0"/>
              </a:spcBef>
              <a:spcAft>
                <a:spcPts val="0"/>
              </a:spcAft>
              <a:buSzPts val="1400"/>
              <a:buChar char="-"/>
            </a:pPr>
            <a:r>
              <a:rPr lang="en-US"/>
              <a:t>Have the permit on the work site</a:t>
            </a:r>
            <a:endParaRPr/>
          </a:p>
          <a:p>
            <a:pPr marL="457200" lvl="0" indent="-317500" algn="l" rtl="0">
              <a:lnSpc>
                <a:spcPct val="100000"/>
              </a:lnSpc>
              <a:spcBef>
                <a:spcPts val="0"/>
              </a:spcBef>
              <a:spcAft>
                <a:spcPts val="0"/>
              </a:spcAft>
              <a:buSzPts val="1400"/>
              <a:buChar char="-"/>
            </a:pPr>
            <a:r>
              <a:rPr lang="en-US"/>
              <a:t>use gas monitors to ensure safe working atmospheric environment</a:t>
            </a:r>
            <a:endParaRPr/>
          </a:p>
          <a:p>
            <a:pPr marL="457200" lvl="0" indent="-317500" algn="l" rtl="0">
              <a:lnSpc>
                <a:spcPct val="100000"/>
              </a:lnSpc>
              <a:spcBef>
                <a:spcPts val="0"/>
              </a:spcBef>
              <a:spcAft>
                <a:spcPts val="0"/>
              </a:spcAft>
              <a:buSzPts val="1400"/>
              <a:buChar char="-"/>
            </a:pPr>
            <a:r>
              <a:rPr lang="en-US"/>
              <a:t>ventilation systems keep the work space supplied with fresh air</a:t>
            </a:r>
            <a:endParaRPr/>
          </a:p>
          <a:p>
            <a:pPr marL="457200" lvl="0" indent="-317500" algn="l" rtl="0">
              <a:lnSpc>
                <a:spcPct val="100000"/>
              </a:lnSpc>
              <a:spcBef>
                <a:spcPts val="0"/>
              </a:spcBef>
              <a:spcAft>
                <a:spcPts val="0"/>
              </a:spcAft>
              <a:buSzPts val="1400"/>
              <a:buChar char="-"/>
            </a:pPr>
            <a:r>
              <a:rPr lang="en-US"/>
              <a:t>communication devices should always be supplied to all workers involved</a:t>
            </a:r>
            <a:endParaRPr/>
          </a:p>
          <a:p>
            <a:pPr marL="457200" lvl="0" indent="-317500" algn="l" rtl="0">
              <a:lnSpc>
                <a:spcPct val="100000"/>
              </a:lnSpc>
              <a:spcBef>
                <a:spcPts val="0"/>
              </a:spcBef>
              <a:spcAft>
                <a:spcPts val="0"/>
              </a:spcAft>
              <a:buSzPts val="1400"/>
              <a:buChar char="-"/>
            </a:pPr>
            <a:r>
              <a:rPr lang="en-US"/>
              <a:t>lighting system</a:t>
            </a:r>
            <a:endParaRPr/>
          </a:p>
          <a:p>
            <a:pPr marL="457200" lvl="0" indent="-317500" algn="l" rtl="0">
              <a:lnSpc>
                <a:spcPct val="100000"/>
              </a:lnSpc>
              <a:spcBef>
                <a:spcPts val="0"/>
              </a:spcBef>
              <a:spcAft>
                <a:spcPts val="0"/>
              </a:spcAft>
              <a:buSzPts val="1400"/>
              <a:buChar char="-"/>
            </a:pPr>
            <a:r>
              <a:rPr lang="en-US"/>
              <a:t>personal protective equipment should be provided </a:t>
            </a:r>
            <a:endParaRPr/>
          </a:p>
          <a:p>
            <a:pPr marL="457200" lvl="0" indent="-317500" algn="l" rtl="0">
              <a:lnSpc>
                <a:spcPct val="100000"/>
              </a:lnSpc>
              <a:spcBef>
                <a:spcPts val="0"/>
              </a:spcBef>
              <a:spcAft>
                <a:spcPts val="0"/>
              </a:spcAft>
              <a:buSzPts val="1400"/>
              <a:buChar char="-"/>
            </a:pPr>
            <a:r>
              <a:rPr lang="en-US"/>
              <a:t>retrieval system and safety harness for worker in case of an emergency such as a rescue hoist</a:t>
            </a:r>
            <a:endParaRPr/>
          </a:p>
          <a:p>
            <a:pPr marL="457200" lvl="0" indent="-317500" algn="l" rtl="0">
              <a:lnSpc>
                <a:spcPct val="100000"/>
              </a:lnSpc>
              <a:spcBef>
                <a:spcPts val="0"/>
              </a:spcBef>
              <a:spcAft>
                <a:spcPts val="0"/>
              </a:spcAft>
              <a:buSzPts val="1400"/>
              <a:buChar char="-"/>
            </a:pPr>
            <a:r>
              <a:rPr lang="en-US"/>
              <a:t>if necessary, equip workers with a self-contained breathing apparatus.</a:t>
            </a:r>
            <a:endParaRPr/>
          </a:p>
          <a:p>
            <a:pPr marL="457200" lvl="0" indent="-317500" algn="l" rtl="0">
              <a:lnSpc>
                <a:spcPct val="100000"/>
              </a:lnSpc>
              <a:spcBef>
                <a:spcPts val="0"/>
              </a:spcBef>
              <a:spcAft>
                <a:spcPts val="0"/>
              </a:spcAft>
              <a:buSzPts val="1400"/>
              <a:buChar char="-"/>
            </a:pPr>
            <a:r>
              <a:rPr lang="en-US"/>
              <a:t>place barriers or shield around the entrance and exit of the confined space with signages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Clr>
                <a:schemeClr val="dk1"/>
              </a:buClr>
              <a:buSzPts val="1400"/>
              <a:buFont typeface="Arial"/>
              <a:buNone/>
            </a:pPr>
            <a:r>
              <a:rPr lang="en-US" b="1"/>
              <a:t>References:</a:t>
            </a:r>
            <a:endParaRPr b="1"/>
          </a:p>
          <a:p>
            <a:pPr marL="0" lvl="0" indent="0" algn="l" rtl="0">
              <a:lnSpc>
                <a:spcPct val="100000"/>
              </a:lnSpc>
              <a:spcBef>
                <a:spcPts val="0"/>
              </a:spcBef>
              <a:spcAft>
                <a:spcPts val="0"/>
              </a:spcAft>
              <a:buClr>
                <a:schemeClr val="dk1"/>
              </a:buClr>
              <a:buSzPts val="1400"/>
              <a:buFont typeface="Arial"/>
              <a:buNone/>
            </a:pPr>
            <a:r>
              <a:rPr lang="en-US" sz="1100">
                <a:latin typeface="Arial"/>
                <a:ea typeface="Arial"/>
                <a:cs typeface="Arial"/>
                <a:sym typeface="Arial"/>
              </a:rPr>
              <a:t>Amos, C. (2017, January 5). </a:t>
            </a:r>
            <a:r>
              <a:rPr lang="en-US" sz="1100" i="1">
                <a:latin typeface="Arial"/>
                <a:ea typeface="Arial"/>
                <a:cs typeface="Arial"/>
                <a:sym typeface="Arial"/>
              </a:rPr>
              <a:t>Confined Space Kits - A Primer.</a:t>
            </a:r>
            <a:r>
              <a:rPr lang="en-US" sz="1100">
                <a:latin typeface="Arial"/>
                <a:ea typeface="Arial"/>
                <a:cs typeface="Arial"/>
                <a:sym typeface="Arial"/>
              </a:rPr>
              <a:t> Retrieved from Safety Equipment FAQ: </a:t>
            </a:r>
            <a:r>
              <a:rPr lang="en-US" sz="1100" u="sng">
                <a:solidFill>
                  <a:schemeClr val="hlink"/>
                </a:solidFill>
                <a:latin typeface="Arial"/>
                <a:ea typeface="Arial"/>
                <a:cs typeface="Arial"/>
                <a:sym typeface="Arial"/>
                <a:hlinkClick r:id="rId3"/>
              </a:rPr>
              <a:t>http://safetyequipmentfaq.com/</a:t>
            </a:r>
            <a:endParaRPr sz="1100">
              <a:latin typeface="Arial"/>
              <a:ea typeface="Arial"/>
              <a:cs typeface="Arial"/>
              <a:sym typeface="Arial"/>
            </a:endParaRPr>
          </a:p>
          <a:p>
            <a:pPr marL="0" lvl="0" indent="0" algn="l" rtl="0">
              <a:lnSpc>
                <a:spcPct val="115000"/>
              </a:lnSpc>
              <a:spcBef>
                <a:spcPts val="1200"/>
              </a:spcBef>
              <a:spcAft>
                <a:spcPts val="1200"/>
              </a:spcAft>
              <a:buClr>
                <a:schemeClr val="dk1"/>
              </a:buClr>
              <a:buSzPts val="1100"/>
              <a:buFont typeface="Arial"/>
              <a:buNone/>
            </a:pPr>
            <a:r>
              <a:rPr lang="en-US" sz="1100">
                <a:latin typeface="Arial"/>
                <a:ea typeface="Arial"/>
                <a:cs typeface="Arial"/>
                <a:sym typeface="Arial"/>
              </a:rPr>
              <a:t>New Legend Media. (2018). </a:t>
            </a:r>
            <a:r>
              <a:rPr lang="en-US" sz="1100" i="1">
                <a:latin typeface="Arial"/>
                <a:ea typeface="Arial"/>
                <a:cs typeface="Arial"/>
                <a:sym typeface="Arial"/>
              </a:rPr>
              <a:t>2600- LED Series Explosion Proof Handlamp With Inline Transformer.</a:t>
            </a:r>
            <a:r>
              <a:rPr lang="en-US" sz="1100">
                <a:latin typeface="Arial"/>
                <a:ea typeface="Arial"/>
                <a:cs typeface="Arial"/>
                <a:sym typeface="Arial"/>
              </a:rPr>
              <a:t> Retrieved from Worksite Lighting and Power Solutions, MFR.: </a:t>
            </a:r>
            <a:r>
              <a:rPr lang="en-US" sz="1100" u="sng">
                <a:solidFill>
                  <a:schemeClr val="hlink"/>
                </a:solidFill>
                <a:latin typeface="Arial"/>
                <a:ea typeface="Arial"/>
                <a:cs typeface="Arial"/>
                <a:sym typeface="Arial"/>
                <a:hlinkClick r:id="rId4"/>
              </a:rPr>
              <a:t>http://www.worksitelighting.com/product/led-drop-light-with-transformer/</a:t>
            </a:r>
            <a:endParaRPr/>
          </a:p>
        </p:txBody>
      </p:sp>
      <p:sp>
        <p:nvSpPr>
          <p:cNvPr id="340" name="Google Shape;340;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1200"/>
              <a:buFont typeface="Calibri"/>
              <a:buChar char="-"/>
            </a:pPr>
            <a:r>
              <a:rPr lang="en-US"/>
              <a:t>Introduce the training objectives. Listed are the concepts trainees should understand.</a:t>
            </a:r>
            <a:endParaRPr/>
          </a:p>
          <a:p>
            <a:pPr marL="171450" lvl="0" indent="-171450" algn="l" rtl="0">
              <a:lnSpc>
                <a:spcPct val="100000"/>
              </a:lnSpc>
              <a:spcBef>
                <a:spcPts val="0"/>
              </a:spcBef>
              <a:spcAft>
                <a:spcPts val="0"/>
              </a:spcAft>
              <a:buClr>
                <a:schemeClr val="dk1"/>
              </a:buClr>
              <a:buSzPts val="1200"/>
              <a:buFont typeface="Calibri"/>
              <a:buChar char="-"/>
            </a:pPr>
            <a:r>
              <a:rPr lang="en-US"/>
              <a:t>At the end of the training program, there will be a quiz to measure trainee comprehension.</a:t>
            </a:r>
            <a:endParaRPr/>
          </a:p>
          <a:p>
            <a:pPr marL="171450" lvl="0" indent="-171450" algn="l" rtl="0">
              <a:lnSpc>
                <a:spcPct val="100000"/>
              </a:lnSpc>
              <a:spcBef>
                <a:spcPts val="0"/>
              </a:spcBef>
              <a:spcAft>
                <a:spcPts val="0"/>
              </a:spcAft>
              <a:buClr>
                <a:schemeClr val="dk1"/>
              </a:buClr>
              <a:buSzPts val="1200"/>
              <a:buFont typeface="Calibri"/>
              <a:buChar char="-"/>
            </a:pPr>
            <a:r>
              <a:rPr lang="en-US"/>
              <a:t>Encourage trainees to share ideas, information, experiences from the field to help the learning experience.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solidFill>
                  <a:srgbClr val="000000"/>
                </a:solidFill>
              </a:rPr>
              <a:t>All of this is per OSHA Standard 1910.146(g)(1)</a:t>
            </a:r>
            <a:endParaRPr>
              <a:solidFill>
                <a:srgbClr val="000000"/>
              </a:solidFill>
            </a:endParaRPr>
          </a:p>
          <a:p>
            <a:pPr marL="0" lvl="0" indent="0" algn="l" rtl="0">
              <a:lnSpc>
                <a:spcPct val="100000"/>
              </a:lnSpc>
              <a:spcBef>
                <a:spcPts val="1000"/>
              </a:spcBef>
              <a:spcAft>
                <a:spcPts val="0"/>
              </a:spcAft>
              <a:buSzPts val="1400"/>
              <a:buNone/>
            </a:pPr>
            <a:r>
              <a:rPr lang="en-US">
                <a:solidFill>
                  <a:srgbClr val="000000"/>
                </a:solidFill>
              </a:rPr>
              <a:t>The employer shall provide training so that all employees whose work is regulated by this section acquire the understanding, knowledge, and skills necessary for the safe performance of the duties assigned under this section.</a:t>
            </a:r>
            <a:endParaRPr>
              <a:solidFill>
                <a:srgbClr val="000000"/>
              </a:solidFill>
            </a:endParaRPr>
          </a:p>
          <a:p>
            <a:pPr marL="457200" lvl="0" indent="0" algn="l" rtl="0">
              <a:lnSpc>
                <a:spcPct val="100000"/>
              </a:lnSpc>
              <a:spcBef>
                <a:spcPts val="1000"/>
              </a:spcBef>
              <a:spcAft>
                <a:spcPts val="0"/>
              </a:spcAft>
              <a:buSzPts val="1400"/>
              <a:buNone/>
            </a:pPr>
            <a:endParaRPr>
              <a:solidFill>
                <a:srgbClr val="3F3F3F"/>
              </a:solidFill>
            </a:endParaRPr>
          </a:p>
          <a:p>
            <a:pPr marL="0" lvl="0" indent="0" algn="l" rtl="0">
              <a:lnSpc>
                <a:spcPct val="100000"/>
              </a:lnSpc>
              <a:spcBef>
                <a:spcPts val="0"/>
              </a:spcBef>
              <a:spcAft>
                <a:spcPts val="0"/>
              </a:spcAft>
              <a:buClr>
                <a:schemeClr val="dk1"/>
              </a:buClr>
              <a:buSzPts val="1200"/>
              <a:buFont typeface="Calibri"/>
              <a:buNone/>
            </a:pPr>
            <a:r>
              <a:rPr lang="en-US" b="1"/>
              <a:t>Reference:</a:t>
            </a:r>
            <a:endParaRPr/>
          </a:p>
          <a:p>
            <a:pPr marL="0" lvl="0" indent="0" algn="l" rtl="0">
              <a:lnSpc>
                <a:spcPct val="100000"/>
              </a:lnSpc>
              <a:spcBef>
                <a:spcPts val="0"/>
              </a:spcBef>
              <a:spcAft>
                <a:spcPts val="0"/>
              </a:spcAft>
              <a:buSzPts val="1400"/>
              <a:buNone/>
            </a:pPr>
            <a:r>
              <a:rPr lang="en-US"/>
              <a:t>OSHA. (2012). </a:t>
            </a:r>
            <a:r>
              <a:rPr lang="en-US" i="1"/>
              <a:t>Regulations (Standards- 29 CFR).</a:t>
            </a:r>
            <a:r>
              <a:rPr lang="en-US"/>
              <a:t> Retrieved from United States Department of Labor: </a:t>
            </a:r>
            <a:r>
              <a:rPr lang="en-US" u="sng">
                <a:solidFill>
                  <a:schemeClr val="hlink"/>
                </a:solidFill>
                <a:hlinkClick r:id="rId3"/>
              </a:rPr>
              <a:t>https://www.osha.gov/pls/oshaweb/owadisp.show_document?p_id=9797&amp;p_table=STANDARDS</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r>
              <a:rPr lang="en-US"/>
              <a:t> </a:t>
            </a:r>
            <a:endParaRPr/>
          </a:p>
          <a:p>
            <a:pPr marL="0" lvl="0" indent="0" algn="l" rtl="0">
              <a:lnSpc>
                <a:spcPct val="100000"/>
              </a:lnSpc>
              <a:spcBef>
                <a:spcPts val="1000"/>
              </a:spcBef>
              <a:spcAft>
                <a:spcPts val="0"/>
              </a:spcAft>
              <a:buSzPts val="1400"/>
              <a:buNone/>
            </a:pPr>
            <a:endParaRPr sz="1000">
              <a:solidFill>
                <a:srgbClr val="3F3F3F"/>
              </a:solidFill>
              <a:latin typeface="Trebuchet MS"/>
              <a:ea typeface="Trebuchet MS"/>
              <a:cs typeface="Trebuchet MS"/>
              <a:sym typeface="Trebuchet MS"/>
            </a:endParaRPr>
          </a:p>
        </p:txBody>
      </p:sp>
      <p:sp>
        <p:nvSpPr>
          <p:cNvPr id="152" name="Google Shape;152;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p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Something we don’t always think about is the amount of oxygen in the atmosphere and depending on the container that a worker is working in, different gases may be present in different amounts. </a:t>
            </a:r>
            <a:endParaRPr/>
          </a:p>
          <a:p>
            <a:pPr marL="0" lvl="0" indent="0" algn="l" rtl="0">
              <a:lnSpc>
                <a:spcPct val="100000"/>
              </a:lnSpc>
              <a:spcBef>
                <a:spcPts val="0"/>
              </a:spcBef>
              <a:spcAft>
                <a:spcPts val="0"/>
              </a:spcAft>
              <a:buSzPts val="1400"/>
              <a:buNone/>
            </a:pPr>
            <a:r>
              <a:rPr lang="en-US"/>
              <a:t>The typical level of Oxygen in the Atmosphere is 21%, too much or too little can be hazardous to your health. The maximum safe level that’s safe for someone to breathe is 23.5%, most detectors go off at 23%. As the percentage decreases, the negative effects on the person in the area become more severe.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*Read table*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1"/>
              <a:t>Reference:</a:t>
            </a:r>
            <a:endParaRPr b="1"/>
          </a:p>
          <a:p>
            <a:pPr marL="0" lvl="0" indent="0" algn="l" rtl="0">
              <a:lnSpc>
                <a:spcPct val="100000"/>
              </a:lnSpc>
              <a:spcBef>
                <a:spcPts val="0"/>
              </a:spcBef>
              <a:spcAft>
                <a:spcPts val="0"/>
              </a:spcAft>
              <a:buSzPts val="1400"/>
              <a:buNone/>
            </a:pPr>
            <a:r>
              <a:rPr lang="en-US" sz="1100">
                <a:latin typeface="Arial"/>
                <a:ea typeface="Arial"/>
                <a:cs typeface="Arial"/>
                <a:sym typeface="Arial"/>
              </a:rPr>
              <a:t>Gray, J.A. (2018). </a:t>
            </a:r>
            <a:r>
              <a:rPr lang="en-US" sz="1100" i="1">
                <a:latin typeface="Arial"/>
                <a:ea typeface="Arial"/>
                <a:cs typeface="Arial"/>
                <a:sym typeface="Arial"/>
              </a:rPr>
              <a:t>Indoor Air Quality Testing: Oxygen Levels and Oxygen Deprivation Effects.</a:t>
            </a:r>
            <a:r>
              <a:rPr lang="en-US" sz="1100">
                <a:latin typeface="Arial"/>
                <a:ea typeface="Arial"/>
                <a:cs typeface="Arial"/>
                <a:sym typeface="Arial"/>
              </a:rPr>
              <a:t> Retrieved from Environmental Indoor Air Quality Testing &amp; Consulting: </a:t>
            </a:r>
            <a:r>
              <a:rPr lang="en-US" sz="1100" u="sng">
                <a:solidFill>
                  <a:schemeClr val="hlink"/>
                </a:solidFill>
                <a:latin typeface="Arial"/>
                <a:ea typeface="Arial"/>
                <a:cs typeface="Arial"/>
                <a:sym typeface="Arial"/>
                <a:hlinkClick r:id="rId3"/>
              </a:rPr>
              <a:t>http://www.indoorairqualitytestingdallas.com/indoor-air-oxygen-levels-and-oxygen-deprivation-effects/</a:t>
            </a:r>
            <a:endParaRPr sz="1100">
              <a:latin typeface="Arial"/>
              <a:ea typeface="Arial"/>
              <a:cs typeface="Arial"/>
              <a:sym typeface="Arial"/>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352" name="Google Shape;352;p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792c3f9767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792c3f9767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This is a standard safety equipment used by companies in the field</a:t>
            </a:r>
            <a:endParaRPr/>
          </a:p>
          <a:p>
            <a:pPr marL="0" lvl="0" indent="0" algn="l" rtl="0">
              <a:spcBef>
                <a:spcPts val="0"/>
              </a:spcBef>
              <a:spcAft>
                <a:spcPts val="0"/>
              </a:spcAft>
              <a:buNone/>
            </a:pPr>
            <a:endParaRPr/>
          </a:p>
          <a:p>
            <a:pPr marL="0" lvl="0" indent="0" algn="l" rtl="0">
              <a:spcBef>
                <a:spcPts val="0"/>
              </a:spcBef>
              <a:spcAft>
                <a:spcPts val="0"/>
              </a:spcAft>
              <a:buNone/>
            </a:pPr>
            <a:r>
              <a:rPr lang="en-US"/>
              <a:t>*Read bullet points*</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US" b="1"/>
              <a:t>Reference:</a:t>
            </a:r>
            <a:endParaRPr b="1"/>
          </a:p>
          <a:p>
            <a:pPr marL="0" lvl="0" indent="0" algn="l" rtl="0">
              <a:spcBef>
                <a:spcPts val="0"/>
              </a:spcBef>
              <a:spcAft>
                <a:spcPts val="0"/>
              </a:spcAft>
              <a:buClr>
                <a:schemeClr val="dk1"/>
              </a:buClr>
              <a:buSzPts val="1100"/>
              <a:buFont typeface="Arial"/>
              <a:buNone/>
            </a:pPr>
            <a:r>
              <a:rPr lang="en-US"/>
              <a:t>MSA. (2019, November 25). </a:t>
            </a:r>
            <a:r>
              <a:rPr lang="en-US" i="1"/>
              <a:t>MSA Altair 5X Operating Manual.</a:t>
            </a:r>
            <a:r>
              <a:rPr lang="en-US"/>
              <a:t> Retrieved from https://www.manualslib.com/manual/1239599/Msa-Altair-5x.html?page=15#manual</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360" name="Google Shape;360;g792c3f9767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79386ba6fa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79386ba6fa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There is a MSA manual book online with a pdf you can find more information on the meter</a:t>
            </a:r>
            <a:endParaRPr/>
          </a:p>
          <a:p>
            <a:pPr marL="0" lvl="0" indent="0" algn="l" rtl="0">
              <a:spcBef>
                <a:spcPts val="0"/>
              </a:spcBef>
              <a:spcAft>
                <a:spcPts val="0"/>
              </a:spcAft>
              <a:buNone/>
            </a:pPr>
            <a:endParaRPr/>
          </a:p>
          <a:p>
            <a:pPr marL="0" lvl="0" indent="0" algn="l" rtl="0">
              <a:spcBef>
                <a:spcPts val="0"/>
              </a:spcBef>
              <a:spcAft>
                <a:spcPts val="0"/>
              </a:spcAft>
              <a:buNone/>
            </a:pPr>
            <a:r>
              <a:rPr lang="en-US" b="1"/>
              <a:t>Reference:</a:t>
            </a:r>
            <a:endParaRPr b="1"/>
          </a:p>
          <a:p>
            <a:pPr marL="0" lvl="0" indent="0" algn="l" rtl="0">
              <a:spcBef>
                <a:spcPts val="0"/>
              </a:spcBef>
              <a:spcAft>
                <a:spcPts val="0"/>
              </a:spcAft>
              <a:buNone/>
            </a:pPr>
            <a:r>
              <a:rPr lang="en-US"/>
              <a:t>MSA. (2019, November 25). </a:t>
            </a:r>
            <a:r>
              <a:rPr lang="en-US" i="1"/>
              <a:t>MSA Altair 5X Operating Manual.</a:t>
            </a:r>
            <a:r>
              <a:rPr lang="en-US"/>
              <a:t> Retrieved from https://www.manualslib.com/manual/1239599/Msa-Altair-5x.html?page=15#manual</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71" name="Google Shape;371;g79386ba6fa_0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9" name="Google Shape;379;p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This video is a great example of how atmospheric hazards can be deadly at the job site. Workers are easily injured by atmospheric hazards because most gases are invisible and sit at different levels due to different densities. It’s important to consider the fact that if a co-worker faints they might faint due to a hazard that is invisible.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1"/>
              <a:t>*Play video from 1:50 - 4:50*</a:t>
            </a:r>
            <a:endParaRPr b="1"/>
          </a:p>
          <a:p>
            <a:pPr marL="0" lvl="0" indent="0" algn="l" rtl="0">
              <a:lnSpc>
                <a:spcPct val="100000"/>
              </a:lnSpc>
              <a:spcBef>
                <a:spcPts val="0"/>
              </a:spcBef>
              <a:spcAft>
                <a:spcPts val="0"/>
              </a:spcAft>
              <a:buSzPts val="1400"/>
              <a:buNone/>
            </a:pPr>
            <a:endParaRPr b="1"/>
          </a:p>
          <a:p>
            <a:pPr marL="0" lvl="0" indent="0" algn="l" rtl="0">
              <a:lnSpc>
                <a:spcPct val="100000"/>
              </a:lnSpc>
              <a:spcBef>
                <a:spcPts val="0"/>
              </a:spcBef>
              <a:spcAft>
                <a:spcPts val="0"/>
              </a:spcAft>
              <a:buSzPts val="1400"/>
              <a:buNone/>
            </a:pPr>
            <a:r>
              <a:rPr lang="en-US"/>
              <a:t>Below is a copy of the video’s hyperlink in case the embedded video doesn’t play.</a:t>
            </a:r>
            <a:endParaRPr/>
          </a:p>
          <a:p>
            <a:pPr marL="0" lvl="0" indent="0" algn="l" rtl="0">
              <a:lnSpc>
                <a:spcPct val="100000"/>
              </a:lnSpc>
              <a:spcBef>
                <a:spcPts val="0"/>
              </a:spcBef>
              <a:spcAft>
                <a:spcPts val="0"/>
              </a:spcAft>
              <a:buSzPts val="1400"/>
              <a:buNone/>
            </a:pPr>
            <a:r>
              <a:rPr lang="en-US" u="sng">
                <a:solidFill>
                  <a:schemeClr val="hlink"/>
                </a:solidFill>
                <a:hlinkClick r:id="rId3"/>
              </a:rPr>
              <a:t>https://www.youtube.com/watch?v=93j0J6DcQm0&amp;feature=youtu.be</a:t>
            </a:r>
            <a:endParaRPr b="1"/>
          </a:p>
          <a:p>
            <a:pPr marL="0" lvl="0" indent="0" algn="l" rtl="0">
              <a:lnSpc>
                <a:spcPct val="100000"/>
              </a:lnSpc>
              <a:spcBef>
                <a:spcPts val="0"/>
              </a:spcBef>
              <a:spcAft>
                <a:spcPts val="0"/>
              </a:spcAft>
              <a:buSzPts val="1400"/>
              <a:buNone/>
            </a:pPr>
            <a:endParaRPr b="1"/>
          </a:p>
          <a:p>
            <a:pPr marL="0" lvl="0" indent="0" algn="l" rtl="0">
              <a:lnSpc>
                <a:spcPct val="100000"/>
              </a:lnSpc>
              <a:spcBef>
                <a:spcPts val="0"/>
              </a:spcBef>
              <a:spcAft>
                <a:spcPts val="0"/>
              </a:spcAft>
              <a:buSzPts val="1400"/>
              <a:buNone/>
            </a:pPr>
            <a:r>
              <a:rPr lang="en-US" b="1"/>
              <a:t>Reference:</a:t>
            </a:r>
            <a:endParaRPr b="1"/>
          </a:p>
          <a:p>
            <a:pPr marL="0" lvl="0" indent="0" algn="l" rtl="0">
              <a:lnSpc>
                <a:spcPct val="115000"/>
              </a:lnSpc>
              <a:spcBef>
                <a:spcPts val="1200"/>
              </a:spcBef>
              <a:spcAft>
                <a:spcPts val="0"/>
              </a:spcAft>
              <a:buSzPts val="1400"/>
              <a:buNone/>
            </a:pPr>
            <a:r>
              <a:rPr lang="en-US"/>
              <a:t> </a:t>
            </a:r>
            <a:r>
              <a:rPr lang="en-US" sz="1100">
                <a:latin typeface="Arial"/>
                <a:ea typeface="Arial"/>
                <a:cs typeface="Arial"/>
                <a:sym typeface="Arial"/>
              </a:rPr>
              <a:t>ASIAWorkSAFE. (2015, September 1). </a:t>
            </a:r>
            <a:r>
              <a:rPr lang="en-US" sz="1100" i="1">
                <a:latin typeface="Arial"/>
                <a:ea typeface="Arial"/>
                <a:cs typeface="Arial"/>
                <a:sym typeface="Arial"/>
              </a:rPr>
              <a:t>Confine Space Fatality - Lessons Learned</a:t>
            </a:r>
            <a:r>
              <a:rPr lang="en-US" sz="1100">
                <a:latin typeface="Arial"/>
                <a:ea typeface="Arial"/>
                <a:cs typeface="Arial"/>
                <a:sym typeface="Arial"/>
              </a:rPr>
              <a:t>. Retrieved from https://www.youtube.com/watch?v=93j0J6DcQm0&amp;feature=youtu.be</a:t>
            </a:r>
            <a:endParaRPr sz="1100">
              <a:latin typeface="Arial"/>
              <a:ea typeface="Arial"/>
              <a:cs typeface="Arial"/>
              <a:sym typeface="Arial"/>
            </a:endParaRPr>
          </a:p>
          <a:p>
            <a:pPr marL="0" lvl="0" indent="0" algn="l" rtl="0">
              <a:lnSpc>
                <a:spcPct val="115000"/>
              </a:lnSpc>
              <a:spcBef>
                <a:spcPts val="1200"/>
              </a:spcBef>
              <a:spcAft>
                <a:spcPts val="0"/>
              </a:spcAft>
              <a:buSzPts val="1400"/>
              <a:buNone/>
            </a:pPr>
            <a:r>
              <a:rPr lang="en-US" sz="1100">
                <a:latin typeface="Arial"/>
                <a:ea typeface="Arial"/>
                <a:cs typeface="Arial"/>
                <a:sym typeface="Arial"/>
              </a:rPr>
              <a:t> </a:t>
            </a:r>
            <a:endParaRPr sz="1100">
              <a:latin typeface="Arial"/>
              <a:ea typeface="Arial"/>
              <a:cs typeface="Arial"/>
              <a:sym typeface="Arial"/>
            </a:endParaRPr>
          </a:p>
          <a:p>
            <a:pPr marL="0" lvl="0" indent="0" algn="l" rtl="0">
              <a:lnSpc>
                <a:spcPct val="115000"/>
              </a:lnSpc>
              <a:spcBef>
                <a:spcPts val="1200"/>
              </a:spcBef>
              <a:spcAft>
                <a:spcPts val="0"/>
              </a:spcAft>
              <a:buSzPts val="1400"/>
              <a:buNone/>
            </a:pPr>
            <a:endParaRPr/>
          </a:p>
          <a:p>
            <a:pPr marL="0" lvl="0" indent="0" algn="l" rtl="0">
              <a:lnSpc>
                <a:spcPct val="100000"/>
              </a:lnSpc>
              <a:spcBef>
                <a:spcPts val="1200"/>
              </a:spcBef>
              <a:spcAft>
                <a:spcPts val="0"/>
              </a:spcAft>
              <a:buClr>
                <a:schemeClr val="dk1"/>
              </a:buClr>
              <a:buSzPts val="1100"/>
              <a:buFont typeface="Arial"/>
              <a:buNone/>
            </a:pPr>
            <a:endParaRPr sz="1600"/>
          </a:p>
        </p:txBody>
      </p:sp>
      <p:sp>
        <p:nvSpPr>
          <p:cNvPr id="380" name="Google Shape;380;p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7" name="Google Shape;387;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Shown above are examples of good and bad uses of equipment.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left shows an engulfment hazard. This example shows how harnesses can be used to avoid engulfment. In the event that the employee working in the silo starts to become engulfed, the harness is already attached and ready to free them.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right shows a barrier hazard. The configuration of equipment significantly restricts the remaining movement and space of all workers in the already confined spaces. A configuration shown in the bottom right is much more beneficial for employees that are working in holes, as it helps to maximize the effectiveness of the limited space.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1"/>
              <a:t>References:</a:t>
            </a:r>
            <a:endParaRPr b="1"/>
          </a:p>
          <a:p>
            <a:pPr marL="0" lvl="0" indent="0" algn="l" rtl="0">
              <a:lnSpc>
                <a:spcPct val="100000"/>
              </a:lnSpc>
              <a:spcBef>
                <a:spcPts val="0"/>
              </a:spcBef>
              <a:spcAft>
                <a:spcPts val="0"/>
              </a:spcAft>
              <a:buSzPts val="1400"/>
              <a:buNone/>
            </a:pPr>
            <a:r>
              <a:rPr lang="en-US"/>
              <a:t>Adamovica, M. (2017, March 16). </a:t>
            </a:r>
            <a:r>
              <a:rPr lang="en-US" i="1"/>
              <a:t>Confined Space Entry — Top 3 Safety Tips.</a:t>
            </a:r>
            <a:r>
              <a:rPr lang="en-US"/>
              <a:t> Retrieved from PK Safety - The Worker Safety Specialists: </a:t>
            </a:r>
            <a:r>
              <a:rPr lang="en-US" u="sng">
                <a:solidFill>
                  <a:schemeClr val="hlink"/>
                </a:solidFill>
                <a:hlinkClick r:id="rId3"/>
              </a:rPr>
              <a:t>https://pksafety.com/blog/confined-space-entry-top-safety-tips</a:t>
            </a:r>
            <a:endParaRPr/>
          </a:p>
          <a:p>
            <a:pPr marL="0" lvl="0" indent="0" algn="l" rtl="0">
              <a:lnSpc>
                <a:spcPct val="100000"/>
              </a:lnSpc>
              <a:spcBef>
                <a:spcPts val="0"/>
              </a:spcBef>
              <a:spcAft>
                <a:spcPts val="0"/>
              </a:spcAft>
              <a:buSzPts val="1400"/>
              <a:buNone/>
            </a:pPr>
            <a:r>
              <a:rPr lang="en-US"/>
              <a:t>Bhowan, T. (2019, July 26). </a:t>
            </a:r>
            <a:r>
              <a:rPr lang="en-US" i="1"/>
              <a:t>Training services expand in tight spaces.</a:t>
            </a:r>
            <a:r>
              <a:rPr lang="en-US"/>
              <a:t> Retrieved from Creamer Media's Engineering News: </a:t>
            </a:r>
            <a:r>
              <a:rPr lang="en-US" u="sng">
                <a:solidFill>
                  <a:schemeClr val="hlink"/>
                </a:solidFill>
                <a:hlinkClick r:id="rId4"/>
              </a:rPr>
              <a:t>http://m.engineeringnews.co.za/article/training-services-expand-in-tight-spaces-2019-07-26/rep_id:4433</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OSU Ag Communications Services. (2017, September 15). </a:t>
            </a:r>
            <a:r>
              <a:rPr lang="en-US" i="1"/>
              <a:t>GRAIN ENGULFMENT RESCUE SIMULATOR TRAILER FOR FIRE/RESCUE TRAINING.</a:t>
            </a:r>
            <a:r>
              <a:rPr lang="en-US"/>
              <a:t> Retrieved from AG Photos: </a:t>
            </a:r>
            <a:r>
              <a:rPr lang="en-US" u="sng">
                <a:solidFill>
                  <a:schemeClr val="hlink"/>
                </a:solidFill>
                <a:hlinkClick r:id="rId5"/>
              </a:rPr>
              <a:t>https://kitchensink.photoshelter.com/gallery-image/Grain-Entrapment-Training-Trailer/G0000nzFvHCvetNc/I000079P1ho0t7gQ/C0000oyLkvRhbyXQhttps://www.osha.gov/SLTC/grainhandling/hazard_alert.html</a:t>
            </a:r>
            <a:endParaRPr/>
          </a:p>
          <a:p>
            <a:pPr marL="0" lvl="0" indent="0" algn="l" rtl="0">
              <a:lnSpc>
                <a:spcPct val="100000"/>
              </a:lnSpc>
              <a:spcBef>
                <a:spcPts val="0"/>
              </a:spcBef>
              <a:spcAft>
                <a:spcPts val="0"/>
              </a:spcAft>
              <a:buSzPts val="1400"/>
              <a:buNone/>
            </a:pPr>
            <a:endParaRPr/>
          </a:p>
          <a:p>
            <a:pPr marL="0" lvl="0" indent="0" algn="l" rtl="0">
              <a:lnSpc>
                <a:spcPct val="115000"/>
              </a:lnSpc>
              <a:spcBef>
                <a:spcPts val="1200"/>
              </a:spcBef>
              <a:spcAft>
                <a:spcPts val="0"/>
              </a:spcAft>
              <a:buSzPts val="1100"/>
              <a:buNone/>
            </a:pPr>
            <a:r>
              <a:rPr lang="en-US"/>
              <a:t>OSHA. (2011, October 19). </a:t>
            </a:r>
            <a:r>
              <a:rPr lang="en-US" i="1"/>
              <a:t>Dangers of Engulfment and Suffocation in Grain Bins.</a:t>
            </a:r>
            <a:r>
              <a:rPr lang="en-US"/>
              <a:t> Retrieved from US Department of Labor: </a:t>
            </a:r>
            <a:r>
              <a:rPr lang="en-US" u="sng">
                <a:solidFill>
                  <a:schemeClr val="hlink"/>
                </a:solidFill>
                <a:hlinkClick r:id="rId6"/>
              </a:rPr>
              <a:t>https://www.osha.gov/SLTC/grainhandling/hazard_alert.html</a:t>
            </a:r>
            <a:endParaRPr/>
          </a:p>
          <a:p>
            <a:pPr marL="0" lvl="0" indent="0" algn="l" rtl="0">
              <a:lnSpc>
                <a:spcPct val="115000"/>
              </a:lnSpc>
              <a:spcBef>
                <a:spcPts val="1200"/>
              </a:spcBef>
              <a:spcAft>
                <a:spcPts val="1200"/>
              </a:spcAft>
              <a:buSzPts val="1100"/>
              <a:buNone/>
            </a:pPr>
            <a:endParaRPr/>
          </a:p>
        </p:txBody>
      </p:sp>
      <p:sp>
        <p:nvSpPr>
          <p:cNvPr id="388" name="Google Shape;388;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8" name="Google Shape;408;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Shown in these images are right and wrong procedures for ventilation.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It is very important to know and be aware of the surroundings when preparing ventilation equipment. There may be other hazardous contaminants in the air where you are trying to set up the intake of your ventilation equipment. As shown in the image on the left, the intake of the ventilation equipment is far too close to the exhaust of hazardous contaminants. And shown on the two images on the right are examples of no ventilation being used versus ventilation being used.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1"/>
              <a:t>References:</a:t>
            </a:r>
            <a:endParaRPr b="1"/>
          </a:p>
          <a:p>
            <a:pPr marL="0" lvl="0" indent="0" algn="l" rtl="0">
              <a:lnSpc>
                <a:spcPct val="100000"/>
              </a:lnSpc>
              <a:spcBef>
                <a:spcPts val="0"/>
              </a:spcBef>
              <a:spcAft>
                <a:spcPts val="0"/>
              </a:spcAft>
              <a:buSzPts val="1400"/>
              <a:buNone/>
            </a:pPr>
            <a:r>
              <a:rPr lang="en-US" i="1"/>
              <a:t>Confined Space - Purging and Ventilation .</a:t>
            </a:r>
            <a:r>
              <a:rPr lang="en-US"/>
              <a:t> (n.d.). Retrieved from Environmental, Health &amp; Safety Database: </a:t>
            </a:r>
            <a:r>
              <a:rPr lang="en-US" u="sng">
                <a:solidFill>
                  <a:schemeClr val="hlink"/>
                </a:solidFill>
                <a:hlinkClick r:id="rId3"/>
              </a:rPr>
              <a:t>http://www.ehsdb.com/confined-space-purging-and-ventilation.php</a:t>
            </a:r>
            <a:endParaRPr/>
          </a:p>
          <a:p>
            <a:pPr marL="0" lvl="0" indent="0" algn="l" rtl="0">
              <a:lnSpc>
                <a:spcPct val="115000"/>
              </a:lnSpc>
              <a:spcBef>
                <a:spcPts val="1200"/>
              </a:spcBef>
              <a:spcAft>
                <a:spcPts val="0"/>
              </a:spcAft>
              <a:buSzPts val="1100"/>
              <a:buNone/>
            </a:pPr>
            <a:r>
              <a:rPr lang="en-US"/>
              <a:t>Core Safety Group. (2017, February 27). </a:t>
            </a:r>
            <a:r>
              <a:rPr lang="en-US" i="1"/>
              <a:t>Tragedy highlights the importance of confined space awareness and safe work discipline.</a:t>
            </a:r>
            <a:r>
              <a:rPr lang="en-US"/>
              <a:t> Retrieved from Core Safety Group: </a:t>
            </a:r>
            <a:r>
              <a:rPr lang="en-US" u="sng">
                <a:solidFill>
                  <a:schemeClr val="hlink"/>
                </a:solidFill>
                <a:hlinkClick r:id="rId4"/>
              </a:rPr>
              <a:t>https://www.coresafety.com/industry_news/tragedy-highlights-the-importance-of-confined-space-awareness-and-safe-work-discipline/</a:t>
            </a:r>
            <a:endParaRPr/>
          </a:p>
          <a:p>
            <a:pPr marL="0" lvl="0" indent="0" algn="l" rtl="0">
              <a:lnSpc>
                <a:spcPct val="115000"/>
              </a:lnSpc>
              <a:spcBef>
                <a:spcPts val="1200"/>
              </a:spcBef>
              <a:spcAft>
                <a:spcPts val="1200"/>
              </a:spcAft>
              <a:buSzPts val="1100"/>
              <a:buNone/>
            </a:pPr>
            <a:r>
              <a:rPr lang="en-US"/>
              <a:t>Schmidt, S. (2017, January 18). </a:t>
            </a:r>
            <a:r>
              <a:rPr lang="en-US" i="1"/>
              <a:t>One by one, 3 utility workers descended into a manhole. One by one, they died.</a:t>
            </a:r>
            <a:r>
              <a:rPr lang="en-US"/>
              <a:t> Retrieved from The Star: </a:t>
            </a:r>
            <a:r>
              <a:rPr lang="en-US" u="sng">
                <a:solidFill>
                  <a:schemeClr val="hlink"/>
                </a:solidFill>
                <a:hlinkClick r:id="rId5"/>
              </a:rPr>
              <a:t>https://www.thestar.com/news/world/2017/01/18/one-by-one-3-utility-workers-descended-into-a-manhole-one-by-one-they-died.html</a:t>
            </a:r>
            <a:endParaRPr/>
          </a:p>
        </p:txBody>
      </p:sp>
      <p:sp>
        <p:nvSpPr>
          <p:cNvPr id="409" name="Google Shape;409;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As you can see in these two images, the depth of water is also very important to be considered in confined spaces. There is a properly measured amount of water shown in the image on the right while there was nothing done about the level of water in the image on the left.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1"/>
              <a:t>References:</a:t>
            </a:r>
            <a:endParaRPr u="sng"/>
          </a:p>
          <a:p>
            <a:pPr marL="0" lvl="0" indent="0" algn="l" rtl="0">
              <a:lnSpc>
                <a:spcPct val="100000"/>
              </a:lnSpc>
              <a:spcBef>
                <a:spcPts val="0"/>
              </a:spcBef>
              <a:spcAft>
                <a:spcPts val="0"/>
              </a:spcAft>
              <a:buSzPts val="1400"/>
              <a:buNone/>
            </a:pPr>
            <a:r>
              <a:rPr lang="en-US"/>
              <a:t>CC Lynch &amp; Associates , Inc. (2012, May 15). </a:t>
            </a:r>
            <a:r>
              <a:rPr lang="en-US" i="1"/>
              <a:t>Avoid Confined Space Entry With QuickCal Measurement Tool.</a:t>
            </a:r>
            <a:r>
              <a:rPr lang="en-US"/>
              <a:t> Retrieved from CC Lynch &amp; Associates, Inc. The Water Monitoring People: </a:t>
            </a:r>
            <a:r>
              <a:rPr lang="en-US" u="sng">
                <a:solidFill>
                  <a:schemeClr val="hlink"/>
                </a:solidFill>
                <a:hlinkClick r:id="rId3"/>
              </a:rPr>
              <a:t>http://www.cclynch.com/avoid-confined-space-entry-with-quickcal-measurement-tool/</a:t>
            </a:r>
            <a:endParaRPr/>
          </a:p>
          <a:p>
            <a:pPr marL="0" lvl="0" indent="0" algn="l" rtl="0">
              <a:lnSpc>
                <a:spcPct val="115000"/>
              </a:lnSpc>
              <a:spcBef>
                <a:spcPts val="1200"/>
              </a:spcBef>
              <a:spcAft>
                <a:spcPts val="1200"/>
              </a:spcAft>
              <a:buSzPts val="1100"/>
              <a:buNone/>
            </a:pPr>
            <a:r>
              <a:rPr lang="en-US"/>
              <a:t>Up and Under Group . (2014). </a:t>
            </a:r>
            <a:r>
              <a:rPr lang="en-US" i="1"/>
              <a:t>Confined Spaces.</a:t>
            </a:r>
            <a:r>
              <a:rPr lang="en-US"/>
              <a:t> Retrieved from Up and Under Group: http://www.upandundergroup.com/access-solutions/confined-spaces/</a:t>
            </a:r>
            <a:endParaRPr/>
          </a:p>
        </p:txBody>
      </p:sp>
      <p:sp>
        <p:nvSpPr>
          <p:cNvPr id="424" name="Google Shape;424;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5" name="Google Shape;435;p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17500" algn="l" rtl="0">
              <a:lnSpc>
                <a:spcPct val="115000"/>
              </a:lnSpc>
              <a:spcBef>
                <a:spcPts val="0"/>
              </a:spcBef>
              <a:spcAft>
                <a:spcPts val="0"/>
              </a:spcAft>
              <a:buClr>
                <a:srgbClr val="000000"/>
              </a:buClr>
              <a:buSzPts val="1400"/>
              <a:buChar char="-"/>
            </a:pPr>
            <a:r>
              <a:rPr lang="en-US">
                <a:solidFill>
                  <a:srgbClr val="000000"/>
                </a:solidFill>
              </a:rPr>
              <a:t>It is important to have signs posted around the permit space to warn unauthorized entrants. A sign alone can help save a life.</a:t>
            </a:r>
            <a:endParaRPr>
              <a:solidFill>
                <a:srgbClr val="000000"/>
              </a:solidFill>
            </a:endParaRPr>
          </a:p>
          <a:p>
            <a:pPr marL="0" lvl="0" indent="0" algn="l" rtl="0">
              <a:lnSpc>
                <a:spcPct val="115000"/>
              </a:lnSpc>
              <a:spcBef>
                <a:spcPts val="800"/>
              </a:spcBef>
              <a:spcAft>
                <a:spcPts val="0"/>
              </a:spcAft>
              <a:buClr>
                <a:schemeClr val="dk1"/>
              </a:buClr>
              <a:buSzPts val="1100"/>
              <a:buFont typeface="Arial"/>
              <a:buNone/>
            </a:pPr>
            <a:r>
              <a:rPr lang="en-US">
                <a:solidFill>
                  <a:srgbClr val="000000"/>
                </a:solidFill>
              </a:rPr>
              <a:t>According to OSHA standard </a:t>
            </a:r>
            <a:r>
              <a:rPr lang="en-US">
                <a:solidFill>
                  <a:schemeClr val="hlink"/>
                </a:solidFill>
                <a:highlight>
                  <a:srgbClr val="FFFFFF"/>
                </a:highlight>
                <a:uFill>
                  <a:noFill/>
                </a:uFill>
                <a:hlinkClick r:id="rId3"/>
              </a:rPr>
              <a:t>1910.146(c)(2)</a:t>
            </a:r>
            <a:r>
              <a:rPr lang="en-US">
                <a:solidFill>
                  <a:srgbClr val="000000"/>
                </a:solidFill>
                <a:highlight>
                  <a:srgbClr val="FFFFFF"/>
                </a:highlight>
              </a:rPr>
              <a:t>...</a:t>
            </a:r>
            <a:endParaRPr>
              <a:solidFill>
                <a:srgbClr val="000000"/>
              </a:solidFill>
              <a:highlight>
                <a:srgbClr val="FFFFFF"/>
              </a:highlight>
            </a:endParaRPr>
          </a:p>
          <a:p>
            <a:pPr marL="457200" lvl="0" indent="-317500" algn="l" rtl="0">
              <a:lnSpc>
                <a:spcPct val="115000"/>
              </a:lnSpc>
              <a:spcBef>
                <a:spcPts val="800"/>
              </a:spcBef>
              <a:spcAft>
                <a:spcPts val="0"/>
              </a:spcAft>
              <a:buClr>
                <a:srgbClr val="000000"/>
              </a:buClr>
              <a:buSzPts val="1400"/>
              <a:buChar char="-"/>
            </a:pPr>
            <a:r>
              <a:rPr lang="en-US">
                <a:solidFill>
                  <a:srgbClr val="000000"/>
                </a:solidFill>
                <a:highlight>
                  <a:srgbClr val="FFFFFF"/>
                </a:highlight>
              </a:rPr>
              <a:t>If the workplace contains permit spaces, the employer shall inform exposed employees, by posting danger signs or by any other equally effective means, of the existence and location of and the danger posed by the permit spaces. </a:t>
            </a:r>
            <a:endParaRPr>
              <a:solidFill>
                <a:srgbClr val="000000"/>
              </a:solidFill>
              <a:highlight>
                <a:srgbClr val="FFFFFF"/>
              </a:highlight>
            </a:endParaRPr>
          </a:p>
          <a:p>
            <a:pPr marL="457200" lvl="0" indent="-317500" algn="l" rtl="0">
              <a:lnSpc>
                <a:spcPct val="115000"/>
              </a:lnSpc>
              <a:spcBef>
                <a:spcPts val="0"/>
              </a:spcBef>
              <a:spcAft>
                <a:spcPts val="0"/>
              </a:spcAft>
              <a:buClr>
                <a:srgbClr val="000000"/>
              </a:buClr>
              <a:buSzPts val="1400"/>
              <a:buChar char="-"/>
            </a:pPr>
            <a:r>
              <a:rPr lang="en-US">
                <a:solidFill>
                  <a:srgbClr val="000000"/>
                </a:solidFill>
                <a:highlight>
                  <a:srgbClr val="FFFFFF"/>
                </a:highlight>
              </a:rPr>
              <a:t>NOTE: A sign reading DANGER -- PERMIT-REQUIRED CONFINED SPACE, DO NOT ENTER or using other similar language would satisfy the requirement for a sign.</a:t>
            </a:r>
            <a:endParaRPr>
              <a:solidFill>
                <a:srgbClr val="000000"/>
              </a:solidFill>
              <a:highlight>
                <a:srgbClr val="FFFFFF"/>
              </a:highlight>
            </a:endParaRPr>
          </a:p>
          <a:p>
            <a:pPr marL="0" lvl="0" indent="0" algn="l" rtl="0">
              <a:lnSpc>
                <a:spcPct val="100000"/>
              </a:lnSpc>
              <a:spcBef>
                <a:spcPts val="1500"/>
              </a:spcBef>
              <a:spcAft>
                <a:spcPts val="0"/>
              </a:spcAft>
              <a:buSzPts val="1400"/>
              <a:buNone/>
            </a:pPr>
            <a:r>
              <a:rPr lang="en-US">
                <a:solidFill>
                  <a:srgbClr val="000000"/>
                </a:solidFill>
              </a:rPr>
              <a:t>1910.146(e)(2)</a:t>
            </a:r>
            <a:endParaRPr>
              <a:solidFill>
                <a:srgbClr val="000000"/>
              </a:solidFill>
            </a:endParaRPr>
          </a:p>
          <a:p>
            <a:pPr marL="457200" lvl="0" indent="-317500" algn="l" rtl="0">
              <a:lnSpc>
                <a:spcPct val="100000"/>
              </a:lnSpc>
              <a:spcBef>
                <a:spcPts val="1000"/>
              </a:spcBef>
              <a:spcAft>
                <a:spcPts val="0"/>
              </a:spcAft>
              <a:buClr>
                <a:srgbClr val="000000"/>
              </a:buClr>
              <a:buSzPts val="1400"/>
              <a:buChar char="-"/>
            </a:pPr>
            <a:r>
              <a:rPr lang="en-US">
                <a:solidFill>
                  <a:srgbClr val="000000"/>
                </a:solidFill>
              </a:rPr>
              <a:t>Before entry begins, the entry supervisor identified on the permit shall sign the entry permit to authorize entry.</a:t>
            </a:r>
            <a:endParaRPr>
              <a:solidFill>
                <a:srgbClr val="000000"/>
              </a:solidFill>
            </a:endParaRPr>
          </a:p>
          <a:p>
            <a:pPr marL="0" lvl="0" indent="0" algn="l" rtl="0">
              <a:lnSpc>
                <a:spcPct val="115000"/>
              </a:lnSpc>
              <a:spcBef>
                <a:spcPts val="0"/>
              </a:spcBef>
              <a:spcAft>
                <a:spcPts val="0"/>
              </a:spcAft>
              <a:buClr>
                <a:schemeClr val="dk1"/>
              </a:buClr>
              <a:buSzPts val="1100"/>
              <a:buFont typeface="Arial"/>
              <a:buNone/>
            </a:pPr>
            <a:endParaRPr>
              <a:highlight>
                <a:srgbClr val="FFFFFF"/>
              </a:highlight>
            </a:endParaRPr>
          </a:p>
          <a:p>
            <a:pPr marL="0" lvl="0" indent="0" algn="l" rtl="0">
              <a:lnSpc>
                <a:spcPct val="100000"/>
              </a:lnSpc>
              <a:spcBef>
                <a:spcPts val="1500"/>
              </a:spcBef>
              <a:spcAft>
                <a:spcPts val="0"/>
              </a:spcAft>
              <a:buClr>
                <a:schemeClr val="dk1"/>
              </a:buClr>
              <a:buSzPts val="1200"/>
              <a:buFont typeface="Calibri"/>
              <a:buNone/>
            </a:pPr>
            <a:r>
              <a:rPr lang="en-US" b="1"/>
              <a:t>Reference:</a:t>
            </a:r>
            <a:endParaRPr b="1"/>
          </a:p>
          <a:p>
            <a:pPr marL="0" lvl="0" indent="0" algn="l" rtl="0">
              <a:lnSpc>
                <a:spcPct val="100000"/>
              </a:lnSpc>
              <a:spcBef>
                <a:spcPts val="0"/>
              </a:spcBef>
              <a:spcAft>
                <a:spcPts val="0"/>
              </a:spcAft>
              <a:buClr>
                <a:schemeClr val="dk1"/>
              </a:buClr>
              <a:buSzPts val="1200"/>
              <a:buFont typeface="Calibri"/>
              <a:buNone/>
            </a:pPr>
            <a:r>
              <a:rPr lang="en-US"/>
              <a:t>Industrial Safety and Hygiene News. (2019, January 3). </a:t>
            </a:r>
            <a:r>
              <a:rPr lang="en-US" i="1"/>
              <a:t>OSHA confined space construction standard.</a:t>
            </a:r>
            <a:r>
              <a:rPr lang="en-US"/>
              <a:t> Retrieved from Industrial Safety and Hygiene News: </a:t>
            </a:r>
            <a:r>
              <a:rPr lang="en-US" u="sng">
                <a:solidFill>
                  <a:schemeClr val="hlink"/>
                </a:solidFill>
                <a:hlinkClick r:id="rId4"/>
              </a:rPr>
              <a:t>https://www.ishn.com/articles/110025-osha-confined-space-construction-standard</a:t>
            </a:r>
            <a:endParaRPr/>
          </a:p>
          <a:p>
            <a:pPr marL="0" lvl="0" indent="0" algn="l" rtl="0">
              <a:lnSpc>
                <a:spcPct val="100000"/>
              </a:lnSpc>
              <a:spcBef>
                <a:spcPts val="0"/>
              </a:spcBef>
              <a:spcAft>
                <a:spcPts val="0"/>
              </a:spcAft>
              <a:buClr>
                <a:schemeClr val="dk1"/>
              </a:buClr>
              <a:buSzPts val="1400"/>
              <a:buFont typeface="Arial"/>
              <a:buNone/>
            </a:pPr>
            <a:r>
              <a:rPr lang="en-US"/>
              <a:t>OSHA. (2012). </a:t>
            </a:r>
            <a:r>
              <a:rPr lang="en-US" i="1"/>
              <a:t>Regulations (Standards- 29 CFR).</a:t>
            </a:r>
            <a:r>
              <a:rPr lang="en-US"/>
              <a:t> Retrieved from United States Department of Labor: </a:t>
            </a:r>
            <a:r>
              <a:rPr lang="en-US" u="sng">
                <a:solidFill>
                  <a:schemeClr val="hlink"/>
                </a:solidFill>
                <a:hlinkClick r:id="rId5"/>
              </a:rPr>
              <a:t>https://www.osha.gov/pls/oshaweb/owadisp.show_document?p_id=9797&amp;p_table=STANDARDS</a:t>
            </a:r>
            <a:endParaRPr/>
          </a:p>
          <a:p>
            <a:pPr marL="0" lvl="0" indent="0" algn="l" rtl="0">
              <a:lnSpc>
                <a:spcPct val="100000"/>
              </a:lnSpc>
              <a:spcBef>
                <a:spcPts val="0"/>
              </a:spcBef>
              <a:spcAft>
                <a:spcPts val="0"/>
              </a:spcAft>
              <a:buClr>
                <a:schemeClr val="dk1"/>
              </a:buClr>
              <a:buSzPts val="1400"/>
              <a:buFont typeface="Arial"/>
              <a:buNone/>
            </a:pPr>
            <a:r>
              <a:rPr lang="en-US"/>
              <a:t>Ruble, B. J. (2011, June 5). </a:t>
            </a:r>
            <a:r>
              <a:rPr lang="en-US" i="1"/>
              <a:t>EHS Journal.</a:t>
            </a:r>
            <a:r>
              <a:rPr lang="en-US"/>
              <a:t> Retrieved from Practical Solutions for Environmental, Health, and Safety Professionals : </a:t>
            </a:r>
            <a:r>
              <a:rPr lang="en-US" u="sng">
                <a:solidFill>
                  <a:schemeClr val="hlink"/>
                </a:solidFill>
                <a:hlinkClick r:id="rId6"/>
              </a:rPr>
              <a:t>http://ehsjournal.org/http:/ehsjournal.org/barbara-jo-ruble/how-big-is-a-confined-space/2011/</a:t>
            </a:r>
            <a:endParaRPr/>
          </a:p>
          <a:p>
            <a:pPr marL="0" lvl="0" indent="0" algn="l" rtl="0">
              <a:lnSpc>
                <a:spcPct val="100000"/>
              </a:lnSpc>
              <a:spcBef>
                <a:spcPts val="0"/>
              </a:spcBef>
              <a:spcAft>
                <a:spcPts val="0"/>
              </a:spcAft>
              <a:buSzPts val="1400"/>
              <a:buNone/>
            </a:pPr>
            <a:endParaRPr/>
          </a:p>
        </p:txBody>
      </p:sp>
      <p:sp>
        <p:nvSpPr>
          <p:cNvPr id="436" name="Google Shape;436;p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5" name="Google Shape;445;p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 the case of a required entry permit, the employer shall provide an entry permit for the entrants to fill out and provide a written program. The entry supervisor will need to sign the permit and make sure it is posted at all entrances for the confined space entrants. </a:t>
            </a:r>
            <a:endParaRPr/>
          </a:p>
          <a:p>
            <a:pPr marL="0" lvl="0" indent="0" algn="l" rtl="0">
              <a:lnSpc>
                <a:spcPct val="100000"/>
              </a:lnSpc>
              <a:spcBef>
                <a:spcPts val="0"/>
              </a:spcBef>
              <a:spcAft>
                <a:spcPts val="0"/>
              </a:spcAft>
              <a:buSzPts val="1400"/>
              <a:buNone/>
            </a:pPr>
            <a:r>
              <a:rPr lang="en-US"/>
              <a:t/>
            </a:r>
            <a:br>
              <a:rPr lang="en-US"/>
            </a:br>
            <a:r>
              <a:rPr lang="en-US"/>
              <a:t>Within an entry permit, the following must be included:</a:t>
            </a:r>
            <a:endParaRPr/>
          </a:p>
          <a:p>
            <a:pPr marL="457200" lvl="0" indent="0" algn="l" rtl="0">
              <a:lnSpc>
                <a:spcPct val="100000"/>
              </a:lnSpc>
              <a:spcBef>
                <a:spcPts val="0"/>
              </a:spcBef>
              <a:spcAft>
                <a:spcPts val="0"/>
              </a:spcAft>
              <a:buSzPts val="1400"/>
              <a:buNone/>
            </a:pPr>
            <a:r>
              <a:rPr lang="en-US"/>
              <a:t>-The name of the permit space, name of the entrants, and the name of the authorized individuals that are entry supervisors as well as their signature</a:t>
            </a:r>
            <a:endParaRPr/>
          </a:p>
          <a:p>
            <a:pPr marL="0" lvl="0" indent="457200" algn="l" rtl="0">
              <a:lnSpc>
                <a:spcPct val="100000"/>
              </a:lnSpc>
              <a:spcBef>
                <a:spcPts val="0"/>
              </a:spcBef>
              <a:spcAft>
                <a:spcPts val="0"/>
              </a:spcAft>
              <a:buSzPts val="1400"/>
              <a:buNone/>
            </a:pPr>
            <a:r>
              <a:rPr lang="en-US"/>
              <a:t>-The date, duration of entry, and acceptable entry conditions</a:t>
            </a:r>
            <a:endParaRPr/>
          </a:p>
          <a:p>
            <a:pPr marL="0" lvl="0" indent="457200" algn="l" rtl="0">
              <a:lnSpc>
                <a:spcPct val="100000"/>
              </a:lnSpc>
              <a:spcBef>
                <a:spcPts val="0"/>
              </a:spcBef>
              <a:spcAft>
                <a:spcPts val="0"/>
              </a:spcAft>
              <a:buSzPts val="1400"/>
              <a:buNone/>
            </a:pPr>
            <a:r>
              <a:rPr lang="en-US"/>
              <a:t>-The purpose of entry and the known hazards within the space</a:t>
            </a:r>
            <a:endParaRPr/>
          </a:p>
          <a:p>
            <a:pPr marL="457200" lvl="0" indent="0" algn="l" rtl="0">
              <a:lnSpc>
                <a:spcPct val="100000"/>
              </a:lnSpc>
              <a:spcBef>
                <a:spcPts val="0"/>
              </a:spcBef>
              <a:spcAft>
                <a:spcPts val="0"/>
              </a:spcAft>
              <a:buSzPts val="1400"/>
              <a:buNone/>
            </a:pPr>
            <a:r>
              <a:rPr lang="en-US"/>
              <a:t>-The atmospheric conditions in the confined space along with the test results and the tester’s initials or signature</a:t>
            </a:r>
            <a:endParaRPr/>
          </a:p>
          <a:p>
            <a:pPr marL="457200" lvl="0" indent="0" algn="l" rtl="0">
              <a:lnSpc>
                <a:spcPct val="100000"/>
              </a:lnSpc>
              <a:spcBef>
                <a:spcPts val="0"/>
              </a:spcBef>
              <a:spcAft>
                <a:spcPts val="0"/>
              </a:spcAft>
              <a:buSzPts val="1400"/>
              <a:buNone/>
            </a:pPr>
            <a:r>
              <a:rPr lang="en-US"/>
              <a:t>-Measures to be taken to isolate permit spaces and to eliminate or control space hazards</a:t>
            </a:r>
            <a:endParaRPr/>
          </a:p>
          <a:p>
            <a:pPr marL="0" lvl="0" indent="0" algn="l" rtl="0">
              <a:lnSpc>
                <a:spcPct val="100000"/>
              </a:lnSpc>
              <a:spcBef>
                <a:spcPts val="0"/>
              </a:spcBef>
              <a:spcAft>
                <a:spcPts val="0"/>
              </a:spcAft>
              <a:buSzPts val="1400"/>
              <a:buNone/>
            </a:pPr>
            <a:r>
              <a:rPr lang="en-US"/>
              <a:t>	-Names and contact information of rescue and emergency services</a:t>
            </a:r>
            <a:endParaRPr/>
          </a:p>
          <a:p>
            <a:pPr marL="0" lvl="0" indent="457200" algn="l" rtl="0">
              <a:lnSpc>
                <a:spcPct val="100000"/>
              </a:lnSpc>
              <a:spcBef>
                <a:spcPts val="0"/>
              </a:spcBef>
              <a:spcAft>
                <a:spcPts val="0"/>
              </a:spcAft>
              <a:buSzPts val="1400"/>
              <a:buNone/>
            </a:pPr>
            <a:r>
              <a:rPr lang="en-US"/>
              <a:t>-Communication procedures and equipment to maintain contact during entry</a:t>
            </a:r>
            <a:endParaRPr/>
          </a:p>
          <a:p>
            <a:pPr marL="457200" lvl="0" indent="0" algn="l" rtl="0">
              <a:lnSpc>
                <a:spcPct val="100000"/>
              </a:lnSpc>
              <a:spcBef>
                <a:spcPts val="0"/>
              </a:spcBef>
              <a:spcAft>
                <a:spcPts val="0"/>
              </a:spcAft>
              <a:buSzPts val="1400"/>
              <a:buNone/>
            </a:pPr>
            <a:r>
              <a:rPr lang="en-US"/>
              <a:t>-Additional permits, such as for hot work, that have been issued authorizing work in the permit space</a:t>
            </a:r>
            <a:endParaRPr/>
          </a:p>
          <a:p>
            <a:pPr marL="457200" lvl="0" indent="0" algn="l" rtl="0">
              <a:lnSpc>
                <a:spcPct val="100000"/>
              </a:lnSpc>
              <a:spcBef>
                <a:spcPts val="0"/>
              </a:spcBef>
              <a:spcAft>
                <a:spcPts val="0"/>
              </a:spcAft>
              <a:buSzPts val="1400"/>
              <a:buNone/>
            </a:pPr>
            <a:r>
              <a:rPr lang="en-US"/>
              <a:t>-Special equipment and procedures, including personal protective equipment and alarm systems</a:t>
            </a:r>
            <a:endParaRPr/>
          </a:p>
          <a:p>
            <a:pPr marL="457200" lvl="0" indent="0" algn="l" rtl="0">
              <a:lnSpc>
                <a:spcPct val="100000"/>
              </a:lnSpc>
              <a:spcBef>
                <a:spcPts val="0"/>
              </a:spcBef>
              <a:spcAft>
                <a:spcPts val="0"/>
              </a:spcAft>
              <a:buSzPts val="1400"/>
              <a:buNone/>
            </a:pPr>
            <a:r>
              <a:rPr lang="en-US"/>
              <a:t>-Any other information needed to ensure employee safety, such as a safety checklist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After work has been complete or new conditions exists, entry supervisor must cancel the entry permit. New conditions are to be noted on the canceled permit and used in a revised permit space program.</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1"/>
              <a:t>References:</a:t>
            </a:r>
            <a:endParaRPr b="1"/>
          </a:p>
          <a:p>
            <a:pPr marL="0" lvl="0" indent="0" algn="l" rtl="0">
              <a:lnSpc>
                <a:spcPct val="115000"/>
              </a:lnSpc>
              <a:spcBef>
                <a:spcPts val="1200"/>
              </a:spcBef>
              <a:spcAft>
                <a:spcPts val="0"/>
              </a:spcAft>
              <a:buSzPts val="1100"/>
              <a:buNone/>
            </a:pPr>
            <a:r>
              <a:rPr lang="en-US" sz="1100">
                <a:latin typeface="Arial"/>
                <a:ea typeface="Arial"/>
                <a:cs typeface="Arial"/>
                <a:sym typeface="Arial"/>
              </a:rPr>
              <a:t>SEI Solutions . (2019, November 24). </a:t>
            </a:r>
            <a:r>
              <a:rPr lang="en-US" sz="1100" i="1">
                <a:latin typeface="Arial"/>
                <a:ea typeface="Arial"/>
                <a:cs typeface="Arial"/>
                <a:sym typeface="Arial"/>
              </a:rPr>
              <a:t>Confined Space Entry Permit </a:t>
            </a:r>
            <a:r>
              <a:rPr lang="en-US" sz="1100">
                <a:latin typeface="Arial"/>
                <a:ea typeface="Arial"/>
                <a:cs typeface="Arial"/>
                <a:sym typeface="Arial"/>
              </a:rPr>
              <a:t>. SEI Solutions .</a:t>
            </a:r>
            <a:endParaRPr/>
          </a:p>
          <a:p>
            <a:pPr marL="0" lvl="0" indent="0" algn="l" rtl="0">
              <a:lnSpc>
                <a:spcPct val="115000"/>
              </a:lnSpc>
              <a:spcBef>
                <a:spcPts val="1200"/>
              </a:spcBef>
              <a:spcAft>
                <a:spcPts val="1200"/>
              </a:spcAft>
              <a:buClr>
                <a:schemeClr val="dk1"/>
              </a:buClr>
              <a:buSzPts val="1100"/>
              <a:buFont typeface="Arial"/>
              <a:buNone/>
            </a:pPr>
            <a:r>
              <a:rPr lang="en-US"/>
              <a:t>Occupational Safety and Health Administration. (2004). </a:t>
            </a:r>
            <a:r>
              <a:rPr lang="en-US" i="1"/>
              <a:t>Permit-Required Confined Spaces.</a:t>
            </a:r>
            <a:r>
              <a:rPr lang="en-US"/>
              <a:t> Retrieved from United States Department of Labor: </a:t>
            </a:r>
            <a:r>
              <a:rPr lang="en-US" u="sng">
                <a:solidFill>
                  <a:schemeClr val="hlink"/>
                </a:solidFill>
                <a:hlinkClick r:id="rId3"/>
              </a:rPr>
              <a:t>https://www.osha.gov/Publications/osha3138.html</a:t>
            </a:r>
            <a:endParaRPr/>
          </a:p>
        </p:txBody>
      </p:sp>
      <p:sp>
        <p:nvSpPr>
          <p:cNvPr id="446" name="Google Shape;446;p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6ba4ee5a47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6ba4ee5a47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What is included in a permit?</a:t>
            </a:r>
            <a:endParaRPr/>
          </a:p>
          <a:p>
            <a:pPr marL="0" lvl="0" indent="0" algn="l" rtl="0">
              <a:spcBef>
                <a:spcPts val="0"/>
              </a:spcBef>
              <a:spcAft>
                <a:spcPts val="0"/>
              </a:spcAft>
              <a:buNone/>
            </a:pPr>
            <a:endParaRPr/>
          </a:p>
          <a:p>
            <a:pPr marL="0" lvl="0" indent="0" algn="l" rtl="0">
              <a:spcBef>
                <a:spcPts val="0"/>
              </a:spcBef>
              <a:spcAft>
                <a:spcPts val="0"/>
              </a:spcAft>
              <a:buNone/>
            </a:pPr>
            <a:r>
              <a:rPr lang="en-US"/>
              <a:t>Here are the important information that must be filled out with every permit required before entering a permit-required confined space.</a:t>
            </a:r>
            <a:endParaRPr/>
          </a:p>
          <a:p>
            <a:pPr marL="0" lvl="0" indent="0" algn="l" rtl="0">
              <a:spcBef>
                <a:spcPts val="0"/>
              </a:spcBef>
              <a:spcAft>
                <a:spcPts val="0"/>
              </a:spcAft>
              <a:buNone/>
            </a:pPr>
            <a:endParaRPr/>
          </a:p>
          <a:p>
            <a:pPr marL="0" lvl="0" indent="0" algn="l" rtl="0">
              <a:spcBef>
                <a:spcPts val="0"/>
              </a:spcBef>
              <a:spcAft>
                <a:spcPts val="0"/>
              </a:spcAft>
              <a:buNone/>
            </a:pPr>
            <a:r>
              <a:rPr lang="en-US"/>
              <a:t>Read the list*:</a:t>
            </a:r>
            <a:endParaRPr/>
          </a:p>
          <a:p>
            <a:pPr marL="457200" lvl="0" indent="-304800" algn="l" rtl="0">
              <a:spcBef>
                <a:spcPts val="1000"/>
              </a:spcBef>
              <a:spcAft>
                <a:spcPts val="0"/>
              </a:spcAft>
              <a:buClr>
                <a:schemeClr val="accent1"/>
              </a:buClr>
              <a:buSzPts val="1200"/>
              <a:buFont typeface="Noto Sans Symbols"/>
              <a:buAutoNum type="arabicParenR"/>
            </a:pPr>
            <a:r>
              <a:rPr lang="en-US">
                <a:solidFill>
                  <a:srgbClr val="3F3F3F"/>
                </a:solidFill>
                <a:latin typeface="Trebuchet MS"/>
                <a:ea typeface="Trebuchet MS"/>
                <a:cs typeface="Trebuchet MS"/>
                <a:sym typeface="Trebuchet MS"/>
              </a:rPr>
              <a:t>Indicate the permit space to be entered</a:t>
            </a:r>
            <a:endParaRPr>
              <a:solidFill>
                <a:srgbClr val="3F3F3F"/>
              </a:solidFill>
              <a:latin typeface="Trebuchet MS"/>
              <a:ea typeface="Trebuchet MS"/>
              <a:cs typeface="Trebuchet MS"/>
              <a:sym typeface="Trebuchet MS"/>
            </a:endParaRPr>
          </a:p>
          <a:p>
            <a:pPr marL="457200" lvl="0" indent="-304800" algn="l" rtl="0">
              <a:spcBef>
                <a:spcPts val="0"/>
              </a:spcBef>
              <a:spcAft>
                <a:spcPts val="0"/>
              </a:spcAft>
              <a:buClr>
                <a:schemeClr val="accent1"/>
              </a:buClr>
              <a:buSzPts val="1200"/>
              <a:buFont typeface="Noto Sans Symbols"/>
              <a:buAutoNum type="arabicParenR"/>
            </a:pPr>
            <a:r>
              <a:rPr lang="en-US">
                <a:solidFill>
                  <a:srgbClr val="3F3F3F"/>
                </a:solidFill>
                <a:latin typeface="Trebuchet MS"/>
                <a:ea typeface="Trebuchet MS"/>
                <a:cs typeface="Trebuchet MS"/>
                <a:sym typeface="Trebuchet MS"/>
              </a:rPr>
              <a:t>Purpose for entering the confined space</a:t>
            </a:r>
            <a:endParaRPr>
              <a:solidFill>
                <a:srgbClr val="3F3F3F"/>
              </a:solidFill>
              <a:latin typeface="Trebuchet MS"/>
              <a:ea typeface="Trebuchet MS"/>
              <a:cs typeface="Trebuchet MS"/>
              <a:sym typeface="Trebuchet MS"/>
            </a:endParaRPr>
          </a:p>
          <a:p>
            <a:pPr marL="457200" lvl="0" indent="-304800" algn="l" rtl="0">
              <a:spcBef>
                <a:spcPts val="0"/>
              </a:spcBef>
              <a:spcAft>
                <a:spcPts val="0"/>
              </a:spcAft>
              <a:buClr>
                <a:schemeClr val="accent1"/>
              </a:buClr>
              <a:buSzPts val="1200"/>
              <a:buFont typeface="Noto Sans Symbols"/>
              <a:buAutoNum type="arabicParenR"/>
            </a:pPr>
            <a:r>
              <a:rPr lang="en-US">
                <a:solidFill>
                  <a:srgbClr val="3F3F3F"/>
                </a:solidFill>
                <a:latin typeface="Trebuchet MS"/>
                <a:ea typeface="Trebuchet MS"/>
                <a:cs typeface="Trebuchet MS"/>
                <a:sym typeface="Trebuchet MS"/>
              </a:rPr>
              <a:t>Date and duration of permit</a:t>
            </a:r>
            <a:endParaRPr>
              <a:solidFill>
                <a:srgbClr val="3F3F3F"/>
              </a:solidFill>
              <a:latin typeface="Trebuchet MS"/>
              <a:ea typeface="Trebuchet MS"/>
              <a:cs typeface="Trebuchet MS"/>
              <a:sym typeface="Trebuchet MS"/>
            </a:endParaRPr>
          </a:p>
          <a:p>
            <a:pPr marL="457200" lvl="0" indent="-304800" algn="l" rtl="0">
              <a:spcBef>
                <a:spcPts val="0"/>
              </a:spcBef>
              <a:spcAft>
                <a:spcPts val="0"/>
              </a:spcAft>
              <a:buClr>
                <a:schemeClr val="accent1"/>
              </a:buClr>
              <a:buSzPts val="1200"/>
              <a:buFont typeface="Noto Sans Symbols"/>
              <a:buAutoNum type="arabicParenR"/>
            </a:pPr>
            <a:r>
              <a:rPr lang="en-US">
                <a:solidFill>
                  <a:srgbClr val="3F3F3F"/>
                </a:solidFill>
                <a:latin typeface="Trebuchet MS"/>
                <a:ea typeface="Trebuchet MS"/>
                <a:cs typeface="Trebuchet MS"/>
                <a:sym typeface="Trebuchet MS"/>
              </a:rPr>
              <a:t>Authorized entrants, and when necessary the attendant and entry supervisor name</a:t>
            </a:r>
            <a:endParaRPr>
              <a:solidFill>
                <a:srgbClr val="3F3F3F"/>
              </a:solidFill>
              <a:latin typeface="Trebuchet MS"/>
              <a:ea typeface="Trebuchet MS"/>
              <a:cs typeface="Trebuchet MS"/>
              <a:sym typeface="Trebuchet MS"/>
            </a:endParaRPr>
          </a:p>
          <a:p>
            <a:pPr marL="457200" lvl="0" indent="-304800" algn="l" rtl="0">
              <a:spcBef>
                <a:spcPts val="0"/>
              </a:spcBef>
              <a:spcAft>
                <a:spcPts val="0"/>
              </a:spcAft>
              <a:buClr>
                <a:schemeClr val="accent1"/>
              </a:buClr>
              <a:buSzPts val="1200"/>
              <a:buFont typeface="Noto Sans Symbols"/>
              <a:buAutoNum type="arabicParenR"/>
            </a:pPr>
            <a:r>
              <a:rPr lang="en-US">
                <a:solidFill>
                  <a:srgbClr val="3F3F3F"/>
                </a:solidFill>
                <a:latin typeface="Trebuchet MS"/>
                <a:ea typeface="Trebuchet MS"/>
                <a:cs typeface="Trebuchet MS"/>
                <a:sym typeface="Trebuchet MS"/>
              </a:rPr>
              <a:t>Hazards present at the space</a:t>
            </a:r>
            <a:endParaRPr>
              <a:solidFill>
                <a:srgbClr val="3F3F3F"/>
              </a:solidFill>
              <a:latin typeface="Trebuchet MS"/>
              <a:ea typeface="Trebuchet MS"/>
              <a:cs typeface="Trebuchet MS"/>
              <a:sym typeface="Trebuchet MS"/>
            </a:endParaRPr>
          </a:p>
          <a:p>
            <a:pPr marL="457200" lvl="0" indent="-304800" algn="l" rtl="0">
              <a:spcBef>
                <a:spcPts val="0"/>
              </a:spcBef>
              <a:spcAft>
                <a:spcPts val="0"/>
              </a:spcAft>
              <a:buClr>
                <a:schemeClr val="accent1"/>
              </a:buClr>
              <a:buSzPts val="1200"/>
              <a:buFont typeface="Noto Sans Symbols"/>
              <a:buAutoNum type="arabicParenR"/>
            </a:pPr>
            <a:r>
              <a:rPr lang="en-US">
                <a:solidFill>
                  <a:srgbClr val="3F3F3F"/>
                </a:solidFill>
                <a:latin typeface="Trebuchet MS"/>
                <a:ea typeface="Trebuchet MS"/>
                <a:cs typeface="Trebuchet MS"/>
                <a:sym typeface="Trebuchet MS"/>
              </a:rPr>
              <a:t>Measures taken to secure permit space and to eliminate or control hazards</a:t>
            </a:r>
            <a:endParaRPr>
              <a:solidFill>
                <a:srgbClr val="3F3F3F"/>
              </a:solidFill>
              <a:latin typeface="Trebuchet MS"/>
              <a:ea typeface="Trebuchet MS"/>
              <a:cs typeface="Trebuchet MS"/>
              <a:sym typeface="Trebuchet MS"/>
            </a:endParaRPr>
          </a:p>
          <a:p>
            <a:pPr marL="457200" lvl="0" indent="-304800" algn="l" rtl="0">
              <a:spcBef>
                <a:spcPts val="0"/>
              </a:spcBef>
              <a:spcAft>
                <a:spcPts val="0"/>
              </a:spcAft>
              <a:buClr>
                <a:schemeClr val="accent1"/>
              </a:buClr>
              <a:buSzPts val="1200"/>
              <a:buFont typeface="Noto Sans Symbols"/>
              <a:buAutoNum type="arabicParenR"/>
            </a:pPr>
            <a:r>
              <a:rPr lang="en-US">
                <a:solidFill>
                  <a:srgbClr val="3F3F3F"/>
                </a:solidFill>
                <a:latin typeface="Trebuchet MS"/>
                <a:ea typeface="Trebuchet MS"/>
                <a:cs typeface="Trebuchet MS"/>
                <a:sym typeface="Trebuchet MS"/>
              </a:rPr>
              <a:t>Acceptable entry conditions</a:t>
            </a:r>
            <a:endParaRPr>
              <a:solidFill>
                <a:srgbClr val="3F3F3F"/>
              </a:solidFill>
              <a:latin typeface="Trebuchet MS"/>
              <a:ea typeface="Trebuchet MS"/>
              <a:cs typeface="Trebuchet MS"/>
              <a:sym typeface="Trebuchet MS"/>
            </a:endParaRPr>
          </a:p>
          <a:p>
            <a:pPr marL="457200" lvl="0" indent="-304800" algn="l" rtl="0">
              <a:spcBef>
                <a:spcPts val="0"/>
              </a:spcBef>
              <a:spcAft>
                <a:spcPts val="0"/>
              </a:spcAft>
              <a:buClr>
                <a:schemeClr val="accent1"/>
              </a:buClr>
              <a:buSzPts val="1200"/>
              <a:buFont typeface="Noto Sans Symbols"/>
              <a:buAutoNum type="arabicParenR"/>
            </a:pPr>
            <a:r>
              <a:rPr lang="en-US">
                <a:solidFill>
                  <a:srgbClr val="3F3F3F"/>
                </a:solidFill>
                <a:latin typeface="Trebuchet MS"/>
                <a:ea typeface="Trebuchet MS"/>
                <a:cs typeface="Trebuchet MS"/>
                <a:sym typeface="Trebuchet MS"/>
              </a:rPr>
              <a:t>Documented initial and periodic air quality test</a:t>
            </a:r>
            <a:endParaRPr>
              <a:solidFill>
                <a:srgbClr val="3F3F3F"/>
              </a:solidFill>
              <a:latin typeface="Trebuchet MS"/>
              <a:ea typeface="Trebuchet MS"/>
              <a:cs typeface="Trebuchet MS"/>
              <a:sym typeface="Trebuchet MS"/>
            </a:endParaRPr>
          </a:p>
          <a:p>
            <a:pPr marL="457200" lvl="0" indent="-304800" algn="l" rtl="0">
              <a:spcBef>
                <a:spcPts val="0"/>
              </a:spcBef>
              <a:spcAft>
                <a:spcPts val="0"/>
              </a:spcAft>
              <a:buClr>
                <a:schemeClr val="accent1"/>
              </a:buClr>
              <a:buSzPts val="1200"/>
              <a:buFont typeface="Noto Sans Symbols"/>
              <a:buAutoNum type="arabicParenR"/>
            </a:pPr>
            <a:r>
              <a:rPr lang="en-US">
                <a:solidFill>
                  <a:srgbClr val="3F3F3F"/>
                </a:solidFill>
                <a:latin typeface="Trebuchet MS"/>
                <a:ea typeface="Trebuchet MS"/>
                <a:cs typeface="Trebuchet MS"/>
                <a:sym typeface="Trebuchet MS"/>
              </a:rPr>
              <a:t>Rescue team and emergency services available and the means to summoning them</a:t>
            </a:r>
            <a:endParaRPr>
              <a:solidFill>
                <a:srgbClr val="3F3F3F"/>
              </a:solidFill>
              <a:latin typeface="Trebuchet MS"/>
              <a:ea typeface="Trebuchet MS"/>
              <a:cs typeface="Trebuchet MS"/>
              <a:sym typeface="Trebuchet MS"/>
            </a:endParaRPr>
          </a:p>
          <a:p>
            <a:pPr marL="457200" lvl="0" indent="-304800" algn="l" rtl="0">
              <a:spcBef>
                <a:spcPts val="0"/>
              </a:spcBef>
              <a:spcAft>
                <a:spcPts val="0"/>
              </a:spcAft>
              <a:buClr>
                <a:schemeClr val="accent1"/>
              </a:buClr>
              <a:buSzPts val="1200"/>
              <a:buFont typeface="Noto Sans Symbols"/>
              <a:buAutoNum type="arabicParenR"/>
            </a:pPr>
            <a:r>
              <a:rPr lang="en-US">
                <a:solidFill>
                  <a:srgbClr val="3F3F3F"/>
                </a:solidFill>
                <a:latin typeface="Trebuchet MS"/>
                <a:ea typeface="Trebuchet MS"/>
                <a:cs typeface="Trebuchet MS"/>
                <a:sym typeface="Trebuchet MS"/>
              </a:rPr>
              <a:t>Communication devices for maintaining contact during entry(radio, air horns, verbal)</a:t>
            </a:r>
            <a:endParaRPr>
              <a:solidFill>
                <a:srgbClr val="3F3F3F"/>
              </a:solidFill>
              <a:latin typeface="Trebuchet MS"/>
              <a:ea typeface="Trebuchet MS"/>
              <a:cs typeface="Trebuchet MS"/>
              <a:sym typeface="Trebuchet MS"/>
            </a:endParaRPr>
          </a:p>
          <a:p>
            <a:pPr marL="457200" lvl="0" indent="-304800" algn="l" rtl="0">
              <a:spcBef>
                <a:spcPts val="0"/>
              </a:spcBef>
              <a:spcAft>
                <a:spcPts val="0"/>
              </a:spcAft>
              <a:buClr>
                <a:schemeClr val="accent1"/>
              </a:buClr>
              <a:buSzPts val="1200"/>
              <a:buFont typeface="Noto Sans Symbols"/>
              <a:buAutoNum type="arabicParenR"/>
            </a:pPr>
            <a:r>
              <a:rPr lang="en-US">
                <a:solidFill>
                  <a:srgbClr val="3F3F3F"/>
                </a:solidFill>
                <a:latin typeface="Trebuchet MS"/>
                <a:ea typeface="Trebuchet MS"/>
                <a:cs typeface="Trebuchet MS"/>
                <a:sym typeface="Trebuchet MS"/>
              </a:rPr>
              <a:t>Safety equipment used such as personal protective equipment, testing devices, communication devices, alarm systems, and rescue equipment.</a:t>
            </a:r>
            <a:endParaRPr>
              <a:solidFill>
                <a:srgbClr val="3F3F3F"/>
              </a:solidFill>
              <a:latin typeface="Trebuchet MS"/>
              <a:ea typeface="Trebuchet MS"/>
              <a:cs typeface="Trebuchet MS"/>
              <a:sym typeface="Trebuchet MS"/>
            </a:endParaRPr>
          </a:p>
          <a:p>
            <a:pPr marL="457200" lvl="0" indent="-304800" algn="l" rtl="0">
              <a:spcBef>
                <a:spcPts val="0"/>
              </a:spcBef>
              <a:spcAft>
                <a:spcPts val="0"/>
              </a:spcAft>
              <a:buClr>
                <a:schemeClr val="accent1"/>
              </a:buClr>
              <a:buSzPts val="1200"/>
              <a:buFont typeface="Noto Sans Symbols"/>
              <a:buAutoNum type="arabicParenR"/>
            </a:pPr>
            <a:r>
              <a:rPr lang="en-US">
                <a:solidFill>
                  <a:srgbClr val="3F3F3F"/>
                </a:solidFill>
                <a:latin typeface="Trebuchet MS"/>
                <a:ea typeface="Trebuchet MS"/>
                <a:cs typeface="Trebuchet MS"/>
                <a:sym typeface="Trebuchet MS"/>
              </a:rPr>
              <a:t>Any other information necessary to assure worker safety</a:t>
            </a:r>
            <a:endParaRPr>
              <a:solidFill>
                <a:srgbClr val="3F3F3F"/>
              </a:solidFill>
              <a:latin typeface="Trebuchet MS"/>
              <a:ea typeface="Trebuchet MS"/>
              <a:cs typeface="Trebuchet MS"/>
              <a:sym typeface="Trebuchet MS"/>
            </a:endParaRPr>
          </a:p>
          <a:p>
            <a:pPr marL="457200" lvl="0" indent="-304800" algn="l" rtl="0">
              <a:spcBef>
                <a:spcPts val="0"/>
              </a:spcBef>
              <a:spcAft>
                <a:spcPts val="0"/>
              </a:spcAft>
              <a:buClr>
                <a:schemeClr val="accent1"/>
              </a:buClr>
              <a:buSzPts val="1200"/>
              <a:buFont typeface="Noto Sans Symbols"/>
              <a:buAutoNum type="arabicParenR"/>
            </a:pPr>
            <a:r>
              <a:rPr lang="en-US">
                <a:solidFill>
                  <a:srgbClr val="3F3F3F"/>
                </a:solidFill>
                <a:latin typeface="Trebuchet MS"/>
                <a:ea typeface="Trebuchet MS"/>
                <a:cs typeface="Trebuchet MS"/>
                <a:sym typeface="Trebuchet MS"/>
              </a:rPr>
              <a:t>Any additional permits that have been issued to authorize work in permit space.</a:t>
            </a:r>
            <a:endParaRPr/>
          </a:p>
        </p:txBody>
      </p:sp>
      <p:sp>
        <p:nvSpPr>
          <p:cNvPr id="457" name="Google Shape;457;g6ba4ee5a47_0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1200"/>
              <a:buFont typeface="Calibri"/>
              <a:buChar char="-"/>
            </a:pPr>
            <a:r>
              <a:rPr lang="en-US"/>
              <a:t>Topics covered in the training include: Confined Space hazards, Types of Confined Spaces, Control Measures in Confined Spaces, and OSHA Confined Space Standards application.</a:t>
            </a:r>
            <a:endParaRPr/>
          </a:p>
          <a:p>
            <a:pPr marL="171450" lvl="0" indent="-95250" algn="l" rtl="0">
              <a:lnSpc>
                <a:spcPct val="100000"/>
              </a:lnSpc>
              <a:spcBef>
                <a:spcPts val="0"/>
              </a:spcBef>
              <a:spcAft>
                <a:spcPts val="0"/>
              </a:spcAft>
              <a:buClr>
                <a:schemeClr val="dk1"/>
              </a:buClr>
              <a:buSzPts val="1200"/>
              <a:buFont typeface="Calibri"/>
              <a:buNone/>
            </a:pPr>
            <a:endParaRPr/>
          </a:p>
        </p:txBody>
      </p:sp>
      <p:sp>
        <p:nvSpPr>
          <p:cNvPr id="159" name="Google Shape;159;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3" name="Google Shape;463;p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1000"/>
              </a:spcBef>
              <a:spcAft>
                <a:spcPts val="0"/>
              </a:spcAft>
              <a:buSzPts val="1400"/>
              <a:buNone/>
            </a:pPr>
            <a:r>
              <a:rPr lang="en-US" b="1">
                <a:solidFill>
                  <a:srgbClr val="000000"/>
                </a:solidFill>
              </a:rPr>
              <a:t>There are 3 main duties of an entrant but is not limited to only 3 people.</a:t>
            </a:r>
            <a:endParaRPr b="1">
              <a:solidFill>
                <a:srgbClr val="000000"/>
              </a:solidFill>
            </a:endParaRPr>
          </a:p>
          <a:p>
            <a:pPr marL="0" lvl="0" indent="0" algn="l" rtl="0">
              <a:lnSpc>
                <a:spcPct val="80000"/>
              </a:lnSpc>
              <a:spcBef>
                <a:spcPts val="1000"/>
              </a:spcBef>
              <a:spcAft>
                <a:spcPts val="0"/>
              </a:spcAft>
              <a:buClr>
                <a:schemeClr val="dk1"/>
              </a:buClr>
              <a:buSzPts val="1100"/>
              <a:buFont typeface="Arial"/>
              <a:buNone/>
            </a:pPr>
            <a:r>
              <a:rPr lang="en-US"/>
              <a:t>According to OSHA standard </a:t>
            </a:r>
            <a:r>
              <a:rPr lang="en-US">
                <a:solidFill>
                  <a:schemeClr val="hlink"/>
                </a:solidFill>
                <a:highlight>
                  <a:srgbClr val="FFFFFF"/>
                </a:highlight>
                <a:uFill>
                  <a:noFill/>
                </a:uFill>
                <a:hlinkClick r:id="rId3"/>
              </a:rPr>
              <a:t>1910.146(b)</a:t>
            </a:r>
            <a:r>
              <a:rPr lang="en-US" b="1">
                <a:solidFill>
                  <a:srgbClr val="000000"/>
                </a:solidFill>
              </a:rPr>
              <a:t>, </a:t>
            </a:r>
            <a:r>
              <a:rPr lang="en-US">
                <a:solidFill>
                  <a:srgbClr val="000000"/>
                </a:solidFill>
              </a:rPr>
              <a:t>these roles are defined as….</a:t>
            </a:r>
            <a:endParaRPr>
              <a:solidFill>
                <a:srgbClr val="000000"/>
              </a:solidFill>
            </a:endParaRPr>
          </a:p>
          <a:p>
            <a:pPr marL="0" lvl="0" indent="0" algn="l" rtl="0">
              <a:lnSpc>
                <a:spcPct val="80000"/>
              </a:lnSpc>
              <a:spcBef>
                <a:spcPts val="1000"/>
              </a:spcBef>
              <a:spcAft>
                <a:spcPts val="0"/>
              </a:spcAft>
              <a:buSzPts val="1400"/>
              <a:buNone/>
            </a:pPr>
            <a:r>
              <a:rPr lang="en-US" b="1">
                <a:solidFill>
                  <a:srgbClr val="000000"/>
                </a:solidFill>
              </a:rPr>
              <a:t>Supervisor - </a:t>
            </a:r>
            <a:r>
              <a:rPr lang="en-US">
                <a:solidFill>
                  <a:srgbClr val="000000"/>
                </a:solidFill>
                <a:highlight>
                  <a:srgbClr val="FFFFFF"/>
                </a:highlight>
              </a:rPr>
              <a:t>the person (such as the employer, foreman, or crew chief) responsible for determining if acceptable entry conditions are present at a permit space where entry is planned, for authorizing entry and overseeing entry operations, and for terminating entry as required by this section. </a:t>
            </a:r>
            <a:endParaRPr>
              <a:solidFill>
                <a:srgbClr val="000000"/>
              </a:solidFill>
              <a:highlight>
                <a:srgbClr val="FFFFFF"/>
              </a:highlight>
            </a:endParaRPr>
          </a:p>
          <a:p>
            <a:pPr marL="0" lvl="0" indent="0" algn="l" rtl="0">
              <a:lnSpc>
                <a:spcPct val="80000"/>
              </a:lnSpc>
              <a:spcBef>
                <a:spcPts val="1000"/>
              </a:spcBef>
              <a:spcAft>
                <a:spcPts val="0"/>
              </a:spcAft>
              <a:buSzPts val="1400"/>
              <a:buNone/>
            </a:pPr>
            <a:r>
              <a:rPr lang="en-US" b="1">
                <a:solidFill>
                  <a:srgbClr val="000000"/>
                </a:solidFill>
              </a:rPr>
              <a:t>Entrant -  </a:t>
            </a:r>
            <a:r>
              <a:rPr lang="en-US">
                <a:highlight>
                  <a:srgbClr val="FFFFFF"/>
                </a:highlight>
              </a:rPr>
              <a:t>means an employee who is authorized by the employer to enter a permit space</a:t>
            </a:r>
            <a:endParaRPr>
              <a:highlight>
                <a:srgbClr val="FFFFFF"/>
              </a:highlight>
            </a:endParaRPr>
          </a:p>
          <a:p>
            <a:pPr marL="0" lvl="0" indent="0" algn="l" rtl="0">
              <a:lnSpc>
                <a:spcPct val="80000"/>
              </a:lnSpc>
              <a:spcBef>
                <a:spcPts val="1000"/>
              </a:spcBef>
              <a:spcAft>
                <a:spcPts val="0"/>
              </a:spcAft>
              <a:buSzPts val="1400"/>
              <a:buNone/>
            </a:pPr>
            <a:r>
              <a:rPr lang="en-US" b="1">
                <a:solidFill>
                  <a:srgbClr val="000000"/>
                </a:solidFill>
              </a:rPr>
              <a:t>Attendant - </a:t>
            </a:r>
            <a:r>
              <a:rPr lang="en-US">
                <a:solidFill>
                  <a:srgbClr val="000000"/>
                </a:solidFill>
                <a:highlight>
                  <a:srgbClr val="FFFFFF"/>
                </a:highlight>
              </a:rPr>
              <a:t>an individual stationed outside of a permit spaces who monitors the authorized entrants and who performs all attendant's duties assigned in the employer's permit space program.</a:t>
            </a:r>
            <a:endParaRPr>
              <a:solidFill>
                <a:srgbClr val="000000"/>
              </a:solidFill>
              <a:highlight>
                <a:srgbClr val="FFFFFF"/>
              </a:highlight>
            </a:endParaRPr>
          </a:p>
          <a:p>
            <a:pPr marL="0" lvl="0" indent="0" algn="l" rtl="0">
              <a:lnSpc>
                <a:spcPct val="80000"/>
              </a:lnSpc>
              <a:spcBef>
                <a:spcPts val="1000"/>
              </a:spcBef>
              <a:spcAft>
                <a:spcPts val="0"/>
              </a:spcAft>
              <a:buSzPts val="1400"/>
              <a:buNone/>
            </a:pPr>
            <a:endParaRPr>
              <a:highlight>
                <a:srgbClr val="FFFFFF"/>
              </a:highlight>
            </a:endParaRPr>
          </a:p>
          <a:p>
            <a:pPr marL="0" lvl="0" indent="0" algn="l" rtl="0">
              <a:lnSpc>
                <a:spcPct val="100000"/>
              </a:lnSpc>
              <a:spcBef>
                <a:spcPts val="0"/>
              </a:spcBef>
              <a:spcAft>
                <a:spcPts val="0"/>
              </a:spcAft>
              <a:buClr>
                <a:schemeClr val="dk1"/>
              </a:buClr>
              <a:buSzPts val="1200"/>
              <a:buFont typeface="Calibri"/>
              <a:buNone/>
            </a:pPr>
            <a:r>
              <a:rPr lang="en-US" b="1"/>
              <a:t>Reference:</a:t>
            </a:r>
            <a:endParaRPr b="1"/>
          </a:p>
          <a:p>
            <a:pPr marL="0" lvl="0" indent="0" algn="l" rtl="0">
              <a:lnSpc>
                <a:spcPct val="100000"/>
              </a:lnSpc>
              <a:spcBef>
                <a:spcPts val="0"/>
              </a:spcBef>
              <a:spcAft>
                <a:spcPts val="0"/>
              </a:spcAft>
              <a:buClr>
                <a:schemeClr val="dk1"/>
              </a:buClr>
              <a:buSzPts val="1200"/>
              <a:buFont typeface="Calibri"/>
              <a:buNone/>
            </a:pPr>
            <a:r>
              <a:rPr lang="en-US"/>
              <a:t>Argudin, R. (2014 , August 1). </a:t>
            </a:r>
            <a:r>
              <a:rPr lang="en-US" i="1"/>
              <a:t>Beware of These Five Common Confined Space Myths.</a:t>
            </a:r>
            <a:r>
              <a:rPr lang="en-US"/>
              <a:t> Retrieved from Occupational Health and Safety: </a:t>
            </a:r>
            <a:r>
              <a:rPr lang="en-US" u="sng">
                <a:solidFill>
                  <a:schemeClr val="hlink"/>
                </a:solidFill>
                <a:hlinkClick r:id="rId4"/>
              </a:rPr>
              <a:t>https://ohsonline.com/articles/2014/08/01/beware-of-these-five-common.aspx</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OSHA. (2012). </a:t>
            </a:r>
            <a:r>
              <a:rPr lang="en-US" i="1"/>
              <a:t>Regulations (Standards- 29 CFR).</a:t>
            </a:r>
            <a:r>
              <a:rPr lang="en-US"/>
              <a:t> Retrieved from United States Department of Labor: </a:t>
            </a:r>
            <a:r>
              <a:rPr lang="en-US" u="sng">
                <a:solidFill>
                  <a:schemeClr val="hlink"/>
                </a:solidFill>
                <a:hlinkClick r:id="rId5"/>
              </a:rPr>
              <a:t>https://www.osha.gov/pls/oshaweb/owadisp.show_document?p_id=9797&amp;p_table=STANDARDS</a:t>
            </a:r>
            <a:endParaRPr/>
          </a:p>
          <a:p>
            <a:pPr marL="0" lvl="0" indent="0" algn="l" rtl="0">
              <a:lnSpc>
                <a:spcPct val="80000"/>
              </a:lnSpc>
              <a:spcBef>
                <a:spcPts val="1000"/>
              </a:spcBef>
              <a:spcAft>
                <a:spcPts val="0"/>
              </a:spcAft>
              <a:buSzPts val="1400"/>
              <a:buNone/>
            </a:pPr>
            <a:endParaRPr sz="1050">
              <a:highlight>
                <a:srgbClr val="FFFFFF"/>
              </a:highlight>
              <a:latin typeface="Arial"/>
              <a:ea typeface="Arial"/>
              <a:cs typeface="Arial"/>
              <a:sym typeface="Arial"/>
            </a:endParaRPr>
          </a:p>
        </p:txBody>
      </p:sp>
      <p:sp>
        <p:nvSpPr>
          <p:cNvPr id="464" name="Google Shape;464;p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7a517d5b6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7a517d5b6e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Site Supervisors are tasked with:</a:t>
            </a:r>
            <a:endParaRPr/>
          </a:p>
          <a:p>
            <a:pPr marL="457200" lvl="0" indent="-317500" algn="l" rtl="0">
              <a:lnSpc>
                <a:spcPct val="80000"/>
              </a:lnSpc>
              <a:spcBef>
                <a:spcPts val="1000"/>
              </a:spcBef>
              <a:spcAft>
                <a:spcPts val="0"/>
              </a:spcAft>
              <a:buSzPts val="1400"/>
              <a:buChar char="-"/>
            </a:pPr>
            <a:r>
              <a:rPr lang="en-US">
                <a:highlight>
                  <a:schemeClr val="lt1"/>
                </a:highlight>
              </a:rPr>
              <a:t>Be aware of the hazards in the confined space</a:t>
            </a:r>
            <a:endParaRPr>
              <a:highlight>
                <a:schemeClr val="lt1"/>
              </a:highlight>
            </a:endParaRPr>
          </a:p>
          <a:p>
            <a:pPr marL="457200" lvl="0" indent="-317500" algn="l" rtl="0">
              <a:lnSpc>
                <a:spcPct val="80000"/>
              </a:lnSpc>
              <a:spcBef>
                <a:spcPts val="0"/>
              </a:spcBef>
              <a:spcAft>
                <a:spcPts val="0"/>
              </a:spcAft>
              <a:buSzPts val="1400"/>
              <a:buChar char="-"/>
            </a:pPr>
            <a:r>
              <a:rPr lang="en-US">
                <a:highlight>
                  <a:schemeClr val="lt1"/>
                </a:highlight>
              </a:rPr>
              <a:t>Verifies that permit is completed, all safety precautions listed are taken, tests and procedures are followed, and issues the permit</a:t>
            </a:r>
            <a:endParaRPr>
              <a:highlight>
                <a:schemeClr val="lt1"/>
              </a:highlight>
            </a:endParaRPr>
          </a:p>
          <a:p>
            <a:pPr marL="457200" lvl="0" indent="-317500" algn="l" rtl="0">
              <a:lnSpc>
                <a:spcPct val="80000"/>
              </a:lnSpc>
              <a:spcBef>
                <a:spcPts val="0"/>
              </a:spcBef>
              <a:spcAft>
                <a:spcPts val="0"/>
              </a:spcAft>
              <a:buSzPts val="1400"/>
              <a:buChar char="-"/>
            </a:pPr>
            <a:r>
              <a:rPr lang="en-US">
                <a:highlight>
                  <a:schemeClr val="lt1"/>
                </a:highlight>
              </a:rPr>
              <a:t>Monitors work conditions before and continuously during working operation</a:t>
            </a:r>
            <a:endParaRPr>
              <a:highlight>
                <a:schemeClr val="lt1"/>
              </a:highlight>
            </a:endParaRPr>
          </a:p>
          <a:p>
            <a:pPr marL="457200" lvl="0" indent="-317500" algn="l" rtl="0">
              <a:lnSpc>
                <a:spcPct val="80000"/>
              </a:lnSpc>
              <a:spcBef>
                <a:spcPts val="0"/>
              </a:spcBef>
              <a:spcAft>
                <a:spcPts val="0"/>
              </a:spcAft>
              <a:buSzPts val="1400"/>
              <a:buChar char="-"/>
            </a:pPr>
            <a:r>
              <a:rPr lang="en-US">
                <a:highlight>
                  <a:schemeClr val="lt1"/>
                </a:highlight>
              </a:rPr>
              <a:t>Removes any unauthorized personnel</a:t>
            </a:r>
            <a:endParaRPr>
              <a:highlight>
                <a:schemeClr val="lt1"/>
              </a:highlight>
            </a:endParaRPr>
          </a:p>
          <a:p>
            <a:pPr marL="457200" lvl="0" indent="-317500" algn="l" rtl="0">
              <a:lnSpc>
                <a:spcPct val="80000"/>
              </a:lnSpc>
              <a:spcBef>
                <a:spcPts val="0"/>
              </a:spcBef>
              <a:spcAft>
                <a:spcPts val="0"/>
              </a:spcAft>
              <a:buSzPts val="1400"/>
              <a:buChar char="-"/>
            </a:pPr>
            <a:r>
              <a:rPr lang="en-US">
                <a:highlight>
                  <a:schemeClr val="lt1"/>
                </a:highlight>
              </a:rPr>
              <a:t>Terminates permit when work is done</a:t>
            </a:r>
            <a:endParaRPr>
              <a:solidFill>
                <a:srgbClr val="3F3F3F"/>
              </a:solidFill>
              <a:latin typeface="Trebuchet MS"/>
              <a:ea typeface="Trebuchet MS"/>
              <a:cs typeface="Trebuchet MS"/>
              <a:sym typeface="Trebuchet MS"/>
            </a:endParaRPr>
          </a:p>
          <a:p>
            <a:pPr marL="0" lvl="0" indent="0" algn="l" rtl="0">
              <a:spcBef>
                <a:spcPts val="0"/>
              </a:spcBef>
              <a:spcAft>
                <a:spcPts val="0"/>
              </a:spcAft>
              <a:buNone/>
            </a:pPr>
            <a:endParaRPr/>
          </a:p>
          <a:p>
            <a:pPr marL="0" lvl="0" indent="0" algn="l" rtl="0">
              <a:spcBef>
                <a:spcPts val="0"/>
              </a:spcBef>
              <a:spcAft>
                <a:spcPts val="0"/>
              </a:spcAft>
              <a:buNone/>
            </a:pPr>
            <a:r>
              <a:rPr lang="en-US" b="1"/>
              <a:t>Reference:</a:t>
            </a:r>
            <a:endParaRPr b="1"/>
          </a:p>
          <a:p>
            <a:pPr marL="0" lvl="0" indent="0" algn="l" rtl="0">
              <a:spcBef>
                <a:spcPts val="0"/>
              </a:spcBef>
              <a:spcAft>
                <a:spcPts val="0"/>
              </a:spcAft>
              <a:buClr>
                <a:schemeClr val="dk1"/>
              </a:buClr>
              <a:buSzPts val="1400"/>
              <a:buFont typeface="Arial"/>
              <a:buNone/>
            </a:pPr>
            <a:r>
              <a:rPr lang="en-US"/>
              <a:t>OSHA. (2012). </a:t>
            </a:r>
            <a:r>
              <a:rPr lang="en-US" i="1"/>
              <a:t>Regulations (Standards- 29 CFR).</a:t>
            </a:r>
            <a:r>
              <a:rPr lang="en-US"/>
              <a:t> Retrieved from United States Department of Labor: </a:t>
            </a:r>
            <a:r>
              <a:rPr lang="en-US" u="sng">
                <a:solidFill>
                  <a:schemeClr val="hlink"/>
                </a:solidFill>
                <a:hlinkClick r:id="rId3"/>
              </a:rPr>
              <a:t>https://www.osha.gov/pls/oshaweb/owadisp.show_document?p_id=9797&amp;p_table=STANDARDS</a:t>
            </a:r>
            <a:endParaRPr/>
          </a:p>
          <a:p>
            <a:pPr marL="0" lvl="0" indent="0" algn="l" rtl="0">
              <a:spcBef>
                <a:spcPts val="0"/>
              </a:spcBef>
              <a:spcAft>
                <a:spcPts val="0"/>
              </a:spcAft>
              <a:buNone/>
            </a:pPr>
            <a:endParaRPr/>
          </a:p>
        </p:txBody>
      </p:sp>
      <p:sp>
        <p:nvSpPr>
          <p:cNvPr id="472" name="Google Shape;472;g7a517d5b6e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7a517d5b6e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7a517d5b6e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The Entrant is tasked with:</a:t>
            </a:r>
            <a:endParaRPr/>
          </a:p>
          <a:p>
            <a:pPr marL="457200" lvl="0" indent="-317500" algn="l" rtl="0">
              <a:lnSpc>
                <a:spcPct val="80000"/>
              </a:lnSpc>
              <a:spcBef>
                <a:spcPts val="1000"/>
              </a:spcBef>
              <a:spcAft>
                <a:spcPts val="0"/>
              </a:spcAft>
              <a:buSzPts val="1400"/>
              <a:buChar char="-"/>
            </a:pPr>
            <a:r>
              <a:rPr lang="en-US">
                <a:highlight>
                  <a:schemeClr val="lt1"/>
                </a:highlight>
              </a:rPr>
              <a:t>Be aware of the hazards and its behavioral effects</a:t>
            </a:r>
            <a:endParaRPr>
              <a:highlight>
                <a:schemeClr val="lt1"/>
              </a:highlight>
            </a:endParaRPr>
          </a:p>
          <a:p>
            <a:pPr marL="457200" lvl="0" indent="-317500" algn="l" rtl="0">
              <a:lnSpc>
                <a:spcPct val="80000"/>
              </a:lnSpc>
              <a:spcBef>
                <a:spcPts val="0"/>
              </a:spcBef>
              <a:spcAft>
                <a:spcPts val="0"/>
              </a:spcAft>
              <a:buSzPts val="1400"/>
              <a:buChar char="-"/>
            </a:pPr>
            <a:r>
              <a:rPr lang="en-US">
                <a:highlight>
                  <a:schemeClr val="lt1"/>
                </a:highlight>
              </a:rPr>
              <a:t>Maintains contact with attendant</a:t>
            </a:r>
            <a:endParaRPr>
              <a:highlight>
                <a:schemeClr val="lt1"/>
              </a:highlight>
            </a:endParaRPr>
          </a:p>
          <a:p>
            <a:pPr marL="457200" lvl="0" indent="-317500" algn="l" rtl="0">
              <a:lnSpc>
                <a:spcPct val="80000"/>
              </a:lnSpc>
              <a:spcBef>
                <a:spcPts val="0"/>
              </a:spcBef>
              <a:spcAft>
                <a:spcPts val="0"/>
              </a:spcAft>
              <a:buSzPts val="1400"/>
              <a:buChar char="-"/>
            </a:pPr>
            <a:r>
              <a:rPr lang="en-US">
                <a:highlight>
                  <a:schemeClr val="lt1"/>
                </a:highlight>
              </a:rPr>
              <a:t>Alert and ready to evacuate when needed</a:t>
            </a:r>
            <a:endParaRPr>
              <a:highlight>
                <a:schemeClr val="lt1"/>
              </a:highlight>
            </a:endParaRPr>
          </a:p>
          <a:p>
            <a:pPr marL="457200" lvl="0" indent="-317500" algn="l" rtl="0">
              <a:lnSpc>
                <a:spcPct val="80000"/>
              </a:lnSpc>
              <a:spcBef>
                <a:spcPts val="0"/>
              </a:spcBef>
              <a:spcAft>
                <a:spcPts val="0"/>
              </a:spcAft>
              <a:buSzPts val="1400"/>
              <a:buChar char="-"/>
            </a:pPr>
            <a:r>
              <a:rPr lang="en-US">
                <a:highlight>
                  <a:schemeClr val="lt1"/>
                </a:highlight>
              </a:rPr>
              <a:t>Informs attendant of any hazards</a:t>
            </a:r>
            <a:endParaRPr>
              <a:highlight>
                <a:schemeClr val="lt1"/>
              </a:highlight>
            </a:endParaRPr>
          </a:p>
          <a:p>
            <a:pPr marL="457200" lvl="0" indent="-317500" algn="l" rtl="0">
              <a:lnSpc>
                <a:spcPct val="80000"/>
              </a:lnSpc>
              <a:spcBef>
                <a:spcPts val="0"/>
              </a:spcBef>
              <a:spcAft>
                <a:spcPts val="0"/>
              </a:spcAft>
              <a:buSzPts val="1400"/>
              <a:buChar char="-"/>
            </a:pPr>
            <a:r>
              <a:rPr lang="en-US">
                <a:highlight>
                  <a:schemeClr val="lt1"/>
                </a:highlight>
              </a:rPr>
              <a:t>Know how to use required equipment for the job including personal protective equipment</a:t>
            </a:r>
            <a:endParaRPr>
              <a:highlight>
                <a:schemeClr val="lt1"/>
              </a:highlight>
            </a:endParaRPr>
          </a:p>
          <a:p>
            <a:pPr marL="457200" lvl="0" indent="-317500" algn="l" rtl="0">
              <a:lnSpc>
                <a:spcPct val="80000"/>
              </a:lnSpc>
              <a:spcBef>
                <a:spcPts val="0"/>
              </a:spcBef>
              <a:spcAft>
                <a:spcPts val="0"/>
              </a:spcAft>
              <a:buSzPts val="1400"/>
              <a:buChar char="-"/>
            </a:pPr>
            <a:r>
              <a:rPr lang="en-US">
                <a:highlight>
                  <a:schemeClr val="lt1"/>
                </a:highlight>
              </a:rPr>
              <a:t>Knows how to exit the space if necessary (self-rescue)</a:t>
            </a:r>
            <a:endParaRPr>
              <a:highlight>
                <a:schemeClr val="lt1"/>
              </a:highlight>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US" b="1"/>
              <a:t>Reference:</a:t>
            </a:r>
            <a:endParaRPr b="1"/>
          </a:p>
          <a:p>
            <a:pPr marL="0" lvl="0" indent="0" algn="l" rtl="0">
              <a:spcBef>
                <a:spcPts val="0"/>
              </a:spcBef>
              <a:spcAft>
                <a:spcPts val="0"/>
              </a:spcAft>
              <a:buClr>
                <a:schemeClr val="dk1"/>
              </a:buClr>
              <a:buSzPts val="1100"/>
              <a:buFont typeface="Arial"/>
              <a:buNone/>
            </a:pPr>
            <a:r>
              <a:rPr lang="en-US"/>
              <a:t>OSHA. (2012). </a:t>
            </a:r>
            <a:r>
              <a:rPr lang="en-US" i="1"/>
              <a:t>Regulations (Standards- 29 CFR).</a:t>
            </a:r>
            <a:r>
              <a:rPr lang="en-US"/>
              <a:t> Retrieved from United States Department of Labor: </a:t>
            </a:r>
            <a:r>
              <a:rPr lang="en-US" u="sng">
                <a:solidFill>
                  <a:schemeClr val="hlink"/>
                </a:solidFill>
                <a:hlinkClick r:id="rId3"/>
              </a:rPr>
              <a:t>https://www.osha.gov/pls/oshaweb/owadisp.show_document?p_id=9797&amp;p_table=STANDARDS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479" name="Google Shape;479;g7a517d5b6e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7a517d5b6e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7a517d5b6e_0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The Attendant is tasked with:</a:t>
            </a:r>
            <a:endParaRPr/>
          </a:p>
          <a:p>
            <a:pPr marL="457200" lvl="0" indent="-317500" algn="l" rtl="0">
              <a:lnSpc>
                <a:spcPct val="80000"/>
              </a:lnSpc>
              <a:spcBef>
                <a:spcPts val="1000"/>
              </a:spcBef>
              <a:spcAft>
                <a:spcPts val="0"/>
              </a:spcAft>
              <a:buSzPts val="1400"/>
              <a:buChar char="-"/>
            </a:pPr>
            <a:r>
              <a:rPr lang="en-US">
                <a:highlight>
                  <a:schemeClr val="lt1"/>
                </a:highlight>
              </a:rPr>
              <a:t>be aware of the hazards and its behavioral effects</a:t>
            </a:r>
            <a:endParaRPr>
              <a:highlight>
                <a:schemeClr val="lt1"/>
              </a:highlight>
            </a:endParaRPr>
          </a:p>
          <a:p>
            <a:pPr marL="457200" lvl="0" indent="-317500" algn="l" rtl="0">
              <a:lnSpc>
                <a:spcPct val="80000"/>
              </a:lnSpc>
              <a:spcBef>
                <a:spcPts val="0"/>
              </a:spcBef>
              <a:spcAft>
                <a:spcPts val="0"/>
              </a:spcAft>
              <a:buSzPts val="1400"/>
              <a:buChar char="-"/>
            </a:pPr>
            <a:r>
              <a:rPr lang="en-US">
                <a:highlight>
                  <a:schemeClr val="lt1"/>
                </a:highlight>
              </a:rPr>
              <a:t>maintains accurate account of all entrants  in the confined space</a:t>
            </a:r>
            <a:endParaRPr>
              <a:highlight>
                <a:schemeClr val="lt1"/>
              </a:highlight>
            </a:endParaRPr>
          </a:p>
          <a:p>
            <a:pPr marL="457200" lvl="0" indent="-317500" algn="l" rtl="0">
              <a:lnSpc>
                <a:spcPct val="80000"/>
              </a:lnSpc>
              <a:spcBef>
                <a:spcPts val="0"/>
              </a:spcBef>
              <a:spcAft>
                <a:spcPts val="0"/>
              </a:spcAft>
              <a:buSzPts val="1400"/>
              <a:buChar char="-"/>
            </a:pPr>
            <a:r>
              <a:rPr lang="en-US">
                <a:highlight>
                  <a:schemeClr val="lt1"/>
                </a:highlight>
              </a:rPr>
              <a:t>monitors the outside of the permit-required confined space until relieved</a:t>
            </a:r>
            <a:endParaRPr>
              <a:highlight>
                <a:schemeClr val="lt1"/>
              </a:highlight>
            </a:endParaRPr>
          </a:p>
          <a:p>
            <a:pPr marL="457200" lvl="0" indent="-317500" algn="l" rtl="0">
              <a:lnSpc>
                <a:spcPct val="80000"/>
              </a:lnSpc>
              <a:spcBef>
                <a:spcPts val="0"/>
              </a:spcBef>
              <a:spcAft>
                <a:spcPts val="0"/>
              </a:spcAft>
              <a:buSzPts val="1400"/>
              <a:buChar char="-"/>
            </a:pPr>
            <a:r>
              <a:rPr lang="en-US">
                <a:highlight>
                  <a:schemeClr val="lt1"/>
                </a:highlight>
              </a:rPr>
              <a:t>monitors work conditions before and continuously during working operation</a:t>
            </a:r>
            <a:endParaRPr>
              <a:highlight>
                <a:schemeClr val="lt1"/>
              </a:highlight>
            </a:endParaRPr>
          </a:p>
          <a:p>
            <a:pPr marL="457200" lvl="0" indent="-317500" algn="l" rtl="0">
              <a:lnSpc>
                <a:spcPct val="80000"/>
              </a:lnSpc>
              <a:spcBef>
                <a:spcPts val="0"/>
              </a:spcBef>
              <a:spcAft>
                <a:spcPts val="0"/>
              </a:spcAft>
              <a:buSzPts val="1400"/>
              <a:buChar char="-"/>
            </a:pPr>
            <a:r>
              <a:rPr lang="en-US">
                <a:highlight>
                  <a:schemeClr val="lt1"/>
                </a:highlight>
              </a:rPr>
              <a:t>Continuous monitoring of oxygen levels</a:t>
            </a:r>
            <a:endParaRPr>
              <a:highlight>
                <a:schemeClr val="lt1"/>
              </a:highlight>
            </a:endParaRPr>
          </a:p>
          <a:p>
            <a:pPr marL="457200" lvl="0" indent="-317500" algn="l" rtl="0">
              <a:lnSpc>
                <a:spcPct val="80000"/>
              </a:lnSpc>
              <a:spcBef>
                <a:spcPts val="0"/>
              </a:spcBef>
              <a:spcAft>
                <a:spcPts val="0"/>
              </a:spcAft>
              <a:buSzPts val="1400"/>
              <a:buChar char="-"/>
            </a:pPr>
            <a:r>
              <a:rPr lang="en-US">
                <a:highlight>
                  <a:schemeClr val="lt1"/>
                </a:highlight>
              </a:rPr>
              <a:t>Keeps contact with entrant and supervisor</a:t>
            </a:r>
            <a:endParaRPr>
              <a:highlight>
                <a:schemeClr val="lt1"/>
              </a:highlight>
            </a:endParaRPr>
          </a:p>
          <a:p>
            <a:pPr marL="457200" lvl="0" indent="-317500" algn="l" rtl="0">
              <a:lnSpc>
                <a:spcPct val="80000"/>
              </a:lnSpc>
              <a:spcBef>
                <a:spcPts val="0"/>
              </a:spcBef>
              <a:spcAft>
                <a:spcPts val="0"/>
              </a:spcAft>
              <a:buSzPts val="1400"/>
              <a:buChar char="-"/>
            </a:pPr>
            <a:r>
              <a:rPr lang="en-US">
                <a:highlight>
                  <a:schemeClr val="lt1"/>
                </a:highlight>
              </a:rPr>
              <a:t>Calls in rescue when required</a:t>
            </a:r>
            <a:endParaRPr>
              <a:highlight>
                <a:schemeClr val="lt1"/>
              </a:highlight>
            </a:endParaRPr>
          </a:p>
          <a:p>
            <a:pPr marL="457200" lvl="0" indent="-317500" algn="l" rtl="0">
              <a:lnSpc>
                <a:spcPct val="80000"/>
              </a:lnSpc>
              <a:spcBef>
                <a:spcPts val="0"/>
              </a:spcBef>
              <a:spcAft>
                <a:spcPts val="0"/>
              </a:spcAft>
              <a:buSzPts val="1400"/>
              <a:buChar char="-"/>
            </a:pPr>
            <a:r>
              <a:rPr lang="en-US">
                <a:highlight>
                  <a:schemeClr val="lt1"/>
                </a:highlight>
              </a:rPr>
              <a:t>Non-entry rescues</a:t>
            </a:r>
            <a:endParaRPr>
              <a:highlight>
                <a:schemeClr val="lt1"/>
              </a:highlight>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US" b="1"/>
              <a:t>Reference:</a:t>
            </a:r>
            <a:endParaRPr b="1"/>
          </a:p>
          <a:p>
            <a:pPr marL="0" lvl="0" indent="0" algn="l" rtl="0">
              <a:spcBef>
                <a:spcPts val="0"/>
              </a:spcBef>
              <a:spcAft>
                <a:spcPts val="0"/>
              </a:spcAft>
              <a:buClr>
                <a:schemeClr val="dk1"/>
              </a:buClr>
              <a:buSzPts val="1100"/>
              <a:buFont typeface="Arial"/>
              <a:buNone/>
            </a:pPr>
            <a:r>
              <a:rPr lang="en-US"/>
              <a:t>OSHA. (2012). </a:t>
            </a:r>
            <a:r>
              <a:rPr lang="en-US" i="1"/>
              <a:t>Regulations (Standards- 29 CFR).</a:t>
            </a:r>
            <a:r>
              <a:rPr lang="en-US"/>
              <a:t> Retrieved from United States Department of Labor: </a:t>
            </a:r>
            <a:r>
              <a:rPr lang="en-US" u="sng">
                <a:solidFill>
                  <a:schemeClr val="hlink"/>
                </a:solidFill>
                <a:hlinkClick r:id="rId3"/>
              </a:rPr>
              <a:t>https://www.osha.gov/pls/oshaweb/owadisp.show_document?p_id=9797&amp;p_table=STANDARDS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486" name="Google Shape;486;g7a517d5b6e_0_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2" name="Google Shape;492;p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04800" algn="l" rtl="0">
              <a:lnSpc>
                <a:spcPct val="100000"/>
              </a:lnSpc>
              <a:spcBef>
                <a:spcPts val="0"/>
              </a:spcBef>
              <a:spcAft>
                <a:spcPts val="0"/>
              </a:spcAft>
              <a:buSzPts val="1200"/>
              <a:buFont typeface="Calibri"/>
              <a:buChar char="-"/>
            </a:pPr>
            <a:r>
              <a:rPr lang="en-US"/>
              <a:t>All workers required to enter a permit-required confined space must receive proper training of the job prior to entering said space.</a:t>
            </a:r>
            <a:endParaRPr/>
          </a:p>
          <a:p>
            <a:pPr marL="457200" lvl="0" indent="-304800" algn="l" rtl="0">
              <a:lnSpc>
                <a:spcPct val="100000"/>
              </a:lnSpc>
              <a:spcBef>
                <a:spcPts val="0"/>
              </a:spcBef>
              <a:spcAft>
                <a:spcPts val="0"/>
              </a:spcAft>
              <a:buSzPts val="1200"/>
              <a:buFont typeface="Calibri"/>
              <a:buChar char="-"/>
            </a:pPr>
            <a:r>
              <a:rPr lang="en-US"/>
              <a:t>All workers must have CPR and first aid training</a:t>
            </a:r>
            <a:endParaRPr/>
          </a:p>
          <a:p>
            <a:pPr marL="457200" lvl="0" indent="-304800" algn="l" rtl="0">
              <a:lnSpc>
                <a:spcPct val="100000"/>
              </a:lnSpc>
              <a:spcBef>
                <a:spcPts val="0"/>
              </a:spcBef>
              <a:spcAft>
                <a:spcPts val="0"/>
              </a:spcAft>
              <a:buSzPts val="1200"/>
              <a:buFont typeface="Calibri"/>
              <a:buChar char="-"/>
            </a:pPr>
            <a:r>
              <a:rPr lang="en-US"/>
              <a:t>Additional training is required when</a:t>
            </a:r>
            <a:endParaRPr/>
          </a:p>
          <a:p>
            <a:pPr marL="914400" lvl="0" indent="-304800" algn="l" rtl="0">
              <a:lnSpc>
                <a:spcPct val="100000"/>
              </a:lnSpc>
              <a:spcBef>
                <a:spcPts val="0"/>
              </a:spcBef>
              <a:spcAft>
                <a:spcPts val="0"/>
              </a:spcAft>
              <a:buSzPts val="1200"/>
              <a:buFont typeface="Calibri"/>
              <a:buChar char="-"/>
            </a:pPr>
            <a:r>
              <a:rPr lang="en-US"/>
              <a:t>job duties change</a:t>
            </a:r>
            <a:endParaRPr/>
          </a:p>
          <a:p>
            <a:pPr marL="914400" lvl="0" indent="-304800" algn="l" rtl="0">
              <a:lnSpc>
                <a:spcPct val="100000"/>
              </a:lnSpc>
              <a:spcBef>
                <a:spcPts val="0"/>
              </a:spcBef>
              <a:spcAft>
                <a:spcPts val="0"/>
              </a:spcAft>
              <a:buSzPts val="1200"/>
              <a:buFont typeface="Calibri"/>
              <a:buChar char="-"/>
            </a:pPr>
            <a:r>
              <a:rPr lang="en-US"/>
              <a:t>new conditions arise</a:t>
            </a:r>
            <a:endParaRPr/>
          </a:p>
          <a:p>
            <a:pPr marL="914400" lvl="0" indent="-304800" algn="l" rtl="0">
              <a:lnSpc>
                <a:spcPct val="100000"/>
              </a:lnSpc>
              <a:spcBef>
                <a:spcPts val="0"/>
              </a:spcBef>
              <a:spcAft>
                <a:spcPts val="0"/>
              </a:spcAft>
              <a:buSzPts val="1200"/>
              <a:buFont typeface="Calibri"/>
              <a:buChar char="-"/>
            </a:pPr>
            <a:r>
              <a:rPr lang="en-US"/>
              <a:t>or employee job performance shows deficiencies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Clr>
                <a:schemeClr val="dk1"/>
              </a:buClr>
              <a:buSzPts val="1200"/>
              <a:buFont typeface="Calibri"/>
              <a:buNone/>
            </a:pPr>
            <a:r>
              <a:rPr lang="en-US" b="1"/>
              <a:t>Reference:</a:t>
            </a:r>
            <a:endParaRPr b="1"/>
          </a:p>
          <a:p>
            <a:pPr marL="0" lvl="0" indent="0" algn="l" rtl="0">
              <a:lnSpc>
                <a:spcPct val="115000"/>
              </a:lnSpc>
              <a:spcBef>
                <a:spcPts val="1200"/>
              </a:spcBef>
              <a:spcAft>
                <a:spcPts val="0"/>
              </a:spcAft>
              <a:buClr>
                <a:schemeClr val="dk1"/>
              </a:buClr>
              <a:buSzPts val="1100"/>
              <a:buFont typeface="Arial"/>
              <a:buNone/>
            </a:pPr>
            <a:r>
              <a:rPr lang="en-US"/>
              <a:t>Occupational Safety and Health Administration. (2004). </a:t>
            </a:r>
            <a:r>
              <a:rPr lang="en-US" i="1"/>
              <a:t>Permit-Required Confined Spaces.</a:t>
            </a:r>
            <a:r>
              <a:rPr lang="en-US"/>
              <a:t> Retrieved from United States Department of Labor: </a:t>
            </a:r>
            <a:r>
              <a:rPr lang="en-US" u="sng">
                <a:solidFill>
                  <a:schemeClr val="hlink"/>
                </a:solidFill>
                <a:hlinkClick r:id="rId3"/>
              </a:rPr>
              <a:t>https://www.osha.gov/Publications/osha3138.html</a:t>
            </a:r>
            <a:endParaRPr/>
          </a:p>
          <a:p>
            <a:pPr marL="0" lvl="0" indent="0" algn="l" rtl="0">
              <a:lnSpc>
                <a:spcPct val="100000"/>
              </a:lnSpc>
              <a:spcBef>
                <a:spcPts val="1200"/>
              </a:spcBef>
              <a:spcAft>
                <a:spcPts val="0"/>
              </a:spcAft>
              <a:buClr>
                <a:schemeClr val="dk1"/>
              </a:buClr>
              <a:buSzPts val="1400"/>
              <a:buFont typeface="Arial"/>
              <a:buNone/>
            </a:pPr>
            <a:r>
              <a:rPr lang="en-US"/>
              <a:t>OSHA. (2012). </a:t>
            </a:r>
            <a:r>
              <a:rPr lang="en-US" i="1"/>
              <a:t>Regulations (Standards- 29 CFR).</a:t>
            </a:r>
            <a:r>
              <a:rPr lang="en-US"/>
              <a:t> Retrieved from United States Department of Labor: </a:t>
            </a:r>
            <a:r>
              <a:rPr lang="en-US" u="sng">
                <a:solidFill>
                  <a:schemeClr val="hlink"/>
                </a:solidFill>
                <a:hlinkClick r:id="rId4"/>
              </a:rPr>
              <a:t>https://www.osha.gov/pls/oshaweb/owadisp.show_document?p_id=9797&amp;p_table=STANDARDS</a:t>
            </a:r>
            <a:endParaRPr/>
          </a:p>
          <a:p>
            <a:pPr marL="0" lvl="0" indent="0" algn="l" rtl="0">
              <a:lnSpc>
                <a:spcPct val="115000"/>
              </a:lnSpc>
              <a:spcBef>
                <a:spcPts val="1200"/>
              </a:spcBef>
              <a:spcAft>
                <a:spcPts val="0"/>
              </a:spcAft>
              <a:buClr>
                <a:schemeClr val="dk1"/>
              </a:buClr>
              <a:buSzPts val="1100"/>
              <a:buFont typeface="Arial"/>
              <a:buNone/>
            </a:pPr>
            <a:r>
              <a:rPr lang="en-US"/>
              <a:t>ufadmin. (2019, March 29). </a:t>
            </a:r>
            <a:r>
              <a:rPr lang="en-US" i="1"/>
              <a:t>The Canary in Your Pocket.</a:t>
            </a:r>
            <a:r>
              <a:rPr lang="en-US"/>
              <a:t> Retrieved from All Hazards: </a:t>
            </a:r>
            <a:r>
              <a:rPr lang="en-US" u="sng">
                <a:solidFill>
                  <a:schemeClr val="hlink"/>
                </a:solidFill>
                <a:hlinkClick r:id="rId5"/>
              </a:rPr>
              <a:t>https://www.findlayallhazards.com/blog/the-canary-in-your-pocket/</a:t>
            </a:r>
            <a:endParaRPr/>
          </a:p>
          <a:p>
            <a:pPr marL="0" lvl="0" indent="0" algn="l" rtl="0">
              <a:lnSpc>
                <a:spcPct val="115000"/>
              </a:lnSpc>
              <a:spcBef>
                <a:spcPts val="1200"/>
              </a:spcBef>
              <a:spcAft>
                <a:spcPts val="0"/>
              </a:spcAft>
              <a:buClr>
                <a:schemeClr val="dk1"/>
              </a:buClr>
              <a:buSzPts val="1100"/>
              <a:buFont typeface="Arial"/>
              <a:buNone/>
            </a:pPr>
            <a:endParaRPr/>
          </a:p>
          <a:p>
            <a:pPr marL="0" lvl="0" indent="0" algn="l" rtl="0">
              <a:lnSpc>
                <a:spcPct val="100000"/>
              </a:lnSpc>
              <a:spcBef>
                <a:spcPts val="1200"/>
              </a:spcBef>
              <a:spcAft>
                <a:spcPts val="0"/>
              </a:spcAft>
              <a:buSzPts val="1400"/>
              <a:buNone/>
            </a:pPr>
            <a:endParaRPr sz="1800">
              <a:solidFill>
                <a:srgbClr val="3F3F3F"/>
              </a:solidFill>
              <a:latin typeface="Trebuchet MS"/>
              <a:ea typeface="Trebuchet MS"/>
              <a:cs typeface="Trebuchet MS"/>
              <a:sym typeface="Trebuchet MS"/>
            </a:endParaRPr>
          </a:p>
          <a:p>
            <a:pPr marL="0" lvl="0" indent="0" algn="l" rtl="0">
              <a:lnSpc>
                <a:spcPct val="100000"/>
              </a:lnSpc>
              <a:spcBef>
                <a:spcPts val="0"/>
              </a:spcBef>
              <a:spcAft>
                <a:spcPts val="0"/>
              </a:spcAft>
              <a:buSzPts val="1400"/>
              <a:buNone/>
            </a:pPr>
            <a:endParaRPr/>
          </a:p>
        </p:txBody>
      </p:sp>
      <p:sp>
        <p:nvSpPr>
          <p:cNvPr id="493" name="Google Shape;493;p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1" name="Google Shape;501;p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04800" algn="l" rtl="0">
              <a:lnSpc>
                <a:spcPct val="100000"/>
              </a:lnSpc>
              <a:spcBef>
                <a:spcPts val="1000"/>
              </a:spcBef>
              <a:spcAft>
                <a:spcPts val="0"/>
              </a:spcAft>
              <a:buClr>
                <a:srgbClr val="000000"/>
              </a:buClr>
              <a:buSzPts val="1200"/>
              <a:buFont typeface="Calibri"/>
              <a:buChar char="-"/>
            </a:pPr>
            <a:r>
              <a:rPr lang="en-US">
                <a:solidFill>
                  <a:srgbClr val="000000"/>
                </a:solidFill>
              </a:rPr>
              <a:t>NIOSH( National Institute Of Occupational Safety and Health) and NFPA ( National Fire Protection Association)</a:t>
            </a:r>
            <a:endParaRPr>
              <a:solidFill>
                <a:srgbClr val="000000"/>
              </a:solidFill>
            </a:endParaRPr>
          </a:p>
          <a:p>
            <a:pPr marL="457200" lvl="0" indent="-304800" algn="l" rtl="0">
              <a:lnSpc>
                <a:spcPct val="100000"/>
              </a:lnSpc>
              <a:spcBef>
                <a:spcPts val="1000"/>
              </a:spcBef>
              <a:spcAft>
                <a:spcPts val="0"/>
              </a:spcAft>
              <a:buClr>
                <a:srgbClr val="000000"/>
              </a:buClr>
              <a:buSzPts val="1200"/>
              <a:buFont typeface="Calibri"/>
              <a:buChar char="-"/>
            </a:pPr>
            <a:r>
              <a:rPr lang="en-US">
                <a:solidFill>
                  <a:srgbClr val="000000"/>
                </a:solidFill>
              </a:rPr>
              <a:t>Required by OSHA standards, employers must provide means of providing rescue service personnel in the event of an emergency</a:t>
            </a:r>
            <a:endParaRPr>
              <a:solidFill>
                <a:srgbClr val="000000"/>
              </a:solidFill>
            </a:endParaRPr>
          </a:p>
          <a:p>
            <a:pPr marL="914400" lvl="1" indent="-304800" algn="l" rtl="0">
              <a:lnSpc>
                <a:spcPct val="100000"/>
              </a:lnSpc>
              <a:spcBef>
                <a:spcPts val="0"/>
              </a:spcBef>
              <a:spcAft>
                <a:spcPts val="0"/>
              </a:spcAft>
              <a:buClr>
                <a:srgbClr val="000000"/>
              </a:buClr>
              <a:buSzPts val="1200"/>
              <a:buFont typeface="Calibri"/>
              <a:buChar char="-"/>
            </a:pPr>
            <a:r>
              <a:rPr lang="en-US">
                <a:solidFill>
                  <a:srgbClr val="000000"/>
                </a:solidFill>
              </a:rPr>
              <a:t>rescue personnel must </a:t>
            </a:r>
            <a:endParaRPr>
              <a:solidFill>
                <a:srgbClr val="000000"/>
              </a:solidFill>
            </a:endParaRPr>
          </a:p>
          <a:p>
            <a:pPr marL="1371600" lvl="2" indent="-304800" algn="l" rtl="0">
              <a:lnSpc>
                <a:spcPct val="100000"/>
              </a:lnSpc>
              <a:spcBef>
                <a:spcPts val="0"/>
              </a:spcBef>
              <a:spcAft>
                <a:spcPts val="0"/>
              </a:spcAft>
              <a:buClr>
                <a:srgbClr val="000000"/>
              </a:buClr>
              <a:buSzPts val="1200"/>
              <a:buFont typeface="Calibri"/>
              <a:buChar char="-"/>
            </a:pPr>
            <a:r>
              <a:rPr lang="en-US">
                <a:solidFill>
                  <a:srgbClr val="000000"/>
                </a:solidFill>
              </a:rPr>
              <a:t>be capable of respond to an emergency quickly</a:t>
            </a:r>
            <a:endParaRPr>
              <a:solidFill>
                <a:srgbClr val="000000"/>
              </a:solidFill>
            </a:endParaRPr>
          </a:p>
          <a:p>
            <a:pPr marL="1371600" lvl="2" indent="-304800" algn="l" rtl="0">
              <a:lnSpc>
                <a:spcPct val="100000"/>
              </a:lnSpc>
              <a:spcBef>
                <a:spcPts val="0"/>
              </a:spcBef>
              <a:spcAft>
                <a:spcPts val="0"/>
              </a:spcAft>
              <a:buClr>
                <a:srgbClr val="000000"/>
              </a:buClr>
              <a:buSzPts val="1200"/>
              <a:buFont typeface="Calibri"/>
              <a:buChar char="-"/>
            </a:pPr>
            <a:r>
              <a:rPr lang="en-US">
                <a:solidFill>
                  <a:srgbClr val="000000"/>
                </a:solidFill>
              </a:rPr>
              <a:t>have personal protective equipment including respirators and have training in proper usage</a:t>
            </a:r>
            <a:endParaRPr>
              <a:solidFill>
                <a:srgbClr val="000000"/>
              </a:solidFill>
            </a:endParaRPr>
          </a:p>
          <a:p>
            <a:pPr marL="1371600" lvl="2" indent="-304800" algn="l" rtl="0">
              <a:lnSpc>
                <a:spcPct val="100000"/>
              </a:lnSpc>
              <a:spcBef>
                <a:spcPts val="0"/>
              </a:spcBef>
              <a:spcAft>
                <a:spcPts val="0"/>
              </a:spcAft>
              <a:buClr>
                <a:srgbClr val="000000"/>
              </a:buClr>
              <a:buSzPts val="1200"/>
              <a:buFont typeface="Calibri"/>
              <a:buChar char="-"/>
            </a:pPr>
            <a:r>
              <a:rPr lang="en-US">
                <a:solidFill>
                  <a:srgbClr val="000000"/>
                </a:solidFill>
              </a:rPr>
              <a:t>receive same authorized entrant training in addition to rescue training</a:t>
            </a:r>
            <a:endParaRPr>
              <a:solidFill>
                <a:srgbClr val="000000"/>
              </a:solidFill>
            </a:endParaRPr>
          </a:p>
          <a:p>
            <a:pPr marL="1371600" lvl="2" indent="-304800" algn="l" rtl="0">
              <a:lnSpc>
                <a:spcPct val="100000"/>
              </a:lnSpc>
              <a:spcBef>
                <a:spcPts val="0"/>
              </a:spcBef>
              <a:spcAft>
                <a:spcPts val="0"/>
              </a:spcAft>
              <a:buClr>
                <a:srgbClr val="000000"/>
              </a:buClr>
              <a:buSzPts val="1200"/>
              <a:buFont typeface="Calibri"/>
              <a:buChar char="-"/>
            </a:pPr>
            <a:r>
              <a:rPr lang="en-US">
                <a:solidFill>
                  <a:srgbClr val="000000"/>
                </a:solidFill>
              </a:rPr>
              <a:t>CPR and first aid trained with at least one rescue personnel certified</a:t>
            </a:r>
            <a:endParaRPr>
              <a:solidFill>
                <a:srgbClr val="000000"/>
              </a:solidFill>
            </a:endParaRPr>
          </a:p>
          <a:p>
            <a:pPr marL="1371600" lvl="2" indent="-304800" algn="l" rtl="0">
              <a:lnSpc>
                <a:spcPct val="100000"/>
              </a:lnSpc>
              <a:spcBef>
                <a:spcPts val="0"/>
              </a:spcBef>
              <a:spcAft>
                <a:spcPts val="0"/>
              </a:spcAft>
              <a:buClr>
                <a:srgbClr val="000000"/>
              </a:buClr>
              <a:buSzPts val="1200"/>
              <a:buFont typeface="Calibri"/>
              <a:buChar char="-"/>
            </a:pPr>
            <a:r>
              <a:rPr lang="en-US">
                <a:solidFill>
                  <a:srgbClr val="000000"/>
                </a:solidFill>
              </a:rPr>
              <a:t>practice rescues at a minimum once a year</a:t>
            </a:r>
            <a:endParaRPr>
              <a:solidFill>
                <a:srgbClr val="000000"/>
              </a:solidFill>
            </a:endParaRPr>
          </a:p>
          <a:p>
            <a:pPr marL="1371600" lvl="2" indent="-304800" algn="l" rtl="0">
              <a:lnSpc>
                <a:spcPct val="100000"/>
              </a:lnSpc>
              <a:spcBef>
                <a:spcPts val="0"/>
              </a:spcBef>
              <a:spcAft>
                <a:spcPts val="0"/>
              </a:spcAft>
              <a:buClr>
                <a:srgbClr val="000000"/>
              </a:buClr>
              <a:buSzPts val="1200"/>
              <a:buFont typeface="Calibri"/>
              <a:buChar char="-"/>
            </a:pPr>
            <a:r>
              <a:rPr lang="en-US">
                <a:solidFill>
                  <a:srgbClr val="000000"/>
                </a:solidFill>
              </a:rPr>
              <a:t>aware of the hazards present at a permit space</a:t>
            </a:r>
            <a:endParaRPr>
              <a:solidFill>
                <a:srgbClr val="000000"/>
              </a:solidFill>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Clr>
                <a:schemeClr val="dk1"/>
              </a:buClr>
              <a:buSzPts val="1200"/>
              <a:buFont typeface="Calibri"/>
              <a:buNone/>
            </a:pPr>
            <a:r>
              <a:rPr lang="en-US" b="1"/>
              <a:t>Reference:</a:t>
            </a:r>
            <a:endParaRPr/>
          </a:p>
          <a:p>
            <a:pPr marL="0" lvl="0" indent="0" algn="l" rtl="0">
              <a:lnSpc>
                <a:spcPct val="100000"/>
              </a:lnSpc>
              <a:spcBef>
                <a:spcPts val="0"/>
              </a:spcBef>
              <a:spcAft>
                <a:spcPts val="0"/>
              </a:spcAft>
              <a:buSzPts val="1400"/>
              <a:buNone/>
            </a:pPr>
            <a:r>
              <a:rPr lang="en-US"/>
              <a:t>OSHA. (2012). </a:t>
            </a:r>
            <a:r>
              <a:rPr lang="en-US" i="1"/>
              <a:t>Regulations (Standards- 29 CFR).</a:t>
            </a:r>
            <a:r>
              <a:rPr lang="en-US"/>
              <a:t> Retrieved from United States Department of Labor: </a:t>
            </a:r>
            <a:r>
              <a:rPr lang="en-US" u="sng">
                <a:solidFill>
                  <a:schemeClr val="hlink"/>
                </a:solidFill>
                <a:hlinkClick r:id="rId3"/>
              </a:rPr>
              <a:t>https://www.osha.gov/pls/oshaweb/owadisp.show_document?p_id=9797&amp;p_table=STANDARDS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Rescue 3 International. (2015). </a:t>
            </a:r>
            <a:r>
              <a:rPr lang="en-US" i="1"/>
              <a:t>Confined Space for Industry &amp; Government.</a:t>
            </a:r>
            <a:r>
              <a:rPr lang="en-US"/>
              <a:t> Retrieved from Rescue 3 International : </a:t>
            </a:r>
            <a:r>
              <a:rPr lang="en-US" u="sng">
                <a:solidFill>
                  <a:schemeClr val="hlink"/>
                </a:solidFill>
                <a:hlinkClick r:id="rId4"/>
              </a:rPr>
              <a:t>https://rescue3.com/confined-space-for-industry-government/</a:t>
            </a:r>
            <a:endParaRPr/>
          </a:p>
        </p:txBody>
      </p:sp>
      <p:sp>
        <p:nvSpPr>
          <p:cNvPr id="502" name="Google Shape;502;p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0" name="Google Shape;510;p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Some safety practices to keep in mind when working on a permit space are:</a:t>
            </a:r>
            <a:endParaRPr/>
          </a:p>
          <a:p>
            <a:pPr marL="457200" lvl="0" indent="-317500" algn="l" rtl="0">
              <a:lnSpc>
                <a:spcPct val="100000"/>
              </a:lnSpc>
              <a:spcBef>
                <a:spcPts val="0"/>
              </a:spcBef>
              <a:spcAft>
                <a:spcPts val="0"/>
              </a:spcAft>
              <a:buSzPts val="1400"/>
              <a:buChar char="-"/>
            </a:pPr>
            <a:r>
              <a:rPr lang="en-US"/>
              <a:t>Display the issued permit on the worksite at all times</a:t>
            </a:r>
            <a:endParaRPr/>
          </a:p>
          <a:p>
            <a:pPr marL="457200" lvl="0" indent="-317500" algn="l" rtl="0">
              <a:lnSpc>
                <a:spcPct val="100000"/>
              </a:lnSpc>
              <a:spcBef>
                <a:spcPts val="0"/>
              </a:spcBef>
              <a:spcAft>
                <a:spcPts val="0"/>
              </a:spcAft>
              <a:buSzPts val="1400"/>
              <a:buChar char="-"/>
            </a:pPr>
            <a:r>
              <a:rPr lang="en-US"/>
              <a:t>Working conditions can change, always monitor atmosphere content AT ALL TIMES</a:t>
            </a:r>
            <a:endParaRPr/>
          </a:p>
          <a:p>
            <a:pPr marL="457200" lvl="0" indent="-317500" algn="l" rtl="0">
              <a:lnSpc>
                <a:spcPct val="100000"/>
              </a:lnSpc>
              <a:spcBef>
                <a:spcPts val="0"/>
              </a:spcBef>
              <a:spcAft>
                <a:spcPts val="0"/>
              </a:spcAft>
              <a:buSzPts val="1400"/>
              <a:buChar char="-"/>
            </a:pPr>
            <a:r>
              <a:rPr lang="en-US"/>
              <a:t>Different gases settle at different elevations, measure gas levels at different elevations</a:t>
            </a:r>
            <a:endParaRPr/>
          </a:p>
          <a:p>
            <a:pPr marL="457200" lvl="0" indent="-317500" algn="l" rtl="0">
              <a:lnSpc>
                <a:spcPct val="100000"/>
              </a:lnSpc>
              <a:spcBef>
                <a:spcPts val="0"/>
              </a:spcBef>
              <a:spcAft>
                <a:spcPts val="0"/>
              </a:spcAft>
              <a:buSzPts val="1400"/>
              <a:buChar char="-"/>
            </a:pPr>
            <a:r>
              <a:rPr lang="en-US"/>
              <a:t>Always have someone in communication with the entrant. New hazards may be introduced and needs to be reported. It also allows attendant to monitor entrant’s behavior and determine if the entrant is overexposed to a hazard.</a:t>
            </a:r>
            <a:endParaRPr/>
          </a:p>
          <a:p>
            <a:pPr marL="457200" lvl="0" indent="-317500" algn="l" rtl="0">
              <a:lnSpc>
                <a:spcPct val="100000"/>
              </a:lnSpc>
              <a:spcBef>
                <a:spcPts val="0"/>
              </a:spcBef>
              <a:spcAft>
                <a:spcPts val="0"/>
              </a:spcAft>
              <a:buSzPts val="1400"/>
              <a:buChar char="-"/>
            </a:pPr>
            <a:r>
              <a:rPr lang="en-US"/>
              <a:t>Lockout/Tagout any equipment before entering to prevent accidental machine startups</a:t>
            </a:r>
            <a:endParaRPr/>
          </a:p>
          <a:p>
            <a:pPr marL="457200" lvl="0" indent="-317500" algn="l" rtl="0">
              <a:lnSpc>
                <a:spcPct val="100000"/>
              </a:lnSpc>
              <a:spcBef>
                <a:spcPts val="0"/>
              </a:spcBef>
              <a:spcAft>
                <a:spcPts val="0"/>
              </a:spcAft>
              <a:buSzPts val="1400"/>
              <a:buChar char="-"/>
            </a:pPr>
            <a:r>
              <a:rPr lang="en-US"/>
              <a:t>Secure the perimeter of a permit space worksite with barriers or shields to prevent any unauthorized access </a:t>
            </a:r>
            <a:endParaRPr/>
          </a:p>
          <a:p>
            <a:pPr marL="457200" lvl="0" indent="-317500" algn="l" rtl="0">
              <a:lnSpc>
                <a:spcPct val="100000"/>
              </a:lnSpc>
              <a:spcBef>
                <a:spcPts val="0"/>
              </a:spcBef>
              <a:spcAft>
                <a:spcPts val="0"/>
              </a:spcAft>
              <a:buSzPts val="1400"/>
              <a:buChar char="-"/>
            </a:pPr>
            <a:r>
              <a:rPr lang="en-US"/>
              <a:t>More eyes the better, having multiple attendants can make sure the worksite is being monitored at all times as well as prevent unauthorized entries.</a:t>
            </a:r>
            <a:endParaRPr/>
          </a:p>
          <a:p>
            <a:pPr marL="457200" lvl="0" indent="-317500" algn="l" rtl="0">
              <a:lnSpc>
                <a:spcPct val="100000"/>
              </a:lnSpc>
              <a:spcBef>
                <a:spcPts val="0"/>
              </a:spcBef>
              <a:spcAft>
                <a:spcPts val="0"/>
              </a:spcAft>
              <a:buSzPts val="1400"/>
              <a:buChar char="-"/>
            </a:pPr>
            <a:r>
              <a:rPr lang="en-US"/>
              <a:t>Utilize safety equipments PPE’s and ventilation equipments to provide a safe working environment for the entrant.</a:t>
            </a:r>
            <a:endParaRPr/>
          </a:p>
          <a:p>
            <a:pPr marL="457200" lvl="0" indent="-317500" algn="l" rtl="0">
              <a:lnSpc>
                <a:spcPct val="100000"/>
              </a:lnSpc>
              <a:spcBef>
                <a:spcPts val="0"/>
              </a:spcBef>
              <a:spcAft>
                <a:spcPts val="0"/>
              </a:spcAft>
              <a:buSzPts val="1400"/>
              <a:buChar char="-"/>
            </a:pPr>
            <a:r>
              <a:rPr lang="en-US"/>
              <a:t>Ventilate properly, being away of the placement of the fresh air intake and exhaust.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1"/>
              <a:t>Ask the trainees what other safety practices they can do</a:t>
            </a:r>
            <a:endParaRPr b="1"/>
          </a:p>
        </p:txBody>
      </p:sp>
      <p:sp>
        <p:nvSpPr>
          <p:cNvPr id="511" name="Google Shape;511;p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7" name="Google Shape;517;p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000"/>
              </a:spcBef>
              <a:spcAft>
                <a:spcPts val="0"/>
              </a:spcAft>
              <a:buSzPts val="1400"/>
              <a:buNone/>
            </a:pPr>
            <a:r>
              <a:rPr lang="en-US">
                <a:solidFill>
                  <a:srgbClr val="000000"/>
                </a:solidFill>
              </a:rPr>
              <a:t>Going back to one of the accidents that was shared earlier in the presentation, having learned about all of the proper procedures and equipment accidents like this can be prevented if you all take what you’ve learned here and apply it into your day to day life.</a:t>
            </a:r>
            <a:endParaRPr>
              <a:solidFill>
                <a:srgbClr val="000000"/>
              </a:solidFill>
            </a:endParaRPr>
          </a:p>
          <a:p>
            <a:pPr marL="0" lvl="0" indent="0" algn="l" rtl="0">
              <a:lnSpc>
                <a:spcPct val="115000"/>
              </a:lnSpc>
              <a:spcBef>
                <a:spcPts val="1000"/>
              </a:spcBef>
              <a:spcAft>
                <a:spcPts val="0"/>
              </a:spcAft>
              <a:buSzPts val="1400"/>
              <a:buNone/>
            </a:pPr>
            <a:r>
              <a:rPr lang="en-US">
                <a:solidFill>
                  <a:srgbClr val="000000"/>
                </a:solidFill>
              </a:rPr>
              <a:t>As a refresher, here’s what happened in the case above. In July of 2017, three employees died working in a manhole in Key Largo due to deadly amounts of hydrogen sulfide and carbon monoxide. </a:t>
            </a:r>
            <a:endParaRPr>
              <a:solidFill>
                <a:srgbClr val="000000"/>
              </a:solidFill>
            </a:endParaRPr>
          </a:p>
          <a:p>
            <a:pPr marL="0" lvl="0" indent="0" algn="l" rtl="0">
              <a:lnSpc>
                <a:spcPct val="115000"/>
              </a:lnSpc>
              <a:spcBef>
                <a:spcPts val="1000"/>
              </a:spcBef>
              <a:spcAft>
                <a:spcPts val="0"/>
              </a:spcAft>
              <a:buSzPts val="1400"/>
              <a:buNone/>
            </a:pPr>
            <a:endParaRPr>
              <a:solidFill>
                <a:srgbClr val="000000"/>
              </a:solidFill>
            </a:endParaRPr>
          </a:p>
          <a:p>
            <a:pPr marL="0" lvl="0" indent="0" algn="l" rtl="0">
              <a:lnSpc>
                <a:spcPct val="115000"/>
              </a:lnSpc>
              <a:spcBef>
                <a:spcPts val="1000"/>
              </a:spcBef>
              <a:spcAft>
                <a:spcPts val="0"/>
              </a:spcAft>
              <a:buSzPts val="1400"/>
              <a:buNone/>
            </a:pPr>
            <a:r>
              <a:rPr lang="en-US">
                <a:solidFill>
                  <a:srgbClr val="000000"/>
                </a:solidFill>
              </a:rPr>
              <a:t>**</a:t>
            </a:r>
            <a:r>
              <a:rPr lang="en-US" sz="1400" b="1">
                <a:solidFill>
                  <a:srgbClr val="000000"/>
                </a:solidFill>
              </a:rPr>
              <a:t>Discuss with the class, ask attendee’s what went wrong and what actions could have been taken to avoid this incident. Try and get the class to bring up the following corrective actions</a:t>
            </a:r>
            <a:r>
              <a:rPr lang="en-US">
                <a:solidFill>
                  <a:srgbClr val="000000"/>
                </a:solidFill>
              </a:rPr>
              <a:t>**</a:t>
            </a:r>
            <a:endParaRPr>
              <a:solidFill>
                <a:srgbClr val="000000"/>
              </a:solidFill>
            </a:endParaRPr>
          </a:p>
          <a:p>
            <a:pPr marL="0" lvl="0" indent="457200" algn="l" rtl="0">
              <a:lnSpc>
                <a:spcPct val="115000"/>
              </a:lnSpc>
              <a:spcBef>
                <a:spcPts val="1000"/>
              </a:spcBef>
              <a:spcAft>
                <a:spcPts val="0"/>
              </a:spcAft>
              <a:buSzPts val="1400"/>
              <a:buNone/>
            </a:pPr>
            <a:r>
              <a:rPr lang="en-US" u="sng">
                <a:solidFill>
                  <a:srgbClr val="000000"/>
                </a:solidFill>
              </a:rPr>
              <a:t> Corrective Actions</a:t>
            </a:r>
            <a:endParaRPr u="sng">
              <a:solidFill>
                <a:srgbClr val="000000"/>
              </a:solidFill>
            </a:endParaRPr>
          </a:p>
          <a:p>
            <a:pPr marL="457200" lvl="0" indent="-304800" algn="l" rtl="0">
              <a:lnSpc>
                <a:spcPct val="115000"/>
              </a:lnSpc>
              <a:spcBef>
                <a:spcPts val="0"/>
              </a:spcBef>
              <a:spcAft>
                <a:spcPts val="0"/>
              </a:spcAft>
              <a:buClr>
                <a:srgbClr val="000000"/>
              </a:buClr>
              <a:buSzPts val="1200"/>
              <a:buFont typeface="Calibri"/>
              <a:buAutoNum type="arabicPeriod"/>
            </a:pPr>
            <a:r>
              <a:rPr lang="en-US">
                <a:solidFill>
                  <a:srgbClr val="000000"/>
                </a:solidFill>
              </a:rPr>
              <a:t>Contains or has a potential to contain a hazardous atmosphere and oxygen deficient</a:t>
            </a:r>
            <a:endParaRPr>
              <a:solidFill>
                <a:srgbClr val="000000"/>
              </a:solidFill>
            </a:endParaRPr>
          </a:p>
          <a:p>
            <a:pPr marL="457200" lvl="0" indent="-304800" algn="l" rtl="0">
              <a:lnSpc>
                <a:spcPct val="115000"/>
              </a:lnSpc>
              <a:spcBef>
                <a:spcPts val="0"/>
              </a:spcBef>
              <a:spcAft>
                <a:spcPts val="0"/>
              </a:spcAft>
              <a:buClr>
                <a:srgbClr val="000000"/>
              </a:buClr>
              <a:buSzPts val="1200"/>
              <a:buFont typeface="Calibri"/>
              <a:buAutoNum type="arabicPeriod"/>
            </a:pPr>
            <a:r>
              <a:rPr lang="en-US">
                <a:solidFill>
                  <a:srgbClr val="000000"/>
                </a:solidFill>
              </a:rPr>
              <a:t>Failure to use gas detection equipment to measure oxygen and gas content</a:t>
            </a:r>
            <a:endParaRPr>
              <a:solidFill>
                <a:srgbClr val="000000"/>
              </a:solidFill>
            </a:endParaRPr>
          </a:p>
          <a:p>
            <a:pPr marL="457200" lvl="0" indent="-304800" algn="l" rtl="0">
              <a:lnSpc>
                <a:spcPct val="115000"/>
              </a:lnSpc>
              <a:spcBef>
                <a:spcPts val="0"/>
              </a:spcBef>
              <a:spcAft>
                <a:spcPts val="0"/>
              </a:spcAft>
              <a:buClr>
                <a:srgbClr val="000000"/>
              </a:buClr>
              <a:buSzPts val="1200"/>
              <a:buFont typeface="Calibri"/>
              <a:buAutoNum type="arabicPeriod"/>
            </a:pPr>
            <a:r>
              <a:rPr lang="en-US">
                <a:solidFill>
                  <a:srgbClr val="000000"/>
                </a:solidFill>
              </a:rPr>
              <a:t>Provide confined space entry permit and provide documentation</a:t>
            </a:r>
            <a:endParaRPr>
              <a:solidFill>
                <a:srgbClr val="000000"/>
              </a:solidFill>
            </a:endParaRPr>
          </a:p>
          <a:p>
            <a:pPr marL="457200" lvl="0" indent="-304800" algn="l" rtl="0">
              <a:lnSpc>
                <a:spcPct val="115000"/>
              </a:lnSpc>
              <a:spcBef>
                <a:spcPts val="0"/>
              </a:spcBef>
              <a:spcAft>
                <a:spcPts val="0"/>
              </a:spcAft>
              <a:buClr>
                <a:srgbClr val="000000"/>
              </a:buClr>
              <a:buSzPts val="1200"/>
              <a:buFont typeface="Calibri"/>
              <a:buAutoNum type="arabicPeriod"/>
            </a:pPr>
            <a:r>
              <a:rPr lang="en-US">
                <a:solidFill>
                  <a:srgbClr val="000000"/>
                </a:solidFill>
              </a:rPr>
              <a:t>Workers need confined space permit training before entering, confined space</a:t>
            </a:r>
            <a:endParaRPr>
              <a:solidFill>
                <a:srgbClr val="000000"/>
              </a:solidFill>
            </a:endParaRPr>
          </a:p>
          <a:p>
            <a:pPr marL="457200" lvl="0" indent="-304800" algn="l" rtl="0">
              <a:lnSpc>
                <a:spcPct val="115000"/>
              </a:lnSpc>
              <a:spcBef>
                <a:spcPts val="0"/>
              </a:spcBef>
              <a:spcAft>
                <a:spcPts val="0"/>
              </a:spcAft>
              <a:buClr>
                <a:srgbClr val="000000"/>
              </a:buClr>
              <a:buSzPts val="1200"/>
              <a:buFont typeface="Calibri"/>
              <a:buAutoNum type="arabicPeriod"/>
            </a:pPr>
            <a:r>
              <a:rPr lang="en-US">
                <a:solidFill>
                  <a:srgbClr val="000000"/>
                </a:solidFill>
                <a:highlight>
                  <a:schemeClr val="lt1"/>
                </a:highlight>
              </a:rPr>
              <a:t>No guarding around manhole before workers enter the confined space</a:t>
            </a:r>
            <a:endParaRPr>
              <a:solidFill>
                <a:srgbClr val="000000"/>
              </a:solidFill>
              <a:highlight>
                <a:schemeClr val="lt1"/>
              </a:highlight>
            </a:endParaRPr>
          </a:p>
          <a:p>
            <a:pPr marL="457200" lvl="0" indent="0" algn="l" rtl="0">
              <a:lnSpc>
                <a:spcPct val="115000"/>
              </a:lnSpc>
              <a:spcBef>
                <a:spcPts val="0"/>
              </a:spcBef>
              <a:spcAft>
                <a:spcPts val="0"/>
              </a:spcAft>
              <a:buSzPts val="1400"/>
              <a:buNone/>
            </a:pPr>
            <a:endParaRPr u="sng">
              <a:solidFill>
                <a:srgbClr val="000000"/>
              </a:solidFill>
              <a:highlight>
                <a:schemeClr val="lt1"/>
              </a:highlight>
            </a:endParaRPr>
          </a:p>
          <a:p>
            <a:pPr marL="457200" lvl="0" indent="0" algn="l" rtl="0">
              <a:lnSpc>
                <a:spcPct val="115000"/>
              </a:lnSpc>
              <a:spcBef>
                <a:spcPts val="0"/>
              </a:spcBef>
              <a:spcAft>
                <a:spcPts val="0"/>
              </a:spcAft>
              <a:buSzPts val="1400"/>
              <a:buNone/>
            </a:pPr>
            <a:r>
              <a:rPr lang="en-US" u="sng">
                <a:solidFill>
                  <a:srgbClr val="000000"/>
                </a:solidFill>
                <a:highlight>
                  <a:schemeClr val="lt1"/>
                </a:highlight>
              </a:rPr>
              <a:t>Safety equipment</a:t>
            </a:r>
            <a:endParaRPr u="sng">
              <a:solidFill>
                <a:srgbClr val="000000"/>
              </a:solidFill>
              <a:highlight>
                <a:schemeClr val="lt1"/>
              </a:highlight>
            </a:endParaRPr>
          </a:p>
          <a:p>
            <a:pPr marL="457200" lvl="0" indent="-304800" algn="l" rtl="0">
              <a:lnSpc>
                <a:spcPct val="100000"/>
              </a:lnSpc>
              <a:spcBef>
                <a:spcPts val="0"/>
              </a:spcBef>
              <a:spcAft>
                <a:spcPts val="0"/>
              </a:spcAft>
              <a:buSzPts val="1200"/>
              <a:buFont typeface="Calibri"/>
              <a:buAutoNum type="arabicPeriod"/>
            </a:pPr>
            <a:r>
              <a:rPr lang="en-US">
                <a:solidFill>
                  <a:srgbClr val="000000"/>
                </a:solidFill>
                <a:highlight>
                  <a:srgbClr val="FFFFFF"/>
                </a:highlight>
              </a:rPr>
              <a:t>The workers did not have safety equipment before entering the confined space such as tripod, safety harness, ventilation equipment, clothing, boots, respirator, special tools, communication equipment, entrant, and</a:t>
            </a:r>
            <a:endParaRPr>
              <a:solidFill>
                <a:srgbClr val="000000"/>
              </a:solidFill>
              <a:highlight>
                <a:srgbClr val="FFFFFF"/>
              </a:highlight>
            </a:endParaRPr>
          </a:p>
          <a:p>
            <a:pPr marL="457200" lvl="0" indent="-304800" algn="l" rtl="0">
              <a:lnSpc>
                <a:spcPct val="100000"/>
              </a:lnSpc>
              <a:spcBef>
                <a:spcPts val="0"/>
              </a:spcBef>
              <a:spcAft>
                <a:spcPts val="0"/>
              </a:spcAft>
              <a:buSzPts val="1200"/>
              <a:buFont typeface="Calibri"/>
              <a:buAutoNum type="arabicPeriod"/>
            </a:pPr>
            <a:r>
              <a:rPr lang="en-US">
                <a:solidFill>
                  <a:srgbClr val="000000"/>
                </a:solidFill>
                <a:highlight>
                  <a:srgbClr val="FFFFFF"/>
                </a:highlight>
              </a:rPr>
              <a:t> The safety entrant should have a safety rope or line tied to the worker entering the confined space</a:t>
            </a:r>
            <a:endParaRPr>
              <a:solidFill>
                <a:srgbClr val="000000"/>
              </a:solidFill>
              <a:highlight>
                <a:srgbClr val="FFFFFF"/>
              </a:highlight>
            </a:endParaRPr>
          </a:p>
          <a:p>
            <a:pPr marL="0" lvl="0" indent="0" algn="l" rtl="0">
              <a:lnSpc>
                <a:spcPct val="100000"/>
              </a:lnSpc>
              <a:spcBef>
                <a:spcPts val="0"/>
              </a:spcBef>
              <a:spcAft>
                <a:spcPts val="0"/>
              </a:spcAft>
              <a:buSzPts val="1400"/>
              <a:buNone/>
            </a:pPr>
            <a:endParaRPr>
              <a:solidFill>
                <a:srgbClr val="000000"/>
              </a:solidFill>
              <a:highlight>
                <a:srgbClr val="FFFFFF"/>
              </a:highlight>
            </a:endParaRPr>
          </a:p>
          <a:p>
            <a:pPr marL="0" lvl="0" indent="0" algn="l" rtl="0">
              <a:lnSpc>
                <a:spcPct val="100000"/>
              </a:lnSpc>
              <a:spcBef>
                <a:spcPts val="0"/>
              </a:spcBef>
              <a:spcAft>
                <a:spcPts val="0"/>
              </a:spcAft>
              <a:buSzPts val="1400"/>
              <a:buNone/>
            </a:pPr>
            <a:r>
              <a:rPr lang="en-US">
                <a:solidFill>
                  <a:srgbClr val="000000"/>
                </a:solidFill>
                <a:highlight>
                  <a:srgbClr val="FFFFFF"/>
                </a:highlight>
              </a:rPr>
              <a:t>Reference:</a:t>
            </a:r>
            <a:endParaRPr>
              <a:solidFill>
                <a:srgbClr val="000000"/>
              </a:solidFill>
              <a:highlight>
                <a:srgbClr val="FFFFFF"/>
              </a:highlight>
            </a:endParaRPr>
          </a:p>
          <a:p>
            <a:pPr marL="0" lvl="0" indent="0" algn="l" rtl="0">
              <a:lnSpc>
                <a:spcPct val="115000"/>
              </a:lnSpc>
              <a:spcBef>
                <a:spcPts val="1200"/>
              </a:spcBef>
              <a:spcAft>
                <a:spcPts val="0"/>
              </a:spcAft>
              <a:buClr>
                <a:schemeClr val="dk1"/>
              </a:buClr>
              <a:buSzPts val="1100"/>
              <a:buFont typeface="Arial"/>
              <a:buNone/>
            </a:pPr>
            <a:r>
              <a:rPr lang="en-US" sz="1100" i="1">
                <a:solidFill>
                  <a:srgbClr val="000000"/>
                </a:solidFill>
                <a:latin typeface="Arial"/>
                <a:ea typeface="Arial"/>
                <a:cs typeface="Arial"/>
                <a:sym typeface="Arial"/>
              </a:rPr>
              <a:t>OSHA Training</a:t>
            </a:r>
            <a:r>
              <a:rPr lang="en-US" sz="1100">
                <a:solidFill>
                  <a:srgbClr val="000000"/>
                </a:solidFill>
                <a:latin typeface="Arial"/>
                <a:ea typeface="Arial"/>
                <a:cs typeface="Arial"/>
                <a:sym typeface="Arial"/>
              </a:rPr>
              <a:t>. </a:t>
            </a:r>
            <a:r>
              <a:rPr lang="en-US" sz="1100">
                <a:latin typeface="Arial"/>
                <a:ea typeface="Arial"/>
                <a:cs typeface="Arial"/>
                <a:sym typeface="Arial"/>
              </a:rPr>
              <a:t>(2017). Retrieved from OSHA finds employer at fault in confined space deaths: </a:t>
            </a:r>
            <a:r>
              <a:rPr lang="en-US" sz="1100" u="sng">
                <a:solidFill>
                  <a:schemeClr val="hlink"/>
                </a:solidFill>
                <a:latin typeface="Arial"/>
                <a:ea typeface="Arial"/>
                <a:cs typeface="Arial"/>
                <a:sym typeface="Arial"/>
                <a:hlinkClick r:id="rId3"/>
              </a:rPr>
              <a:t>http://osha10hrtraining.com/blog/safety-violations/osha-finds-employer-at-fault-in-confined-space-deaths/</a:t>
            </a:r>
            <a:endParaRPr sz="110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endParaRPr sz="1100">
              <a:latin typeface="Arial"/>
              <a:ea typeface="Arial"/>
              <a:cs typeface="Arial"/>
              <a:sym typeface="Arial"/>
            </a:endParaRPr>
          </a:p>
          <a:p>
            <a:pPr marL="0" lvl="0" indent="0" algn="l" rtl="0">
              <a:lnSpc>
                <a:spcPct val="115000"/>
              </a:lnSpc>
              <a:spcBef>
                <a:spcPts val="1200"/>
              </a:spcBef>
              <a:spcAft>
                <a:spcPts val="0"/>
              </a:spcAft>
              <a:buSzPts val="1400"/>
              <a:buNone/>
            </a:pPr>
            <a:r>
              <a:rPr lang="en-US" sz="1100">
                <a:latin typeface="Arial"/>
                <a:ea typeface="Arial"/>
                <a:cs typeface="Arial"/>
                <a:sym typeface="Arial"/>
              </a:rPr>
              <a:t> </a:t>
            </a:r>
            <a:endParaRPr>
              <a:solidFill>
                <a:srgbClr val="FF0000"/>
              </a:solidFill>
              <a:highlight>
                <a:srgbClr val="FFFFFF"/>
              </a:highlight>
            </a:endParaRPr>
          </a:p>
          <a:p>
            <a:pPr marL="457200" lvl="0" indent="0" algn="l" rtl="0">
              <a:lnSpc>
                <a:spcPct val="100000"/>
              </a:lnSpc>
              <a:spcBef>
                <a:spcPts val="1200"/>
              </a:spcBef>
              <a:spcAft>
                <a:spcPts val="0"/>
              </a:spcAft>
              <a:buSzPts val="1400"/>
              <a:buNone/>
            </a:pPr>
            <a:endParaRPr>
              <a:solidFill>
                <a:srgbClr val="FF0000"/>
              </a:solidFill>
              <a:highlight>
                <a:srgbClr val="FFFFFF"/>
              </a:highlight>
            </a:endParaRPr>
          </a:p>
          <a:p>
            <a:pPr marL="0" lvl="0" indent="0" algn="l" rtl="0">
              <a:lnSpc>
                <a:spcPct val="100000"/>
              </a:lnSpc>
              <a:spcBef>
                <a:spcPts val="0"/>
              </a:spcBef>
              <a:spcAft>
                <a:spcPts val="0"/>
              </a:spcAft>
              <a:buSzPts val="1400"/>
              <a:buNone/>
            </a:pPr>
            <a:endParaRPr/>
          </a:p>
        </p:txBody>
      </p:sp>
      <p:sp>
        <p:nvSpPr>
          <p:cNvPr id="518" name="Google Shape;518;p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6" name="Google Shape;526;p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7" name="Google Shape;527;p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3" name="Google Shape;533;p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4" name="Google Shape;534;p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According to the OSHA standard 1910.146(b):</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en-US"/>
              <a:t>All 3 criteria must be met.</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en-US"/>
              <a:t>Read 3 sections on powerpoint.</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en-US"/>
              <a:t>Explanations:</a:t>
            </a:r>
            <a:endParaRPr/>
          </a:p>
          <a:p>
            <a:pPr marL="228600" lvl="0" indent="-228600" algn="l" rtl="0">
              <a:lnSpc>
                <a:spcPct val="100000"/>
              </a:lnSpc>
              <a:spcBef>
                <a:spcPts val="0"/>
              </a:spcBef>
              <a:spcAft>
                <a:spcPts val="0"/>
              </a:spcAft>
              <a:buClr>
                <a:schemeClr val="dk1"/>
              </a:buClr>
              <a:buSzPts val="1200"/>
              <a:buFont typeface="Calibri"/>
              <a:buAutoNum type="arabicPeriod"/>
            </a:pPr>
            <a:r>
              <a:rPr lang="en-US"/>
              <a:t>The whole body of an employee must be able to fit and work inside a given space</a:t>
            </a:r>
            <a:endParaRPr/>
          </a:p>
          <a:p>
            <a:pPr marL="228600" lvl="0" indent="-228600" algn="l" rtl="0">
              <a:lnSpc>
                <a:spcPct val="100000"/>
              </a:lnSpc>
              <a:spcBef>
                <a:spcPts val="0"/>
              </a:spcBef>
              <a:spcAft>
                <a:spcPts val="0"/>
              </a:spcAft>
              <a:buClr>
                <a:schemeClr val="dk1"/>
              </a:buClr>
              <a:buSzPts val="1200"/>
              <a:buFont typeface="Calibri"/>
              <a:buAutoNum type="arabicPeriod"/>
            </a:pPr>
            <a:r>
              <a:rPr lang="en-US"/>
              <a:t>Does NOT mean only one way in or out… It means that the worker must exert unusual effort to enter or leave the space such as twisting, crawling, go through narrow openings, etc.</a:t>
            </a:r>
            <a:endParaRPr/>
          </a:p>
          <a:p>
            <a:pPr marL="685800" marR="0" lvl="1" indent="-228600" algn="l" rtl="0">
              <a:lnSpc>
                <a:spcPct val="100000"/>
              </a:lnSpc>
              <a:spcBef>
                <a:spcPts val="0"/>
              </a:spcBef>
              <a:spcAft>
                <a:spcPts val="0"/>
              </a:spcAft>
              <a:buClr>
                <a:schemeClr val="dk1"/>
              </a:buClr>
              <a:buSzPts val="1200"/>
              <a:buFont typeface="Arial"/>
              <a:buChar char="•"/>
            </a:pPr>
            <a:r>
              <a:rPr lang="en-US"/>
              <a:t>Examples: Hatchets, port holes, manholes, ladders, spiral stairway, crawl spaces, enclosed spaces with long distance to exit</a:t>
            </a:r>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US"/>
              <a:t>For example space is not designed with any safeguards for workers such as lighting, ventilation, gas detector etc.</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en-US" b="1"/>
              <a:t>Reference:</a:t>
            </a: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OSHA. (2012). </a:t>
            </a:r>
            <a:r>
              <a:rPr lang="en-US" sz="1200" i="1">
                <a:solidFill>
                  <a:schemeClr val="dk1"/>
                </a:solidFill>
                <a:latin typeface="Calibri"/>
                <a:ea typeface="Calibri"/>
                <a:cs typeface="Calibri"/>
                <a:sym typeface="Calibri"/>
              </a:rPr>
              <a:t>Regulations (Standards- 29 CFR).</a:t>
            </a:r>
            <a:r>
              <a:rPr lang="en-US" sz="1200">
                <a:solidFill>
                  <a:schemeClr val="dk1"/>
                </a:solidFill>
                <a:latin typeface="Calibri"/>
                <a:ea typeface="Calibri"/>
                <a:cs typeface="Calibri"/>
                <a:sym typeface="Calibri"/>
              </a:rPr>
              <a:t> Retrieved from United States Department of Labor: https://www.osha.gov/pls/oshaweb/owadisp.show_document?p_id=9797&amp;p_table=STANDARDS</a:t>
            </a: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 </a:t>
            </a:r>
            <a:endParaRPr/>
          </a:p>
          <a:p>
            <a:pPr marL="0" lvl="0" indent="0" algn="l" rtl="0">
              <a:lnSpc>
                <a:spcPct val="100000"/>
              </a:lnSpc>
              <a:spcBef>
                <a:spcPts val="0"/>
              </a:spcBef>
              <a:spcAft>
                <a:spcPts val="0"/>
              </a:spcAft>
              <a:buClr>
                <a:schemeClr val="dk1"/>
              </a:buClr>
              <a:buSzPts val="1200"/>
              <a:buFont typeface="Calibri"/>
              <a:buNone/>
            </a:pPr>
            <a:endParaRPr/>
          </a:p>
        </p:txBody>
      </p:sp>
      <p:sp>
        <p:nvSpPr>
          <p:cNvPr id="166" name="Google Shape;16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0" name="Google Shape;540;p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1" name="Google Shape;541;p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7" name="Google Shape;547;p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8" name="Google Shape;548;p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41</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solidFill>
                  <a:srgbClr val="000000"/>
                </a:solidFill>
              </a:rPr>
              <a:t>The image above shows the body of Patrick Walters after dying due to working in sewage pipes. The autopsy report shows that walters died a slow death due to sludge filling his lungs after sludge caved in the sewage pipes he was working in. </a:t>
            </a:r>
            <a:endParaRPr>
              <a:solidFill>
                <a:srgbClr val="000000"/>
              </a:solidFill>
            </a:endParaRPr>
          </a:p>
          <a:p>
            <a:pPr marL="0" lvl="0" indent="0" algn="l" rtl="0">
              <a:lnSpc>
                <a:spcPct val="100000"/>
              </a:lnSpc>
              <a:spcBef>
                <a:spcPts val="0"/>
              </a:spcBef>
              <a:spcAft>
                <a:spcPts val="0"/>
              </a:spcAft>
              <a:buSzPts val="1400"/>
              <a:buNone/>
            </a:pPr>
            <a:r>
              <a:rPr lang="en-US">
                <a:solidFill>
                  <a:srgbClr val="000000"/>
                </a:solidFill>
              </a:rPr>
              <a:t>This is an example of how tragic confined spaces can be if proper equipment and practices aren’t followed. Had Patrick been using proper equipment, and had the company in question been requiring the use of proper equipment, trenching accidents like this one wouldn’t happen.</a:t>
            </a:r>
            <a:endParaRPr>
              <a:solidFill>
                <a:srgbClr val="000000"/>
              </a:solidFill>
            </a:endParaRPr>
          </a:p>
          <a:p>
            <a:pPr marL="0" lvl="0" indent="0" algn="l" rtl="0">
              <a:lnSpc>
                <a:spcPct val="100000"/>
              </a:lnSpc>
              <a:spcBef>
                <a:spcPts val="0"/>
              </a:spcBef>
              <a:spcAft>
                <a:spcPts val="0"/>
              </a:spcAft>
              <a:buSzPts val="1400"/>
              <a:buNone/>
            </a:pPr>
            <a:endParaRPr>
              <a:solidFill>
                <a:srgbClr val="000000"/>
              </a:solidFill>
            </a:endParaRPr>
          </a:p>
          <a:p>
            <a:pPr marL="0" lvl="0" indent="0" algn="l" rtl="0">
              <a:lnSpc>
                <a:spcPct val="100000"/>
              </a:lnSpc>
              <a:spcBef>
                <a:spcPts val="0"/>
              </a:spcBef>
              <a:spcAft>
                <a:spcPts val="0"/>
              </a:spcAft>
              <a:buSzPts val="1400"/>
              <a:buNone/>
            </a:pPr>
            <a:endParaRPr b="1"/>
          </a:p>
          <a:p>
            <a:pPr marL="0" lvl="0" indent="0" algn="l" rtl="0">
              <a:lnSpc>
                <a:spcPct val="100000"/>
              </a:lnSpc>
              <a:spcBef>
                <a:spcPts val="0"/>
              </a:spcBef>
              <a:spcAft>
                <a:spcPts val="0"/>
              </a:spcAft>
              <a:buSzPts val="1400"/>
              <a:buNone/>
            </a:pPr>
            <a:r>
              <a:rPr lang="en-US" b="1"/>
              <a:t>References:</a:t>
            </a:r>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Barab, J. (2017, March 27). Retrieved from jordanbarab.com: </a:t>
            </a:r>
            <a:r>
              <a:rPr lang="en-US" sz="1200" u="sng">
                <a:solidFill>
                  <a:schemeClr val="hlink"/>
                </a:solidFill>
                <a:latin typeface="Calibri"/>
                <a:ea typeface="Calibri"/>
                <a:cs typeface="Calibri"/>
                <a:sym typeface="Calibri"/>
                <a:hlinkClick r:id="rId3"/>
              </a:rPr>
              <a:t>http://jordanbarab.com/confinedspace/2017/03/27/trench/</a:t>
            </a: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SzPts val="1400"/>
              <a:buNone/>
            </a:pPr>
            <a:endParaRPr b="0"/>
          </a:p>
        </p:txBody>
      </p:sp>
      <p:sp>
        <p:nvSpPr>
          <p:cNvPr id="173" name="Google Shape;17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p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solidFill>
                  <a:srgbClr val="000000"/>
                </a:solidFill>
              </a:rPr>
              <a:t>In July of 2017, three employees died working in a manhole in Key Largo due to deadly amounts of hydrogen sulfide and carbon monoxide. This is one tragic example of accident that should not happen in the workplace. Accidents like this one are easily avoidable if proper equipment was used and procedures were followed. For example, if the atmosphere was tested prior to entry the workers would have been able to take proper precautions, such as using proper PPE. As we continue through this presentation we will learn about the possible procedures and precautions that need to be taken in order to avoid situations like this.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Clr>
                <a:schemeClr val="dk1"/>
              </a:buClr>
              <a:buSzPts val="1400"/>
              <a:buFont typeface="Arial"/>
              <a:buNone/>
            </a:pPr>
            <a:r>
              <a:rPr lang="en-US" b="1"/>
              <a:t>References:</a:t>
            </a:r>
            <a:endParaRPr/>
          </a:p>
          <a:p>
            <a:pPr marL="0" lvl="0" indent="0" algn="l" rtl="0">
              <a:lnSpc>
                <a:spcPct val="100000"/>
              </a:lnSpc>
              <a:spcBef>
                <a:spcPts val="0"/>
              </a:spcBef>
              <a:spcAft>
                <a:spcPts val="0"/>
              </a:spcAft>
              <a:buClr>
                <a:schemeClr val="dk1"/>
              </a:buClr>
              <a:buSzPts val="1200"/>
              <a:buFont typeface="Calibri"/>
              <a:buNone/>
            </a:pPr>
            <a:r>
              <a:rPr lang="en-US"/>
              <a:t>Barab, J. (2017, March 27). Retrieved from jordanbarab.com: </a:t>
            </a:r>
            <a:r>
              <a:rPr lang="en-US" sz="1100" u="sng">
                <a:solidFill>
                  <a:schemeClr val="hlink"/>
                </a:solidFill>
                <a:latin typeface="Arial"/>
                <a:ea typeface="Arial"/>
                <a:cs typeface="Arial"/>
                <a:sym typeface="Arial"/>
                <a:hlinkClick r:id="rId3"/>
              </a:rPr>
              <a:t>http://jordanbarab.com/confinedspace/2017/07/28/confined-spaces/</a:t>
            </a:r>
            <a:endParaRPr sz="1100">
              <a:latin typeface="Arial"/>
              <a:ea typeface="Arial"/>
              <a:cs typeface="Arial"/>
              <a:sym typeface="Arial"/>
            </a:endParaRPr>
          </a:p>
        </p:txBody>
      </p:sp>
      <p:sp>
        <p:nvSpPr>
          <p:cNvPr id="182" name="Google Shape;182;p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Char char="-"/>
            </a:pPr>
            <a:r>
              <a:rPr lang="en-US"/>
              <a:t>What is a Permit-required Confined Space?</a:t>
            </a:r>
            <a:endParaRPr/>
          </a:p>
          <a:p>
            <a:pPr marL="914400" lvl="1" indent="-317500" algn="l" rtl="0">
              <a:lnSpc>
                <a:spcPct val="100000"/>
              </a:lnSpc>
              <a:spcBef>
                <a:spcPts val="0"/>
              </a:spcBef>
              <a:spcAft>
                <a:spcPts val="0"/>
              </a:spcAft>
              <a:buSzPts val="1400"/>
              <a:buChar char="○"/>
            </a:pPr>
            <a:r>
              <a:rPr lang="en-US"/>
              <a:t>A confined space that requires a permit that includes at least one of the following hazards:</a:t>
            </a:r>
            <a:endParaRPr/>
          </a:p>
          <a:p>
            <a:pPr marL="1371600" lvl="2" indent="-317500" algn="l" rtl="0">
              <a:lnSpc>
                <a:spcPct val="100000"/>
              </a:lnSpc>
              <a:spcBef>
                <a:spcPts val="0"/>
              </a:spcBef>
              <a:spcAft>
                <a:spcPts val="0"/>
              </a:spcAft>
              <a:buSzPts val="1400"/>
              <a:buAutoNum type="romanLcPeriod"/>
            </a:pPr>
            <a:r>
              <a:rPr lang="en-US"/>
              <a:t>hazardous atmosphere</a:t>
            </a:r>
            <a:endParaRPr/>
          </a:p>
          <a:p>
            <a:pPr marL="1371600" lvl="2" indent="-317500" algn="l" rtl="0">
              <a:lnSpc>
                <a:spcPct val="100000"/>
              </a:lnSpc>
              <a:spcBef>
                <a:spcPts val="0"/>
              </a:spcBef>
              <a:spcAft>
                <a:spcPts val="0"/>
              </a:spcAft>
              <a:buSzPts val="1400"/>
              <a:buAutoNum type="romanLcPeriod"/>
            </a:pPr>
            <a:r>
              <a:rPr lang="en-US"/>
              <a:t>engulfment hazards - trapped or buried</a:t>
            </a:r>
            <a:endParaRPr/>
          </a:p>
          <a:p>
            <a:pPr marL="1371600" lvl="2" indent="-317500" algn="l" rtl="0">
              <a:lnSpc>
                <a:spcPct val="100000"/>
              </a:lnSpc>
              <a:spcBef>
                <a:spcPts val="0"/>
              </a:spcBef>
              <a:spcAft>
                <a:spcPts val="0"/>
              </a:spcAft>
              <a:buSzPts val="1400"/>
              <a:buAutoNum type="romanLcPeriod"/>
            </a:pPr>
            <a:r>
              <a:rPr lang="en-US"/>
              <a:t>configuration hazards - shaped in a way that makes entry or exit difficult</a:t>
            </a:r>
            <a:endParaRPr/>
          </a:p>
          <a:p>
            <a:pPr marL="1371600" lvl="2" indent="-317500" algn="l" rtl="0">
              <a:lnSpc>
                <a:spcPct val="100000"/>
              </a:lnSpc>
              <a:spcBef>
                <a:spcPts val="0"/>
              </a:spcBef>
              <a:spcAft>
                <a:spcPts val="0"/>
              </a:spcAft>
              <a:buSzPts val="1400"/>
              <a:buAutoNum type="romanLcPeriod"/>
            </a:pPr>
            <a:r>
              <a:rPr lang="en-US"/>
              <a:t>any other recognized serious safety or health hazard</a:t>
            </a:r>
            <a:endParaRPr/>
          </a:p>
          <a:p>
            <a:pPr marL="0" lvl="0" indent="0" algn="l" rtl="0">
              <a:lnSpc>
                <a:spcPct val="100000"/>
              </a:lnSpc>
              <a:spcBef>
                <a:spcPts val="0"/>
              </a:spcBef>
              <a:spcAft>
                <a:spcPts val="0"/>
              </a:spcAft>
              <a:buSzPts val="1400"/>
              <a:buNone/>
            </a:pPr>
            <a:endParaRPr/>
          </a:p>
          <a:p>
            <a:pPr marL="457200" lvl="0" indent="-317500" algn="l" rtl="0">
              <a:lnSpc>
                <a:spcPct val="100000"/>
              </a:lnSpc>
              <a:spcBef>
                <a:spcPts val="0"/>
              </a:spcBef>
              <a:spcAft>
                <a:spcPts val="0"/>
              </a:spcAft>
              <a:buSzPts val="1400"/>
              <a:buChar char="-"/>
            </a:pPr>
            <a:r>
              <a:rPr lang="en-US"/>
              <a:t>Any of these hazards would affect a workers ability to leave the area without assistance</a:t>
            </a:r>
            <a:endParaRPr/>
          </a:p>
          <a:p>
            <a:pPr marL="457200" lvl="0" indent="-317500" algn="l" rtl="0">
              <a:lnSpc>
                <a:spcPct val="100000"/>
              </a:lnSpc>
              <a:spcBef>
                <a:spcPts val="0"/>
              </a:spcBef>
              <a:spcAft>
                <a:spcPts val="0"/>
              </a:spcAft>
              <a:buSzPts val="1400"/>
              <a:buChar char="-"/>
            </a:pPr>
            <a:r>
              <a:rPr lang="en-US"/>
              <a:t>A Non-Permit Required confined space has all hazards controlled or eliminated.</a:t>
            </a:r>
            <a:endParaRPr/>
          </a:p>
          <a:p>
            <a:pPr marL="457200" lvl="0" indent="-317500" algn="l" rtl="0">
              <a:lnSpc>
                <a:spcPct val="100000"/>
              </a:lnSpc>
              <a:spcBef>
                <a:spcPts val="0"/>
              </a:spcBef>
              <a:spcAft>
                <a:spcPts val="0"/>
              </a:spcAft>
              <a:buSzPts val="1400"/>
              <a:buChar char="-"/>
            </a:pPr>
            <a:r>
              <a:rPr lang="en-US"/>
              <a:t>A great tool to use when determining whether a space is a permit-required space is the flowchart provided on the next slide</a:t>
            </a:r>
            <a:endParaRPr/>
          </a:p>
          <a:p>
            <a:pPr marL="457200" lvl="0" indent="-317500" algn="l" rtl="0">
              <a:lnSpc>
                <a:spcPct val="100000"/>
              </a:lnSpc>
              <a:spcBef>
                <a:spcPts val="0"/>
              </a:spcBef>
              <a:spcAft>
                <a:spcPts val="0"/>
              </a:spcAft>
              <a:buSzPts val="1400"/>
              <a:buChar char="-"/>
            </a:pPr>
            <a:r>
              <a:rPr lang="en-US"/>
              <a:t>ALL CONFINED SPACES MUST BE POSTED WITH A SIGN.</a:t>
            </a:r>
            <a:endParaRPr/>
          </a:p>
          <a:p>
            <a:pPr marL="457200" lvl="0" indent="0" algn="l" rtl="0">
              <a:lnSpc>
                <a:spcPct val="100000"/>
              </a:lnSpc>
              <a:spcBef>
                <a:spcPts val="0"/>
              </a:spcBef>
              <a:spcAft>
                <a:spcPts val="0"/>
              </a:spcAft>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Clr>
                <a:schemeClr val="dk1"/>
              </a:buClr>
              <a:buSzPts val="1200"/>
              <a:buFont typeface="Calibri"/>
              <a:buNone/>
            </a:pPr>
            <a:r>
              <a:rPr lang="en-US" b="1"/>
              <a:t>Reference:</a:t>
            </a:r>
            <a:endParaRPr/>
          </a:p>
          <a:p>
            <a:pPr marL="0" lvl="0" indent="0" algn="l" rtl="0">
              <a:lnSpc>
                <a:spcPct val="100000"/>
              </a:lnSpc>
              <a:spcBef>
                <a:spcPts val="0"/>
              </a:spcBef>
              <a:spcAft>
                <a:spcPts val="0"/>
              </a:spcAft>
              <a:buClr>
                <a:schemeClr val="dk1"/>
              </a:buClr>
              <a:buSzPts val="1400"/>
              <a:buFont typeface="Arial"/>
              <a:buNone/>
            </a:pPr>
            <a:r>
              <a:rPr lang="en-US"/>
              <a:t>OSHA. (2012). </a:t>
            </a:r>
            <a:r>
              <a:rPr lang="en-US" i="1"/>
              <a:t>Regulations (Standards- 29 CFR).</a:t>
            </a:r>
            <a:r>
              <a:rPr lang="en-US"/>
              <a:t> Retrieved from United States Department of Labor: https://www.osha.gov/pls/oshaweb/owadisp.show_document?p_id=9797&amp;p_table=STANDARDS</a:t>
            </a:r>
            <a:endParaRPr/>
          </a:p>
          <a:p>
            <a:pPr marL="0" lvl="0" indent="0" algn="l" rtl="0">
              <a:lnSpc>
                <a:spcPct val="100000"/>
              </a:lnSpc>
              <a:spcBef>
                <a:spcPts val="0"/>
              </a:spcBef>
              <a:spcAft>
                <a:spcPts val="0"/>
              </a:spcAft>
              <a:buSzPts val="1400"/>
              <a:buNone/>
            </a:pPr>
            <a:endParaRPr/>
          </a:p>
        </p:txBody>
      </p:sp>
      <p:sp>
        <p:nvSpPr>
          <p:cNvPr id="191" name="Google Shape;191;p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ts val="1200"/>
              <a:buFont typeface="Calibri"/>
              <a:buAutoNum type="arabicPeriod"/>
            </a:pPr>
            <a:r>
              <a:rPr lang="en-US"/>
              <a:t>This flowchart will help you determine whether a space is considered a confined space. If a space is considered a confined space, this will also help you determine if it’s a Permit-Required Confined Space or a Non-permit Required Confined Space.</a:t>
            </a:r>
            <a:endParaRPr/>
          </a:p>
          <a:p>
            <a:pPr marL="228600" lvl="0" indent="-228600" algn="l" rtl="0">
              <a:lnSpc>
                <a:spcPct val="100000"/>
              </a:lnSpc>
              <a:spcBef>
                <a:spcPts val="0"/>
              </a:spcBef>
              <a:spcAft>
                <a:spcPts val="0"/>
              </a:spcAft>
              <a:buClr>
                <a:schemeClr val="dk1"/>
              </a:buClr>
              <a:buSzPts val="1200"/>
              <a:buFont typeface="Calibri"/>
              <a:buAutoNum type="arabicPeriod"/>
            </a:pPr>
            <a:r>
              <a:rPr lang="en-US"/>
              <a:t>There are two types of confined spaces, “Non Permit Required” and “Permit Required”</a:t>
            </a:r>
            <a:endParaRPr/>
          </a:p>
          <a:p>
            <a:pPr marL="628650" lvl="1" indent="-171450" algn="l" rtl="0">
              <a:lnSpc>
                <a:spcPct val="100000"/>
              </a:lnSpc>
              <a:spcBef>
                <a:spcPts val="0"/>
              </a:spcBef>
              <a:spcAft>
                <a:spcPts val="0"/>
              </a:spcAft>
              <a:buClr>
                <a:schemeClr val="dk1"/>
              </a:buClr>
              <a:buSzPts val="1200"/>
              <a:buFont typeface="Calibri"/>
              <a:buChar char="-"/>
            </a:pPr>
            <a:r>
              <a:rPr lang="en-US"/>
              <a:t>A non-permit required confined space has no hazard present and have no potential for having a hazard present.</a:t>
            </a:r>
            <a:endParaRPr/>
          </a:p>
          <a:p>
            <a:pPr marL="628650" lvl="1" indent="-171450" algn="l" rtl="0">
              <a:lnSpc>
                <a:spcPct val="100000"/>
              </a:lnSpc>
              <a:spcBef>
                <a:spcPts val="0"/>
              </a:spcBef>
              <a:spcAft>
                <a:spcPts val="0"/>
              </a:spcAft>
              <a:buClr>
                <a:schemeClr val="dk1"/>
              </a:buClr>
              <a:buSzPts val="1200"/>
              <a:buFont typeface="Calibri"/>
              <a:buChar char="-"/>
            </a:pPr>
            <a:r>
              <a:rPr lang="en-US"/>
              <a:t>Permit Required Confined Spaces have hazards present and/or have the potential for a hazard to be present.</a:t>
            </a:r>
            <a:endParaRPr/>
          </a:p>
          <a:p>
            <a:pPr marL="628650" lvl="1" indent="-171450" algn="l" rtl="0">
              <a:lnSpc>
                <a:spcPct val="100000"/>
              </a:lnSpc>
              <a:spcBef>
                <a:spcPts val="0"/>
              </a:spcBef>
              <a:spcAft>
                <a:spcPts val="0"/>
              </a:spcAft>
              <a:buClr>
                <a:schemeClr val="dk1"/>
              </a:buClr>
              <a:buSzPts val="1200"/>
              <a:buFont typeface="Calibri"/>
              <a:buChar char="-"/>
            </a:pPr>
            <a:r>
              <a:rPr lang="en-US"/>
              <a:t>It is important to reevaluate non-permit required confined spaces whenever a change in use occurs that may introduce a hazard to workers and may have to changed into a permit required confined space.</a:t>
            </a:r>
            <a:endParaRPr/>
          </a:p>
          <a:p>
            <a:pPr marL="228600" lvl="0" indent="-228600" algn="l" rtl="0">
              <a:lnSpc>
                <a:spcPct val="100000"/>
              </a:lnSpc>
              <a:spcBef>
                <a:spcPts val="0"/>
              </a:spcBef>
              <a:spcAft>
                <a:spcPts val="0"/>
              </a:spcAft>
              <a:buClr>
                <a:schemeClr val="dk1"/>
              </a:buClr>
              <a:buSzPts val="1200"/>
              <a:buFont typeface="Calibri"/>
              <a:buAutoNum type="arabicPeriod"/>
            </a:pPr>
            <a:r>
              <a:rPr lang="en-US"/>
              <a:t>“Permit-Required Confined Spaces” by definition has one or more of these hazard characteristics</a:t>
            </a:r>
            <a:endParaRPr/>
          </a:p>
          <a:p>
            <a:pPr marL="685800" lvl="1" indent="-228600" algn="l" rtl="0">
              <a:lnSpc>
                <a:spcPct val="100000"/>
              </a:lnSpc>
              <a:spcBef>
                <a:spcPts val="0"/>
              </a:spcBef>
              <a:spcAft>
                <a:spcPts val="0"/>
              </a:spcAft>
              <a:buClr>
                <a:schemeClr val="dk1"/>
              </a:buClr>
              <a:buSzPts val="1200"/>
              <a:buFont typeface="Calibri"/>
              <a:buAutoNum type="arabicPeriod"/>
            </a:pPr>
            <a:r>
              <a:rPr lang="en-US"/>
              <a:t>Hazardous or potentially hazardous atmosphere</a:t>
            </a:r>
            <a:endParaRPr/>
          </a:p>
          <a:p>
            <a:pPr marL="685800" lvl="1" indent="-228600" algn="l" rtl="0">
              <a:lnSpc>
                <a:spcPct val="100000"/>
              </a:lnSpc>
              <a:spcBef>
                <a:spcPts val="0"/>
              </a:spcBef>
              <a:spcAft>
                <a:spcPts val="0"/>
              </a:spcAft>
              <a:buClr>
                <a:schemeClr val="dk1"/>
              </a:buClr>
              <a:buSzPts val="1200"/>
              <a:buFont typeface="Calibri"/>
              <a:buAutoNum type="arabicPeriod"/>
            </a:pPr>
            <a:r>
              <a:rPr lang="en-US"/>
              <a:t>Material which can engulf an entrant</a:t>
            </a:r>
            <a:endParaRPr/>
          </a:p>
          <a:p>
            <a:pPr marL="685800" lvl="1" indent="-228600" algn="l" rtl="0">
              <a:lnSpc>
                <a:spcPct val="100000"/>
              </a:lnSpc>
              <a:spcBef>
                <a:spcPts val="0"/>
              </a:spcBef>
              <a:spcAft>
                <a:spcPts val="0"/>
              </a:spcAft>
              <a:buClr>
                <a:schemeClr val="dk1"/>
              </a:buClr>
              <a:buSzPts val="1200"/>
              <a:buFont typeface="Calibri"/>
              <a:buAutoNum type="arabicPeriod"/>
            </a:pPr>
            <a:r>
              <a:rPr lang="en-US"/>
              <a:t>Area is configured in a way in which could trap or asphyxiate an entrant</a:t>
            </a:r>
            <a:endParaRPr/>
          </a:p>
          <a:p>
            <a:pPr marL="685800" lvl="1" indent="-228600" algn="l" rtl="0">
              <a:lnSpc>
                <a:spcPct val="100000"/>
              </a:lnSpc>
              <a:spcBef>
                <a:spcPts val="0"/>
              </a:spcBef>
              <a:spcAft>
                <a:spcPts val="0"/>
              </a:spcAft>
              <a:buClr>
                <a:schemeClr val="dk1"/>
              </a:buClr>
              <a:buSzPts val="1200"/>
              <a:buFont typeface="Calibri"/>
              <a:buAutoNum type="arabicPeriod"/>
            </a:pPr>
            <a:r>
              <a:rPr lang="en-US"/>
              <a:t>Any other serious safety or health hazards</a:t>
            </a:r>
            <a:endParaRPr/>
          </a:p>
          <a:p>
            <a:pPr marL="685800" lvl="1" indent="-152400" algn="l" rtl="0">
              <a:lnSpc>
                <a:spcPct val="100000"/>
              </a:lnSpc>
              <a:spcBef>
                <a:spcPts val="0"/>
              </a:spcBef>
              <a:spcAft>
                <a:spcPts val="0"/>
              </a:spcAft>
              <a:buClr>
                <a:schemeClr val="dk1"/>
              </a:buClr>
              <a:buSzPts val="1200"/>
              <a:buFont typeface="Calibri"/>
              <a:buNone/>
            </a:pPr>
            <a:endParaRPr/>
          </a:p>
          <a:p>
            <a:pPr marL="228600" lvl="0" indent="-228600" algn="l" rtl="0">
              <a:lnSpc>
                <a:spcPct val="100000"/>
              </a:lnSpc>
              <a:spcBef>
                <a:spcPts val="0"/>
              </a:spcBef>
              <a:spcAft>
                <a:spcPts val="0"/>
              </a:spcAft>
              <a:buClr>
                <a:schemeClr val="dk1"/>
              </a:buClr>
              <a:buSzPts val="1200"/>
              <a:buFont typeface="Calibri"/>
              <a:buAutoNum type="arabicPeriod" startAt="4"/>
            </a:pPr>
            <a:r>
              <a:rPr lang="en-US"/>
              <a:t>While a “Non-Permit Required Confined Spaces” do not include these hazard characteristics.</a:t>
            </a:r>
            <a:endParaRPr/>
          </a:p>
          <a:p>
            <a:pPr marL="685800" lvl="1" indent="-15240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en-US" b="1"/>
              <a:t>Reference:</a:t>
            </a: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OSHA. (2012). </a:t>
            </a:r>
            <a:r>
              <a:rPr lang="en-US" sz="1200" i="1">
                <a:solidFill>
                  <a:schemeClr val="dk1"/>
                </a:solidFill>
                <a:latin typeface="Calibri"/>
                <a:ea typeface="Calibri"/>
                <a:cs typeface="Calibri"/>
                <a:sym typeface="Calibri"/>
              </a:rPr>
              <a:t>Regulations (Standards- 29 CFR).</a:t>
            </a:r>
            <a:r>
              <a:rPr lang="en-US" sz="1200">
                <a:solidFill>
                  <a:schemeClr val="dk1"/>
                </a:solidFill>
                <a:latin typeface="Calibri"/>
                <a:ea typeface="Calibri"/>
                <a:cs typeface="Calibri"/>
                <a:sym typeface="Calibri"/>
              </a:rPr>
              <a:t> Retrieved from United States Department of Labor: </a:t>
            </a:r>
            <a:r>
              <a:rPr lang="en-US" sz="1200" u="sng">
                <a:solidFill>
                  <a:schemeClr val="hlink"/>
                </a:solidFill>
                <a:latin typeface="Calibri"/>
                <a:ea typeface="Calibri"/>
                <a:cs typeface="Calibri"/>
                <a:sym typeface="Calibri"/>
                <a:hlinkClick r:id="rId3"/>
              </a:rPr>
              <a:t>https://www.osha.gov/pls/oshaweb/owadisp.show_document?p_id=9797&amp;p_table=STANDARDS</a:t>
            </a:r>
            <a:endParaRPr sz="1200">
              <a:solidFill>
                <a:schemeClr val="dk1"/>
              </a:solidFill>
              <a:latin typeface="Calibri"/>
              <a:ea typeface="Calibri"/>
              <a:cs typeface="Calibri"/>
              <a:sym typeface="Calibri"/>
            </a:endParaRPr>
          </a:p>
          <a:p>
            <a:pPr marL="628650" lvl="1" indent="-95250" algn="l" rtl="0">
              <a:lnSpc>
                <a:spcPct val="100000"/>
              </a:lnSpc>
              <a:spcBef>
                <a:spcPts val="0"/>
              </a:spcBef>
              <a:spcAft>
                <a:spcPts val="0"/>
              </a:spcAft>
              <a:buClr>
                <a:schemeClr val="dk1"/>
              </a:buClr>
              <a:buSzPts val="1200"/>
              <a:buFont typeface="Calibri"/>
              <a:buNone/>
            </a:pPr>
            <a:endParaRPr/>
          </a:p>
        </p:txBody>
      </p:sp>
      <p:sp>
        <p:nvSpPr>
          <p:cNvPr id="199" name="Google Shape;199;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792c3f9767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792c3f9767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Your employer must do a risk assessment to verify that the confined space does not pose any one of these three to be considered as a confined space for permit entry where a permit must be pulled to enter.</a:t>
            </a:r>
            <a:endParaRPr/>
          </a:p>
        </p:txBody>
      </p:sp>
      <p:sp>
        <p:nvSpPr>
          <p:cNvPr id="237" name="Google Shape;237;g792c3f9767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26"/>
        <p:cNvGrpSpPr/>
        <p:nvPr/>
      </p:nvGrpSpPr>
      <p:grpSpPr>
        <a:xfrm>
          <a:off x="0" y="0"/>
          <a:ext cx="0" cy="0"/>
          <a:chOff x="0" y="0"/>
          <a:chExt cx="0" cy="0"/>
        </a:xfrm>
      </p:grpSpPr>
      <p:grpSp>
        <p:nvGrpSpPr>
          <p:cNvPr id="27" name="Google Shape;27;p2"/>
          <p:cNvGrpSpPr/>
          <p:nvPr/>
        </p:nvGrpSpPr>
        <p:grpSpPr>
          <a:xfrm>
            <a:off x="0" y="-8467"/>
            <a:ext cx="12192000" cy="6866467"/>
            <a:chOff x="0" y="-8467"/>
            <a:chExt cx="12192000" cy="6866467"/>
          </a:xfrm>
        </p:grpSpPr>
        <p:cxnSp>
          <p:nvCxnSpPr>
            <p:cNvPr id="28" name="Google Shape;28;p2"/>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29" name="Google Shape;29;p2"/>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30" name="Google Shape;30;p2"/>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019"/>
              </a:schemeClr>
            </a:solidFill>
            <a:ln>
              <a:noFill/>
            </a:ln>
          </p:spPr>
        </p:sp>
        <p:sp>
          <p:nvSpPr>
            <p:cNvPr id="31" name="Google Shape;31;p2"/>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32" name="Google Shape;32;p2"/>
            <p:cNvSpPr/>
            <p:nvPr/>
          </p:nvSpPr>
          <p:spPr>
            <a:xfrm>
              <a:off x="8932333" y="3048000"/>
              <a:ext cx="3259667" cy="3810000"/>
            </a:xfrm>
            <a:prstGeom prst="triangle">
              <a:avLst>
                <a:gd name="adj" fmla="val 100000"/>
              </a:avLst>
            </a:prstGeom>
            <a:solidFill>
              <a:schemeClr val="accent2">
                <a:alpha val="7098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3;p2"/>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019"/>
              </a:srgbClr>
            </a:solidFill>
            <a:ln>
              <a:noFill/>
            </a:ln>
          </p:spPr>
        </p:sp>
        <p:sp>
          <p:nvSpPr>
            <p:cNvPr id="34" name="Google Shape;34;p2"/>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019"/>
              </a:srgbClr>
            </a:solidFill>
            <a:ln>
              <a:noFill/>
            </a:ln>
          </p:spPr>
        </p:sp>
        <p:sp>
          <p:nvSpPr>
            <p:cNvPr id="35" name="Google Shape;35;p2"/>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3921"/>
              </a:schemeClr>
            </a:solidFill>
            <a:ln>
              <a:noFill/>
            </a:ln>
          </p:spPr>
        </p:sp>
        <p:sp>
          <p:nvSpPr>
            <p:cNvPr id="36" name="Google Shape;36;p2"/>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2"/>
            <p:cNvSpPr/>
            <p:nvPr/>
          </p:nvSpPr>
          <p:spPr>
            <a:xfrm rot="10800000">
              <a:off x="0" y="0"/>
              <a:ext cx="842596" cy="5666154"/>
            </a:xfrm>
            <a:prstGeom prst="triangle">
              <a:avLst>
                <a:gd name="adj" fmla="val 100000"/>
              </a:avLst>
            </a:prstGeom>
            <a:solidFill>
              <a:schemeClr val="accent1">
                <a:alpha val="8392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8" name="Google Shape;38;p2"/>
          <p:cNvSpPr txBox="1">
            <a:spLocks noGrp="1"/>
          </p:cNvSpPr>
          <p:nvPr>
            <p:ph type="ctrTitle"/>
          </p:nvPr>
        </p:nvSpPr>
        <p:spPr>
          <a:xfrm>
            <a:off x="1507067" y="2404534"/>
            <a:ext cx="7766936" cy="1646302"/>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Clr>
                <a:schemeClr val="accent1"/>
              </a:buClr>
              <a:buSzPts val="5400"/>
              <a:buFont typeface="Trebuchet MS"/>
              <a:buNone/>
              <a:defRPr sz="54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
          <p:cNvSpPr txBox="1">
            <a:spLocks noGrp="1"/>
          </p:cNvSpPr>
          <p:nvPr>
            <p:ph type="subTitle" idx="1"/>
          </p:nvPr>
        </p:nvSpPr>
        <p:spPr>
          <a:xfrm>
            <a:off x="1507067" y="4050833"/>
            <a:ext cx="7766936" cy="1096899"/>
          </a:xfrm>
          <a:prstGeom prst="rect">
            <a:avLst/>
          </a:prstGeom>
          <a:noFill/>
          <a:ln>
            <a:noFill/>
          </a:ln>
        </p:spPr>
        <p:txBody>
          <a:bodyPr spcFirstLastPara="1" wrap="square" lIns="91425" tIns="45700" rIns="91425" bIns="45700" anchor="t" anchorCtr="0">
            <a:noAutofit/>
          </a:bodyPr>
          <a:lstStyle>
            <a:lvl1pPr lvl="0" algn="r">
              <a:lnSpc>
                <a:spcPct val="100000"/>
              </a:lnSpc>
              <a:spcBef>
                <a:spcPts val="1000"/>
              </a:spcBef>
              <a:spcAft>
                <a:spcPts val="0"/>
              </a:spcAft>
              <a:buSzPts val="1440"/>
              <a:buNone/>
              <a:defRPr>
                <a:solidFill>
                  <a:srgbClr val="7F7F7F"/>
                </a:solidFill>
              </a:defRPr>
            </a:lvl1pPr>
            <a:lvl2pPr lvl="1" algn="ctr">
              <a:lnSpc>
                <a:spcPct val="100000"/>
              </a:lnSpc>
              <a:spcBef>
                <a:spcPts val="1000"/>
              </a:spcBef>
              <a:spcAft>
                <a:spcPts val="0"/>
              </a:spcAft>
              <a:buSzPts val="1280"/>
              <a:buNone/>
              <a:defRPr>
                <a:solidFill>
                  <a:srgbClr val="888888"/>
                </a:solidFill>
              </a:defRPr>
            </a:lvl2pPr>
            <a:lvl3pPr lvl="2" algn="ctr">
              <a:lnSpc>
                <a:spcPct val="100000"/>
              </a:lnSpc>
              <a:spcBef>
                <a:spcPts val="1000"/>
              </a:spcBef>
              <a:spcAft>
                <a:spcPts val="0"/>
              </a:spcAft>
              <a:buSzPts val="1120"/>
              <a:buNone/>
              <a:defRPr>
                <a:solidFill>
                  <a:srgbClr val="888888"/>
                </a:solidFill>
              </a:defRPr>
            </a:lvl3pPr>
            <a:lvl4pPr lvl="3" algn="ctr">
              <a:lnSpc>
                <a:spcPct val="100000"/>
              </a:lnSpc>
              <a:spcBef>
                <a:spcPts val="1000"/>
              </a:spcBef>
              <a:spcAft>
                <a:spcPts val="0"/>
              </a:spcAft>
              <a:buSzPts val="960"/>
              <a:buNone/>
              <a:defRPr>
                <a:solidFill>
                  <a:srgbClr val="888888"/>
                </a:solidFill>
              </a:defRPr>
            </a:lvl4pPr>
            <a:lvl5pPr lvl="4" algn="ctr">
              <a:lnSpc>
                <a:spcPct val="100000"/>
              </a:lnSpc>
              <a:spcBef>
                <a:spcPts val="1000"/>
              </a:spcBef>
              <a:spcAft>
                <a:spcPts val="0"/>
              </a:spcAft>
              <a:buSzPts val="960"/>
              <a:buNone/>
              <a:defRPr>
                <a:solidFill>
                  <a:srgbClr val="888888"/>
                </a:solidFill>
              </a:defRPr>
            </a:lvl5pPr>
            <a:lvl6pPr lvl="5" algn="ctr">
              <a:lnSpc>
                <a:spcPct val="100000"/>
              </a:lnSpc>
              <a:spcBef>
                <a:spcPts val="1000"/>
              </a:spcBef>
              <a:spcAft>
                <a:spcPts val="0"/>
              </a:spcAft>
              <a:buSzPts val="960"/>
              <a:buNone/>
              <a:defRPr>
                <a:solidFill>
                  <a:srgbClr val="888888"/>
                </a:solidFill>
              </a:defRPr>
            </a:lvl6pPr>
            <a:lvl7pPr lvl="6" algn="ctr">
              <a:lnSpc>
                <a:spcPct val="100000"/>
              </a:lnSpc>
              <a:spcBef>
                <a:spcPts val="1000"/>
              </a:spcBef>
              <a:spcAft>
                <a:spcPts val="0"/>
              </a:spcAft>
              <a:buSzPts val="960"/>
              <a:buNone/>
              <a:defRPr>
                <a:solidFill>
                  <a:srgbClr val="888888"/>
                </a:solidFill>
              </a:defRPr>
            </a:lvl7pPr>
            <a:lvl8pPr lvl="7" algn="ctr">
              <a:lnSpc>
                <a:spcPct val="100000"/>
              </a:lnSpc>
              <a:spcBef>
                <a:spcPts val="1000"/>
              </a:spcBef>
              <a:spcAft>
                <a:spcPts val="0"/>
              </a:spcAft>
              <a:buSzPts val="960"/>
              <a:buNone/>
              <a:defRPr>
                <a:solidFill>
                  <a:srgbClr val="888888"/>
                </a:solidFill>
              </a:defRPr>
            </a:lvl8pPr>
            <a:lvl9pPr lvl="8" algn="ctr">
              <a:lnSpc>
                <a:spcPct val="100000"/>
              </a:lnSpc>
              <a:spcBef>
                <a:spcPts val="1000"/>
              </a:spcBef>
              <a:spcAft>
                <a:spcPts val="0"/>
              </a:spcAft>
              <a:buSzPts val="960"/>
              <a:buNone/>
              <a:defRPr>
                <a:solidFill>
                  <a:srgbClr val="888888"/>
                </a:solidFill>
              </a:defRPr>
            </a:lvl9pPr>
          </a:lstStyle>
          <a:p>
            <a:endParaRPr/>
          </a:p>
        </p:txBody>
      </p:sp>
      <p:sp>
        <p:nvSpPr>
          <p:cNvPr id="40" name="Google Shape;40;p2"/>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2"/>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94"/>
        <p:cNvGrpSpPr/>
        <p:nvPr/>
      </p:nvGrpSpPr>
      <p:grpSpPr>
        <a:xfrm>
          <a:off x="0" y="0"/>
          <a:ext cx="0" cy="0"/>
          <a:chOff x="0" y="0"/>
          <a:chExt cx="0" cy="0"/>
        </a:xfrm>
      </p:grpSpPr>
      <p:sp>
        <p:nvSpPr>
          <p:cNvPr id="95" name="Google Shape;95;p11"/>
          <p:cNvSpPr txBox="1">
            <a:spLocks noGrp="1"/>
          </p:cNvSpPr>
          <p:nvPr>
            <p:ph type="title"/>
          </p:nvPr>
        </p:nvSpPr>
        <p:spPr>
          <a:xfrm>
            <a:off x="677335" y="609600"/>
            <a:ext cx="8596668" cy="34036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4400"/>
              <a:buFont typeface="Trebuchet MS"/>
              <a:buNone/>
              <a:defRPr sz="44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11"/>
          <p:cNvSpPr txBox="1">
            <a:spLocks noGrp="1"/>
          </p:cNvSpPr>
          <p:nvPr>
            <p:ph type="body" idx="1"/>
          </p:nvPr>
        </p:nvSpPr>
        <p:spPr>
          <a:xfrm>
            <a:off x="677335" y="4470400"/>
            <a:ext cx="8596668" cy="1570962"/>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1000"/>
              </a:spcBef>
              <a:spcAft>
                <a:spcPts val="0"/>
              </a:spcAft>
              <a:buSzPts val="1440"/>
              <a:buNone/>
              <a:defRPr sz="1800">
                <a:solidFill>
                  <a:srgbClr val="3F3F3F"/>
                </a:solidFill>
              </a:defRPr>
            </a:lvl1pPr>
            <a:lvl2pPr marL="914400" lvl="1" indent="-228600" algn="l">
              <a:lnSpc>
                <a:spcPct val="100000"/>
              </a:lnSpc>
              <a:spcBef>
                <a:spcPts val="1000"/>
              </a:spcBef>
              <a:spcAft>
                <a:spcPts val="0"/>
              </a:spcAft>
              <a:buSzPts val="1440"/>
              <a:buNone/>
              <a:defRPr sz="1800">
                <a:solidFill>
                  <a:srgbClr val="888888"/>
                </a:solidFill>
              </a:defRPr>
            </a:lvl2pPr>
            <a:lvl3pPr marL="1371600" lvl="2" indent="-228600" algn="l">
              <a:lnSpc>
                <a:spcPct val="100000"/>
              </a:lnSpc>
              <a:spcBef>
                <a:spcPts val="1000"/>
              </a:spcBef>
              <a:spcAft>
                <a:spcPts val="0"/>
              </a:spcAft>
              <a:buSzPts val="1280"/>
              <a:buNone/>
              <a:defRPr sz="1600">
                <a:solidFill>
                  <a:srgbClr val="888888"/>
                </a:solidFill>
              </a:defRPr>
            </a:lvl3pPr>
            <a:lvl4pPr marL="1828800" lvl="3" indent="-228600" algn="l">
              <a:lnSpc>
                <a:spcPct val="100000"/>
              </a:lnSpc>
              <a:spcBef>
                <a:spcPts val="1000"/>
              </a:spcBef>
              <a:spcAft>
                <a:spcPts val="0"/>
              </a:spcAft>
              <a:buSzPts val="1120"/>
              <a:buNone/>
              <a:defRPr sz="1400">
                <a:solidFill>
                  <a:srgbClr val="888888"/>
                </a:solidFill>
              </a:defRPr>
            </a:lvl4pPr>
            <a:lvl5pPr marL="2286000" lvl="4" indent="-228600" algn="l">
              <a:lnSpc>
                <a:spcPct val="100000"/>
              </a:lnSpc>
              <a:spcBef>
                <a:spcPts val="1000"/>
              </a:spcBef>
              <a:spcAft>
                <a:spcPts val="0"/>
              </a:spcAft>
              <a:buSzPts val="1120"/>
              <a:buNone/>
              <a:defRPr sz="1400">
                <a:solidFill>
                  <a:srgbClr val="888888"/>
                </a:solidFill>
              </a:defRPr>
            </a:lvl5pPr>
            <a:lvl6pPr marL="2743200" lvl="5" indent="-228600" algn="l">
              <a:lnSpc>
                <a:spcPct val="100000"/>
              </a:lnSpc>
              <a:spcBef>
                <a:spcPts val="1000"/>
              </a:spcBef>
              <a:spcAft>
                <a:spcPts val="0"/>
              </a:spcAft>
              <a:buSzPts val="1120"/>
              <a:buNone/>
              <a:defRPr sz="1400">
                <a:solidFill>
                  <a:srgbClr val="888888"/>
                </a:solidFill>
              </a:defRPr>
            </a:lvl6pPr>
            <a:lvl7pPr marL="3200400" lvl="6" indent="-228600" algn="l">
              <a:lnSpc>
                <a:spcPct val="100000"/>
              </a:lnSpc>
              <a:spcBef>
                <a:spcPts val="1000"/>
              </a:spcBef>
              <a:spcAft>
                <a:spcPts val="0"/>
              </a:spcAft>
              <a:buSzPts val="1120"/>
              <a:buNone/>
              <a:defRPr sz="1400">
                <a:solidFill>
                  <a:srgbClr val="888888"/>
                </a:solidFill>
              </a:defRPr>
            </a:lvl7pPr>
            <a:lvl8pPr marL="3657600" lvl="7" indent="-228600" algn="l">
              <a:lnSpc>
                <a:spcPct val="100000"/>
              </a:lnSpc>
              <a:spcBef>
                <a:spcPts val="1000"/>
              </a:spcBef>
              <a:spcAft>
                <a:spcPts val="0"/>
              </a:spcAft>
              <a:buSzPts val="1120"/>
              <a:buNone/>
              <a:defRPr sz="1400">
                <a:solidFill>
                  <a:srgbClr val="888888"/>
                </a:solidFill>
              </a:defRPr>
            </a:lvl8pPr>
            <a:lvl9pPr marL="4114800" lvl="8" indent="-228600" algn="l">
              <a:lnSpc>
                <a:spcPct val="100000"/>
              </a:lnSpc>
              <a:spcBef>
                <a:spcPts val="1000"/>
              </a:spcBef>
              <a:spcAft>
                <a:spcPts val="0"/>
              </a:spcAft>
              <a:buSzPts val="1120"/>
              <a:buNone/>
              <a:defRPr sz="1400">
                <a:solidFill>
                  <a:srgbClr val="888888"/>
                </a:solidFill>
              </a:defRPr>
            </a:lvl9pPr>
          </a:lstStyle>
          <a:p>
            <a:endParaRPr/>
          </a:p>
        </p:txBody>
      </p:sp>
      <p:sp>
        <p:nvSpPr>
          <p:cNvPr id="97" name="Google Shape;97;p11"/>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11"/>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11"/>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100"/>
        <p:cNvGrpSpPr/>
        <p:nvPr/>
      </p:nvGrpSpPr>
      <p:grpSpPr>
        <a:xfrm>
          <a:off x="0" y="0"/>
          <a:ext cx="0" cy="0"/>
          <a:chOff x="0" y="0"/>
          <a:chExt cx="0" cy="0"/>
        </a:xfrm>
      </p:grpSpPr>
      <p:sp>
        <p:nvSpPr>
          <p:cNvPr id="101" name="Google Shape;101;p12"/>
          <p:cNvSpPr txBox="1">
            <a:spLocks noGrp="1"/>
          </p:cNvSpPr>
          <p:nvPr>
            <p:ph type="title"/>
          </p:nvPr>
        </p:nvSpPr>
        <p:spPr>
          <a:xfrm>
            <a:off x="931334" y="609600"/>
            <a:ext cx="8094134" cy="30226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4400"/>
              <a:buFont typeface="Trebuchet MS"/>
              <a:buNone/>
              <a:defRPr sz="44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12"/>
          <p:cNvSpPr txBox="1">
            <a:spLocks noGrp="1"/>
          </p:cNvSpPr>
          <p:nvPr>
            <p:ph type="body" idx="1"/>
          </p:nvPr>
        </p:nvSpPr>
        <p:spPr>
          <a:xfrm>
            <a:off x="1366139" y="3632200"/>
            <a:ext cx="7224524" cy="381000"/>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1000"/>
              </a:spcBef>
              <a:spcAft>
                <a:spcPts val="0"/>
              </a:spcAft>
              <a:buSzPts val="1280"/>
              <a:buFont typeface="Trebuchet MS"/>
              <a:buNone/>
              <a:defRPr sz="1600">
                <a:solidFill>
                  <a:srgbClr val="7F7F7F"/>
                </a:solidFill>
              </a:defRPr>
            </a:lvl1pPr>
            <a:lvl2pPr marL="914400" lvl="1" indent="-228600" algn="l">
              <a:lnSpc>
                <a:spcPct val="100000"/>
              </a:lnSpc>
              <a:spcBef>
                <a:spcPts val="1000"/>
              </a:spcBef>
              <a:spcAft>
                <a:spcPts val="0"/>
              </a:spcAft>
              <a:buSzPts val="1280"/>
              <a:buFont typeface="Trebuchet MS"/>
              <a:buNone/>
              <a:defRPr/>
            </a:lvl2pPr>
            <a:lvl3pPr marL="1371600" lvl="2" indent="-228600" algn="l">
              <a:lnSpc>
                <a:spcPct val="100000"/>
              </a:lnSpc>
              <a:spcBef>
                <a:spcPts val="1000"/>
              </a:spcBef>
              <a:spcAft>
                <a:spcPts val="0"/>
              </a:spcAft>
              <a:buSzPts val="1120"/>
              <a:buFont typeface="Trebuchet MS"/>
              <a:buNone/>
              <a:defRPr/>
            </a:lvl3pPr>
            <a:lvl4pPr marL="1828800" lvl="3" indent="-228600" algn="l">
              <a:lnSpc>
                <a:spcPct val="100000"/>
              </a:lnSpc>
              <a:spcBef>
                <a:spcPts val="1000"/>
              </a:spcBef>
              <a:spcAft>
                <a:spcPts val="0"/>
              </a:spcAft>
              <a:buSzPts val="960"/>
              <a:buFont typeface="Trebuchet MS"/>
              <a:buNone/>
              <a:defRPr/>
            </a:lvl4pPr>
            <a:lvl5pPr marL="2286000" lvl="4" indent="-228600" algn="l">
              <a:lnSpc>
                <a:spcPct val="100000"/>
              </a:lnSpc>
              <a:spcBef>
                <a:spcPts val="1000"/>
              </a:spcBef>
              <a:spcAft>
                <a:spcPts val="0"/>
              </a:spcAft>
              <a:buSzPts val="960"/>
              <a:buFont typeface="Trebuchet MS"/>
              <a:buNone/>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103" name="Google Shape;103;p12"/>
          <p:cNvSpPr txBox="1">
            <a:spLocks noGrp="1"/>
          </p:cNvSpPr>
          <p:nvPr>
            <p:ph type="body" idx="2"/>
          </p:nvPr>
        </p:nvSpPr>
        <p:spPr>
          <a:xfrm>
            <a:off x="677335" y="4470400"/>
            <a:ext cx="8596668" cy="1570962"/>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1000"/>
              </a:spcBef>
              <a:spcAft>
                <a:spcPts val="0"/>
              </a:spcAft>
              <a:buSzPts val="1440"/>
              <a:buNone/>
              <a:defRPr sz="1800">
                <a:solidFill>
                  <a:srgbClr val="3F3F3F"/>
                </a:solidFill>
              </a:defRPr>
            </a:lvl1pPr>
            <a:lvl2pPr marL="914400" lvl="1" indent="-228600" algn="l">
              <a:lnSpc>
                <a:spcPct val="100000"/>
              </a:lnSpc>
              <a:spcBef>
                <a:spcPts val="1000"/>
              </a:spcBef>
              <a:spcAft>
                <a:spcPts val="0"/>
              </a:spcAft>
              <a:buSzPts val="1440"/>
              <a:buNone/>
              <a:defRPr sz="1800">
                <a:solidFill>
                  <a:srgbClr val="888888"/>
                </a:solidFill>
              </a:defRPr>
            </a:lvl2pPr>
            <a:lvl3pPr marL="1371600" lvl="2" indent="-228600" algn="l">
              <a:lnSpc>
                <a:spcPct val="100000"/>
              </a:lnSpc>
              <a:spcBef>
                <a:spcPts val="1000"/>
              </a:spcBef>
              <a:spcAft>
                <a:spcPts val="0"/>
              </a:spcAft>
              <a:buSzPts val="1280"/>
              <a:buNone/>
              <a:defRPr sz="1600">
                <a:solidFill>
                  <a:srgbClr val="888888"/>
                </a:solidFill>
              </a:defRPr>
            </a:lvl3pPr>
            <a:lvl4pPr marL="1828800" lvl="3" indent="-228600" algn="l">
              <a:lnSpc>
                <a:spcPct val="100000"/>
              </a:lnSpc>
              <a:spcBef>
                <a:spcPts val="1000"/>
              </a:spcBef>
              <a:spcAft>
                <a:spcPts val="0"/>
              </a:spcAft>
              <a:buSzPts val="1120"/>
              <a:buNone/>
              <a:defRPr sz="1400">
                <a:solidFill>
                  <a:srgbClr val="888888"/>
                </a:solidFill>
              </a:defRPr>
            </a:lvl4pPr>
            <a:lvl5pPr marL="2286000" lvl="4" indent="-228600" algn="l">
              <a:lnSpc>
                <a:spcPct val="100000"/>
              </a:lnSpc>
              <a:spcBef>
                <a:spcPts val="1000"/>
              </a:spcBef>
              <a:spcAft>
                <a:spcPts val="0"/>
              </a:spcAft>
              <a:buSzPts val="1120"/>
              <a:buNone/>
              <a:defRPr sz="1400">
                <a:solidFill>
                  <a:srgbClr val="888888"/>
                </a:solidFill>
              </a:defRPr>
            </a:lvl5pPr>
            <a:lvl6pPr marL="2743200" lvl="5" indent="-228600" algn="l">
              <a:lnSpc>
                <a:spcPct val="100000"/>
              </a:lnSpc>
              <a:spcBef>
                <a:spcPts val="1000"/>
              </a:spcBef>
              <a:spcAft>
                <a:spcPts val="0"/>
              </a:spcAft>
              <a:buSzPts val="1120"/>
              <a:buNone/>
              <a:defRPr sz="1400">
                <a:solidFill>
                  <a:srgbClr val="888888"/>
                </a:solidFill>
              </a:defRPr>
            </a:lvl6pPr>
            <a:lvl7pPr marL="3200400" lvl="6" indent="-228600" algn="l">
              <a:lnSpc>
                <a:spcPct val="100000"/>
              </a:lnSpc>
              <a:spcBef>
                <a:spcPts val="1000"/>
              </a:spcBef>
              <a:spcAft>
                <a:spcPts val="0"/>
              </a:spcAft>
              <a:buSzPts val="1120"/>
              <a:buNone/>
              <a:defRPr sz="1400">
                <a:solidFill>
                  <a:srgbClr val="888888"/>
                </a:solidFill>
              </a:defRPr>
            </a:lvl7pPr>
            <a:lvl8pPr marL="3657600" lvl="7" indent="-228600" algn="l">
              <a:lnSpc>
                <a:spcPct val="100000"/>
              </a:lnSpc>
              <a:spcBef>
                <a:spcPts val="1000"/>
              </a:spcBef>
              <a:spcAft>
                <a:spcPts val="0"/>
              </a:spcAft>
              <a:buSzPts val="1120"/>
              <a:buNone/>
              <a:defRPr sz="1400">
                <a:solidFill>
                  <a:srgbClr val="888888"/>
                </a:solidFill>
              </a:defRPr>
            </a:lvl8pPr>
            <a:lvl9pPr marL="4114800" lvl="8" indent="-228600" algn="l">
              <a:lnSpc>
                <a:spcPct val="100000"/>
              </a:lnSpc>
              <a:spcBef>
                <a:spcPts val="1000"/>
              </a:spcBef>
              <a:spcAft>
                <a:spcPts val="0"/>
              </a:spcAft>
              <a:buSzPts val="1120"/>
              <a:buNone/>
              <a:defRPr sz="1400">
                <a:solidFill>
                  <a:srgbClr val="888888"/>
                </a:solidFill>
              </a:defRPr>
            </a:lvl9pPr>
          </a:lstStyle>
          <a:p>
            <a:endParaRPr/>
          </a:p>
        </p:txBody>
      </p:sp>
      <p:sp>
        <p:nvSpPr>
          <p:cNvPr id="104" name="Google Shape;104;p12"/>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12"/>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12"/>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
        <p:nvSpPr>
          <p:cNvPr id="107" name="Google Shape;107;p12"/>
          <p:cNvSpPr txBox="1"/>
          <p:nvPr/>
        </p:nvSpPr>
        <p:spPr>
          <a:xfrm>
            <a:off x="541870" y="790378"/>
            <a:ext cx="609600" cy="5847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rgbClr val="BFE47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08" name="Google Shape;108;p12"/>
          <p:cNvSpPr txBox="1"/>
          <p:nvPr/>
        </p:nvSpPr>
        <p:spPr>
          <a:xfrm>
            <a:off x="8893011" y="2886556"/>
            <a:ext cx="609600" cy="5847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rgbClr val="BFE471"/>
                </a:solidFill>
                <a:latin typeface="Arial"/>
                <a:ea typeface="Arial"/>
                <a:cs typeface="Arial"/>
                <a:sym typeface="Arial"/>
              </a:rPr>
              <a:t>”</a:t>
            </a:r>
            <a:endParaRPr sz="1800" b="0" i="0" u="none" strike="noStrike" cap="none">
              <a:solidFill>
                <a:srgbClr val="BFE471"/>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09"/>
        <p:cNvGrpSpPr/>
        <p:nvPr/>
      </p:nvGrpSpPr>
      <p:grpSpPr>
        <a:xfrm>
          <a:off x="0" y="0"/>
          <a:ext cx="0" cy="0"/>
          <a:chOff x="0" y="0"/>
          <a:chExt cx="0" cy="0"/>
        </a:xfrm>
      </p:grpSpPr>
      <p:sp>
        <p:nvSpPr>
          <p:cNvPr id="110" name="Google Shape;110;p13"/>
          <p:cNvSpPr txBox="1">
            <a:spLocks noGrp="1"/>
          </p:cNvSpPr>
          <p:nvPr>
            <p:ph type="title"/>
          </p:nvPr>
        </p:nvSpPr>
        <p:spPr>
          <a:xfrm>
            <a:off x="677335" y="1931988"/>
            <a:ext cx="8596668" cy="259546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4400"/>
              <a:buFont typeface="Trebuchet MS"/>
              <a:buNone/>
              <a:defRPr sz="44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13"/>
          <p:cNvSpPr txBox="1">
            <a:spLocks noGrp="1"/>
          </p:cNvSpPr>
          <p:nvPr>
            <p:ph type="body" idx="1"/>
          </p:nvPr>
        </p:nvSpPr>
        <p:spPr>
          <a:xfrm>
            <a:off x="677335" y="4527448"/>
            <a:ext cx="8596668" cy="1513914"/>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440"/>
              <a:buNone/>
              <a:defRPr sz="1800">
                <a:solidFill>
                  <a:srgbClr val="3F3F3F"/>
                </a:solidFill>
              </a:defRPr>
            </a:lvl1pPr>
            <a:lvl2pPr marL="914400" lvl="1" indent="-228600" algn="l">
              <a:lnSpc>
                <a:spcPct val="100000"/>
              </a:lnSpc>
              <a:spcBef>
                <a:spcPts val="1000"/>
              </a:spcBef>
              <a:spcAft>
                <a:spcPts val="0"/>
              </a:spcAft>
              <a:buSzPts val="1440"/>
              <a:buNone/>
              <a:defRPr sz="1800">
                <a:solidFill>
                  <a:srgbClr val="888888"/>
                </a:solidFill>
              </a:defRPr>
            </a:lvl2pPr>
            <a:lvl3pPr marL="1371600" lvl="2" indent="-228600" algn="l">
              <a:lnSpc>
                <a:spcPct val="100000"/>
              </a:lnSpc>
              <a:spcBef>
                <a:spcPts val="1000"/>
              </a:spcBef>
              <a:spcAft>
                <a:spcPts val="0"/>
              </a:spcAft>
              <a:buSzPts val="1280"/>
              <a:buNone/>
              <a:defRPr sz="1600">
                <a:solidFill>
                  <a:srgbClr val="888888"/>
                </a:solidFill>
              </a:defRPr>
            </a:lvl3pPr>
            <a:lvl4pPr marL="1828800" lvl="3" indent="-228600" algn="l">
              <a:lnSpc>
                <a:spcPct val="100000"/>
              </a:lnSpc>
              <a:spcBef>
                <a:spcPts val="1000"/>
              </a:spcBef>
              <a:spcAft>
                <a:spcPts val="0"/>
              </a:spcAft>
              <a:buSzPts val="1120"/>
              <a:buNone/>
              <a:defRPr sz="1400">
                <a:solidFill>
                  <a:srgbClr val="888888"/>
                </a:solidFill>
              </a:defRPr>
            </a:lvl4pPr>
            <a:lvl5pPr marL="2286000" lvl="4" indent="-228600" algn="l">
              <a:lnSpc>
                <a:spcPct val="100000"/>
              </a:lnSpc>
              <a:spcBef>
                <a:spcPts val="1000"/>
              </a:spcBef>
              <a:spcAft>
                <a:spcPts val="0"/>
              </a:spcAft>
              <a:buSzPts val="1120"/>
              <a:buNone/>
              <a:defRPr sz="1400">
                <a:solidFill>
                  <a:srgbClr val="888888"/>
                </a:solidFill>
              </a:defRPr>
            </a:lvl5pPr>
            <a:lvl6pPr marL="2743200" lvl="5" indent="-228600" algn="l">
              <a:lnSpc>
                <a:spcPct val="100000"/>
              </a:lnSpc>
              <a:spcBef>
                <a:spcPts val="1000"/>
              </a:spcBef>
              <a:spcAft>
                <a:spcPts val="0"/>
              </a:spcAft>
              <a:buSzPts val="1120"/>
              <a:buNone/>
              <a:defRPr sz="1400">
                <a:solidFill>
                  <a:srgbClr val="888888"/>
                </a:solidFill>
              </a:defRPr>
            </a:lvl6pPr>
            <a:lvl7pPr marL="3200400" lvl="6" indent="-228600" algn="l">
              <a:lnSpc>
                <a:spcPct val="100000"/>
              </a:lnSpc>
              <a:spcBef>
                <a:spcPts val="1000"/>
              </a:spcBef>
              <a:spcAft>
                <a:spcPts val="0"/>
              </a:spcAft>
              <a:buSzPts val="1120"/>
              <a:buNone/>
              <a:defRPr sz="1400">
                <a:solidFill>
                  <a:srgbClr val="888888"/>
                </a:solidFill>
              </a:defRPr>
            </a:lvl7pPr>
            <a:lvl8pPr marL="3657600" lvl="7" indent="-228600" algn="l">
              <a:lnSpc>
                <a:spcPct val="100000"/>
              </a:lnSpc>
              <a:spcBef>
                <a:spcPts val="1000"/>
              </a:spcBef>
              <a:spcAft>
                <a:spcPts val="0"/>
              </a:spcAft>
              <a:buSzPts val="1120"/>
              <a:buNone/>
              <a:defRPr sz="1400">
                <a:solidFill>
                  <a:srgbClr val="888888"/>
                </a:solidFill>
              </a:defRPr>
            </a:lvl8pPr>
            <a:lvl9pPr marL="4114800" lvl="8" indent="-228600" algn="l">
              <a:lnSpc>
                <a:spcPct val="100000"/>
              </a:lnSpc>
              <a:spcBef>
                <a:spcPts val="1000"/>
              </a:spcBef>
              <a:spcAft>
                <a:spcPts val="0"/>
              </a:spcAft>
              <a:buSzPts val="1120"/>
              <a:buNone/>
              <a:defRPr sz="1400">
                <a:solidFill>
                  <a:srgbClr val="888888"/>
                </a:solidFill>
              </a:defRPr>
            </a:lvl9pPr>
          </a:lstStyle>
          <a:p>
            <a:endParaRPr/>
          </a:p>
        </p:txBody>
      </p:sp>
      <p:sp>
        <p:nvSpPr>
          <p:cNvPr id="112" name="Google Shape;112;p13"/>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13"/>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13"/>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115"/>
        <p:cNvGrpSpPr/>
        <p:nvPr/>
      </p:nvGrpSpPr>
      <p:grpSpPr>
        <a:xfrm>
          <a:off x="0" y="0"/>
          <a:ext cx="0" cy="0"/>
          <a:chOff x="0" y="0"/>
          <a:chExt cx="0" cy="0"/>
        </a:xfrm>
      </p:grpSpPr>
      <p:sp>
        <p:nvSpPr>
          <p:cNvPr id="116" name="Google Shape;116;p14"/>
          <p:cNvSpPr txBox="1">
            <a:spLocks noGrp="1"/>
          </p:cNvSpPr>
          <p:nvPr>
            <p:ph type="title"/>
          </p:nvPr>
        </p:nvSpPr>
        <p:spPr>
          <a:xfrm>
            <a:off x="931334" y="609600"/>
            <a:ext cx="8094134" cy="30226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4400"/>
              <a:buFont typeface="Trebuchet MS"/>
              <a:buNone/>
              <a:defRPr sz="44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14"/>
          <p:cNvSpPr txBox="1">
            <a:spLocks noGrp="1"/>
          </p:cNvSpPr>
          <p:nvPr>
            <p:ph type="body" idx="1"/>
          </p:nvPr>
        </p:nvSpPr>
        <p:spPr>
          <a:xfrm>
            <a:off x="677332" y="4013200"/>
            <a:ext cx="8596669" cy="514248"/>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SzPts val="1920"/>
              <a:buFont typeface="Trebuchet MS"/>
              <a:buNone/>
              <a:defRPr sz="2400">
                <a:solidFill>
                  <a:srgbClr val="3F3F3F"/>
                </a:solidFill>
              </a:defRPr>
            </a:lvl1pPr>
            <a:lvl2pPr marL="914400" lvl="1" indent="-228600" algn="l">
              <a:lnSpc>
                <a:spcPct val="100000"/>
              </a:lnSpc>
              <a:spcBef>
                <a:spcPts val="1000"/>
              </a:spcBef>
              <a:spcAft>
                <a:spcPts val="0"/>
              </a:spcAft>
              <a:buSzPts val="1280"/>
              <a:buFont typeface="Trebuchet MS"/>
              <a:buNone/>
              <a:defRPr/>
            </a:lvl2pPr>
            <a:lvl3pPr marL="1371600" lvl="2" indent="-228600" algn="l">
              <a:lnSpc>
                <a:spcPct val="100000"/>
              </a:lnSpc>
              <a:spcBef>
                <a:spcPts val="1000"/>
              </a:spcBef>
              <a:spcAft>
                <a:spcPts val="0"/>
              </a:spcAft>
              <a:buSzPts val="1120"/>
              <a:buFont typeface="Trebuchet MS"/>
              <a:buNone/>
              <a:defRPr/>
            </a:lvl3pPr>
            <a:lvl4pPr marL="1828800" lvl="3" indent="-228600" algn="l">
              <a:lnSpc>
                <a:spcPct val="100000"/>
              </a:lnSpc>
              <a:spcBef>
                <a:spcPts val="1000"/>
              </a:spcBef>
              <a:spcAft>
                <a:spcPts val="0"/>
              </a:spcAft>
              <a:buSzPts val="960"/>
              <a:buFont typeface="Trebuchet MS"/>
              <a:buNone/>
              <a:defRPr/>
            </a:lvl4pPr>
            <a:lvl5pPr marL="2286000" lvl="4" indent="-228600" algn="l">
              <a:lnSpc>
                <a:spcPct val="100000"/>
              </a:lnSpc>
              <a:spcBef>
                <a:spcPts val="1000"/>
              </a:spcBef>
              <a:spcAft>
                <a:spcPts val="0"/>
              </a:spcAft>
              <a:buSzPts val="960"/>
              <a:buFont typeface="Trebuchet MS"/>
              <a:buNone/>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118" name="Google Shape;118;p14"/>
          <p:cNvSpPr txBox="1">
            <a:spLocks noGrp="1"/>
          </p:cNvSpPr>
          <p:nvPr>
            <p:ph type="body" idx="2"/>
          </p:nvPr>
        </p:nvSpPr>
        <p:spPr>
          <a:xfrm>
            <a:off x="677335" y="4527448"/>
            <a:ext cx="8596668" cy="1513914"/>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440"/>
              <a:buNone/>
              <a:defRPr sz="1800">
                <a:solidFill>
                  <a:srgbClr val="7F7F7F"/>
                </a:solidFill>
              </a:defRPr>
            </a:lvl1pPr>
            <a:lvl2pPr marL="914400" lvl="1" indent="-228600" algn="l">
              <a:lnSpc>
                <a:spcPct val="100000"/>
              </a:lnSpc>
              <a:spcBef>
                <a:spcPts val="1000"/>
              </a:spcBef>
              <a:spcAft>
                <a:spcPts val="0"/>
              </a:spcAft>
              <a:buSzPts val="1440"/>
              <a:buNone/>
              <a:defRPr sz="1800">
                <a:solidFill>
                  <a:srgbClr val="888888"/>
                </a:solidFill>
              </a:defRPr>
            </a:lvl2pPr>
            <a:lvl3pPr marL="1371600" lvl="2" indent="-228600" algn="l">
              <a:lnSpc>
                <a:spcPct val="100000"/>
              </a:lnSpc>
              <a:spcBef>
                <a:spcPts val="1000"/>
              </a:spcBef>
              <a:spcAft>
                <a:spcPts val="0"/>
              </a:spcAft>
              <a:buSzPts val="1280"/>
              <a:buNone/>
              <a:defRPr sz="1600">
                <a:solidFill>
                  <a:srgbClr val="888888"/>
                </a:solidFill>
              </a:defRPr>
            </a:lvl3pPr>
            <a:lvl4pPr marL="1828800" lvl="3" indent="-228600" algn="l">
              <a:lnSpc>
                <a:spcPct val="100000"/>
              </a:lnSpc>
              <a:spcBef>
                <a:spcPts val="1000"/>
              </a:spcBef>
              <a:spcAft>
                <a:spcPts val="0"/>
              </a:spcAft>
              <a:buSzPts val="1120"/>
              <a:buNone/>
              <a:defRPr sz="1400">
                <a:solidFill>
                  <a:srgbClr val="888888"/>
                </a:solidFill>
              </a:defRPr>
            </a:lvl4pPr>
            <a:lvl5pPr marL="2286000" lvl="4" indent="-228600" algn="l">
              <a:lnSpc>
                <a:spcPct val="100000"/>
              </a:lnSpc>
              <a:spcBef>
                <a:spcPts val="1000"/>
              </a:spcBef>
              <a:spcAft>
                <a:spcPts val="0"/>
              </a:spcAft>
              <a:buSzPts val="1120"/>
              <a:buNone/>
              <a:defRPr sz="1400">
                <a:solidFill>
                  <a:srgbClr val="888888"/>
                </a:solidFill>
              </a:defRPr>
            </a:lvl5pPr>
            <a:lvl6pPr marL="2743200" lvl="5" indent="-228600" algn="l">
              <a:lnSpc>
                <a:spcPct val="100000"/>
              </a:lnSpc>
              <a:spcBef>
                <a:spcPts val="1000"/>
              </a:spcBef>
              <a:spcAft>
                <a:spcPts val="0"/>
              </a:spcAft>
              <a:buSzPts val="1120"/>
              <a:buNone/>
              <a:defRPr sz="1400">
                <a:solidFill>
                  <a:srgbClr val="888888"/>
                </a:solidFill>
              </a:defRPr>
            </a:lvl6pPr>
            <a:lvl7pPr marL="3200400" lvl="6" indent="-228600" algn="l">
              <a:lnSpc>
                <a:spcPct val="100000"/>
              </a:lnSpc>
              <a:spcBef>
                <a:spcPts val="1000"/>
              </a:spcBef>
              <a:spcAft>
                <a:spcPts val="0"/>
              </a:spcAft>
              <a:buSzPts val="1120"/>
              <a:buNone/>
              <a:defRPr sz="1400">
                <a:solidFill>
                  <a:srgbClr val="888888"/>
                </a:solidFill>
              </a:defRPr>
            </a:lvl7pPr>
            <a:lvl8pPr marL="3657600" lvl="7" indent="-228600" algn="l">
              <a:lnSpc>
                <a:spcPct val="100000"/>
              </a:lnSpc>
              <a:spcBef>
                <a:spcPts val="1000"/>
              </a:spcBef>
              <a:spcAft>
                <a:spcPts val="0"/>
              </a:spcAft>
              <a:buSzPts val="1120"/>
              <a:buNone/>
              <a:defRPr sz="1400">
                <a:solidFill>
                  <a:srgbClr val="888888"/>
                </a:solidFill>
              </a:defRPr>
            </a:lvl8pPr>
            <a:lvl9pPr marL="4114800" lvl="8" indent="-228600" algn="l">
              <a:lnSpc>
                <a:spcPct val="100000"/>
              </a:lnSpc>
              <a:spcBef>
                <a:spcPts val="1000"/>
              </a:spcBef>
              <a:spcAft>
                <a:spcPts val="0"/>
              </a:spcAft>
              <a:buSzPts val="1120"/>
              <a:buNone/>
              <a:defRPr sz="1400">
                <a:solidFill>
                  <a:srgbClr val="888888"/>
                </a:solidFill>
              </a:defRPr>
            </a:lvl9pPr>
          </a:lstStyle>
          <a:p>
            <a:endParaRPr/>
          </a:p>
        </p:txBody>
      </p:sp>
      <p:sp>
        <p:nvSpPr>
          <p:cNvPr id="119" name="Google Shape;119;p14"/>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p14"/>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14"/>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
        <p:nvSpPr>
          <p:cNvPr id="122" name="Google Shape;122;p14"/>
          <p:cNvSpPr txBox="1"/>
          <p:nvPr/>
        </p:nvSpPr>
        <p:spPr>
          <a:xfrm>
            <a:off x="541870" y="790378"/>
            <a:ext cx="609600" cy="5847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rgbClr val="BFE47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23" name="Google Shape;123;p14"/>
          <p:cNvSpPr txBox="1"/>
          <p:nvPr/>
        </p:nvSpPr>
        <p:spPr>
          <a:xfrm>
            <a:off x="8893011" y="2886556"/>
            <a:ext cx="609600" cy="5847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rgbClr val="BFE47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124"/>
        <p:cNvGrpSpPr/>
        <p:nvPr/>
      </p:nvGrpSpPr>
      <p:grpSpPr>
        <a:xfrm>
          <a:off x="0" y="0"/>
          <a:ext cx="0" cy="0"/>
          <a:chOff x="0" y="0"/>
          <a:chExt cx="0" cy="0"/>
        </a:xfrm>
      </p:grpSpPr>
      <p:sp>
        <p:nvSpPr>
          <p:cNvPr id="125" name="Google Shape;125;p15"/>
          <p:cNvSpPr txBox="1">
            <a:spLocks noGrp="1"/>
          </p:cNvSpPr>
          <p:nvPr>
            <p:ph type="title"/>
          </p:nvPr>
        </p:nvSpPr>
        <p:spPr>
          <a:xfrm>
            <a:off x="685799" y="609600"/>
            <a:ext cx="8588203" cy="30226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4400"/>
              <a:buFont typeface="Trebuchet MS"/>
              <a:buNone/>
              <a:defRPr sz="44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15"/>
          <p:cNvSpPr txBox="1">
            <a:spLocks noGrp="1"/>
          </p:cNvSpPr>
          <p:nvPr>
            <p:ph type="body" idx="1"/>
          </p:nvPr>
        </p:nvSpPr>
        <p:spPr>
          <a:xfrm>
            <a:off x="677332" y="4013200"/>
            <a:ext cx="8596669" cy="514248"/>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SzPts val="1920"/>
              <a:buFont typeface="Trebuchet MS"/>
              <a:buNone/>
              <a:defRPr sz="2400">
                <a:solidFill>
                  <a:schemeClr val="accent1"/>
                </a:solidFill>
              </a:defRPr>
            </a:lvl1pPr>
            <a:lvl2pPr marL="914400" lvl="1" indent="-228600" algn="l">
              <a:lnSpc>
                <a:spcPct val="100000"/>
              </a:lnSpc>
              <a:spcBef>
                <a:spcPts val="1000"/>
              </a:spcBef>
              <a:spcAft>
                <a:spcPts val="0"/>
              </a:spcAft>
              <a:buSzPts val="1280"/>
              <a:buFont typeface="Trebuchet MS"/>
              <a:buNone/>
              <a:defRPr/>
            </a:lvl2pPr>
            <a:lvl3pPr marL="1371600" lvl="2" indent="-228600" algn="l">
              <a:lnSpc>
                <a:spcPct val="100000"/>
              </a:lnSpc>
              <a:spcBef>
                <a:spcPts val="1000"/>
              </a:spcBef>
              <a:spcAft>
                <a:spcPts val="0"/>
              </a:spcAft>
              <a:buSzPts val="1120"/>
              <a:buFont typeface="Trebuchet MS"/>
              <a:buNone/>
              <a:defRPr/>
            </a:lvl3pPr>
            <a:lvl4pPr marL="1828800" lvl="3" indent="-228600" algn="l">
              <a:lnSpc>
                <a:spcPct val="100000"/>
              </a:lnSpc>
              <a:spcBef>
                <a:spcPts val="1000"/>
              </a:spcBef>
              <a:spcAft>
                <a:spcPts val="0"/>
              </a:spcAft>
              <a:buSzPts val="960"/>
              <a:buFont typeface="Trebuchet MS"/>
              <a:buNone/>
              <a:defRPr/>
            </a:lvl4pPr>
            <a:lvl5pPr marL="2286000" lvl="4" indent="-228600" algn="l">
              <a:lnSpc>
                <a:spcPct val="100000"/>
              </a:lnSpc>
              <a:spcBef>
                <a:spcPts val="1000"/>
              </a:spcBef>
              <a:spcAft>
                <a:spcPts val="0"/>
              </a:spcAft>
              <a:buSzPts val="960"/>
              <a:buFont typeface="Trebuchet MS"/>
              <a:buNone/>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127" name="Google Shape;127;p15"/>
          <p:cNvSpPr txBox="1">
            <a:spLocks noGrp="1"/>
          </p:cNvSpPr>
          <p:nvPr>
            <p:ph type="body" idx="2"/>
          </p:nvPr>
        </p:nvSpPr>
        <p:spPr>
          <a:xfrm>
            <a:off x="677335" y="4527448"/>
            <a:ext cx="8596668" cy="1513914"/>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440"/>
              <a:buNone/>
              <a:defRPr sz="1800">
                <a:solidFill>
                  <a:srgbClr val="7F7F7F"/>
                </a:solidFill>
              </a:defRPr>
            </a:lvl1pPr>
            <a:lvl2pPr marL="914400" lvl="1" indent="-228600" algn="l">
              <a:lnSpc>
                <a:spcPct val="100000"/>
              </a:lnSpc>
              <a:spcBef>
                <a:spcPts val="1000"/>
              </a:spcBef>
              <a:spcAft>
                <a:spcPts val="0"/>
              </a:spcAft>
              <a:buSzPts val="1440"/>
              <a:buNone/>
              <a:defRPr sz="1800">
                <a:solidFill>
                  <a:srgbClr val="888888"/>
                </a:solidFill>
              </a:defRPr>
            </a:lvl2pPr>
            <a:lvl3pPr marL="1371600" lvl="2" indent="-228600" algn="l">
              <a:lnSpc>
                <a:spcPct val="100000"/>
              </a:lnSpc>
              <a:spcBef>
                <a:spcPts val="1000"/>
              </a:spcBef>
              <a:spcAft>
                <a:spcPts val="0"/>
              </a:spcAft>
              <a:buSzPts val="1280"/>
              <a:buNone/>
              <a:defRPr sz="1600">
                <a:solidFill>
                  <a:srgbClr val="888888"/>
                </a:solidFill>
              </a:defRPr>
            </a:lvl3pPr>
            <a:lvl4pPr marL="1828800" lvl="3" indent="-228600" algn="l">
              <a:lnSpc>
                <a:spcPct val="100000"/>
              </a:lnSpc>
              <a:spcBef>
                <a:spcPts val="1000"/>
              </a:spcBef>
              <a:spcAft>
                <a:spcPts val="0"/>
              </a:spcAft>
              <a:buSzPts val="1120"/>
              <a:buNone/>
              <a:defRPr sz="1400">
                <a:solidFill>
                  <a:srgbClr val="888888"/>
                </a:solidFill>
              </a:defRPr>
            </a:lvl4pPr>
            <a:lvl5pPr marL="2286000" lvl="4" indent="-228600" algn="l">
              <a:lnSpc>
                <a:spcPct val="100000"/>
              </a:lnSpc>
              <a:spcBef>
                <a:spcPts val="1000"/>
              </a:spcBef>
              <a:spcAft>
                <a:spcPts val="0"/>
              </a:spcAft>
              <a:buSzPts val="1120"/>
              <a:buNone/>
              <a:defRPr sz="1400">
                <a:solidFill>
                  <a:srgbClr val="888888"/>
                </a:solidFill>
              </a:defRPr>
            </a:lvl5pPr>
            <a:lvl6pPr marL="2743200" lvl="5" indent="-228600" algn="l">
              <a:lnSpc>
                <a:spcPct val="100000"/>
              </a:lnSpc>
              <a:spcBef>
                <a:spcPts val="1000"/>
              </a:spcBef>
              <a:spcAft>
                <a:spcPts val="0"/>
              </a:spcAft>
              <a:buSzPts val="1120"/>
              <a:buNone/>
              <a:defRPr sz="1400">
                <a:solidFill>
                  <a:srgbClr val="888888"/>
                </a:solidFill>
              </a:defRPr>
            </a:lvl6pPr>
            <a:lvl7pPr marL="3200400" lvl="6" indent="-228600" algn="l">
              <a:lnSpc>
                <a:spcPct val="100000"/>
              </a:lnSpc>
              <a:spcBef>
                <a:spcPts val="1000"/>
              </a:spcBef>
              <a:spcAft>
                <a:spcPts val="0"/>
              </a:spcAft>
              <a:buSzPts val="1120"/>
              <a:buNone/>
              <a:defRPr sz="1400">
                <a:solidFill>
                  <a:srgbClr val="888888"/>
                </a:solidFill>
              </a:defRPr>
            </a:lvl7pPr>
            <a:lvl8pPr marL="3657600" lvl="7" indent="-228600" algn="l">
              <a:lnSpc>
                <a:spcPct val="100000"/>
              </a:lnSpc>
              <a:spcBef>
                <a:spcPts val="1000"/>
              </a:spcBef>
              <a:spcAft>
                <a:spcPts val="0"/>
              </a:spcAft>
              <a:buSzPts val="1120"/>
              <a:buNone/>
              <a:defRPr sz="1400">
                <a:solidFill>
                  <a:srgbClr val="888888"/>
                </a:solidFill>
              </a:defRPr>
            </a:lvl8pPr>
            <a:lvl9pPr marL="4114800" lvl="8" indent="-228600" algn="l">
              <a:lnSpc>
                <a:spcPct val="100000"/>
              </a:lnSpc>
              <a:spcBef>
                <a:spcPts val="1000"/>
              </a:spcBef>
              <a:spcAft>
                <a:spcPts val="0"/>
              </a:spcAft>
              <a:buSzPts val="1120"/>
              <a:buNone/>
              <a:defRPr sz="1400">
                <a:solidFill>
                  <a:srgbClr val="888888"/>
                </a:solidFill>
              </a:defRPr>
            </a:lvl9pPr>
          </a:lstStyle>
          <a:p>
            <a:endParaRPr/>
          </a:p>
        </p:txBody>
      </p:sp>
      <p:sp>
        <p:nvSpPr>
          <p:cNvPr id="128" name="Google Shape;128;p15"/>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 name="Google Shape;129;p15"/>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p15"/>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1"/>
        <p:cNvGrpSpPr/>
        <p:nvPr/>
      </p:nvGrpSpPr>
      <p:grpSpPr>
        <a:xfrm>
          <a:off x="0" y="0"/>
          <a:ext cx="0" cy="0"/>
          <a:chOff x="0" y="0"/>
          <a:chExt cx="0" cy="0"/>
        </a:xfrm>
      </p:grpSpPr>
      <p:sp>
        <p:nvSpPr>
          <p:cNvPr id="132" name="Google Shape;132;p16"/>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 name="Google Shape;133;p16"/>
          <p:cNvSpPr txBox="1">
            <a:spLocks noGrp="1"/>
          </p:cNvSpPr>
          <p:nvPr>
            <p:ph type="body" idx="1"/>
          </p:nvPr>
        </p:nvSpPr>
        <p:spPr>
          <a:xfrm rot="5400000">
            <a:off x="3035282" y="-197358"/>
            <a:ext cx="3880773" cy="8596668"/>
          </a:xfrm>
          <a:prstGeom prst="rect">
            <a:avLst/>
          </a:prstGeom>
          <a:noFill/>
          <a:ln>
            <a:noFill/>
          </a:ln>
        </p:spPr>
        <p:txBody>
          <a:bodyPr spcFirstLastPara="1" wrap="square" lIns="91425" tIns="45700" rIns="91425" bIns="45700" anchor="t" anchorCtr="0">
            <a:no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39" algn="l">
              <a:lnSpc>
                <a:spcPct val="100000"/>
              </a:lnSpc>
              <a:spcBef>
                <a:spcPts val="1000"/>
              </a:spcBef>
              <a:spcAft>
                <a:spcPts val="0"/>
              </a:spcAft>
              <a:buSzPts val="1440"/>
              <a:buChar char="►"/>
              <a:defRPr/>
            </a:lvl3pPr>
            <a:lvl4pPr marL="1828800" lvl="3" indent="-320039" algn="l">
              <a:lnSpc>
                <a:spcPct val="100000"/>
              </a:lnSpc>
              <a:spcBef>
                <a:spcPts val="1000"/>
              </a:spcBef>
              <a:spcAft>
                <a:spcPts val="0"/>
              </a:spcAft>
              <a:buSzPts val="1440"/>
              <a:buChar char="►"/>
              <a:defRPr/>
            </a:lvl4pPr>
            <a:lvl5pPr marL="2286000" lvl="4" indent="-320039" algn="l">
              <a:lnSpc>
                <a:spcPct val="100000"/>
              </a:lnSpc>
              <a:spcBef>
                <a:spcPts val="1000"/>
              </a:spcBef>
              <a:spcAft>
                <a:spcPts val="0"/>
              </a:spcAft>
              <a:buSzPts val="1440"/>
              <a:buChar char="►"/>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134" name="Google Shape;134;p16"/>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16"/>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 name="Google Shape;136;p16"/>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7"/>
        <p:cNvGrpSpPr/>
        <p:nvPr/>
      </p:nvGrpSpPr>
      <p:grpSpPr>
        <a:xfrm>
          <a:off x="0" y="0"/>
          <a:ext cx="0" cy="0"/>
          <a:chOff x="0" y="0"/>
          <a:chExt cx="0" cy="0"/>
        </a:xfrm>
      </p:grpSpPr>
      <p:sp>
        <p:nvSpPr>
          <p:cNvPr id="138" name="Google Shape;138;p17"/>
          <p:cNvSpPr txBox="1">
            <a:spLocks noGrp="1"/>
          </p:cNvSpPr>
          <p:nvPr>
            <p:ph type="title"/>
          </p:nvPr>
        </p:nvSpPr>
        <p:spPr>
          <a:xfrm rot="5400000">
            <a:off x="5994319" y="2582953"/>
            <a:ext cx="5251451" cy="130474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p17"/>
          <p:cNvSpPr txBox="1">
            <a:spLocks noGrp="1"/>
          </p:cNvSpPr>
          <p:nvPr>
            <p:ph type="body" idx="1"/>
          </p:nvPr>
        </p:nvSpPr>
        <p:spPr>
          <a:xfrm rot="5400000">
            <a:off x="1581685" y="-294750"/>
            <a:ext cx="5251450" cy="7060150"/>
          </a:xfrm>
          <a:prstGeom prst="rect">
            <a:avLst/>
          </a:prstGeom>
          <a:noFill/>
          <a:ln>
            <a:noFill/>
          </a:ln>
        </p:spPr>
        <p:txBody>
          <a:bodyPr spcFirstLastPara="1" wrap="square" lIns="91425" tIns="45700" rIns="91425" bIns="45700" anchor="t" anchorCtr="0">
            <a:no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39" algn="l">
              <a:lnSpc>
                <a:spcPct val="100000"/>
              </a:lnSpc>
              <a:spcBef>
                <a:spcPts val="1000"/>
              </a:spcBef>
              <a:spcAft>
                <a:spcPts val="0"/>
              </a:spcAft>
              <a:buSzPts val="1440"/>
              <a:buChar char="►"/>
              <a:defRPr/>
            </a:lvl3pPr>
            <a:lvl4pPr marL="1828800" lvl="3" indent="-320039" algn="l">
              <a:lnSpc>
                <a:spcPct val="100000"/>
              </a:lnSpc>
              <a:spcBef>
                <a:spcPts val="1000"/>
              </a:spcBef>
              <a:spcAft>
                <a:spcPts val="0"/>
              </a:spcAft>
              <a:buSzPts val="1440"/>
              <a:buChar char="►"/>
              <a:defRPr/>
            </a:lvl4pPr>
            <a:lvl5pPr marL="2286000" lvl="4" indent="-320039" algn="l">
              <a:lnSpc>
                <a:spcPct val="100000"/>
              </a:lnSpc>
              <a:spcBef>
                <a:spcPts val="1000"/>
              </a:spcBef>
              <a:spcAft>
                <a:spcPts val="0"/>
              </a:spcAft>
              <a:buSzPts val="1440"/>
              <a:buChar char="►"/>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140" name="Google Shape;140;p17"/>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 name="Google Shape;141;p17"/>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p17"/>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3"/>
        <p:cNvGrpSpPr/>
        <p:nvPr/>
      </p:nvGrpSpPr>
      <p:grpSpPr>
        <a:xfrm>
          <a:off x="0" y="0"/>
          <a:ext cx="0" cy="0"/>
          <a:chOff x="0" y="0"/>
          <a:chExt cx="0" cy="0"/>
        </a:xfrm>
      </p:grpSpPr>
      <p:sp>
        <p:nvSpPr>
          <p:cNvPr id="44" name="Google Shape;44;p3"/>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1"/>
              </a:buClr>
              <a:buSzPts val="3600"/>
              <a:buFont typeface="Trebuchet MS"/>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3"/>
          <p:cNvSpPr txBox="1">
            <a:spLocks noGrp="1"/>
          </p:cNvSpPr>
          <p:nvPr>
            <p:ph type="body" idx="1"/>
          </p:nvPr>
        </p:nvSpPr>
        <p:spPr>
          <a:xfrm>
            <a:off x="677334" y="2160589"/>
            <a:ext cx="8596668" cy="3880773"/>
          </a:xfrm>
          <a:prstGeom prst="rect">
            <a:avLst/>
          </a:prstGeom>
          <a:noFill/>
          <a:ln>
            <a:noFill/>
          </a:ln>
        </p:spPr>
        <p:txBody>
          <a:bodyPr spcFirstLastPara="1" wrap="square" lIns="91425" tIns="45700" rIns="91425" bIns="45700" anchor="t" anchorCtr="0">
            <a:no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39" algn="l">
              <a:lnSpc>
                <a:spcPct val="100000"/>
              </a:lnSpc>
              <a:spcBef>
                <a:spcPts val="1000"/>
              </a:spcBef>
              <a:spcAft>
                <a:spcPts val="0"/>
              </a:spcAft>
              <a:buSzPts val="1440"/>
              <a:buChar char="►"/>
              <a:defRPr/>
            </a:lvl3pPr>
            <a:lvl4pPr marL="1828800" lvl="3" indent="-320039" algn="l">
              <a:lnSpc>
                <a:spcPct val="100000"/>
              </a:lnSpc>
              <a:spcBef>
                <a:spcPts val="1000"/>
              </a:spcBef>
              <a:spcAft>
                <a:spcPts val="0"/>
              </a:spcAft>
              <a:buSzPts val="1440"/>
              <a:buChar char="►"/>
              <a:defRPr/>
            </a:lvl4pPr>
            <a:lvl5pPr marL="2286000" lvl="4" indent="-320039" algn="l">
              <a:lnSpc>
                <a:spcPct val="100000"/>
              </a:lnSpc>
              <a:spcBef>
                <a:spcPts val="1000"/>
              </a:spcBef>
              <a:spcAft>
                <a:spcPts val="0"/>
              </a:spcAft>
              <a:buSzPts val="1440"/>
              <a:buChar char="►"/>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46" name="Google Shape;46;p3"/>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3"/>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4"/>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1"/>
              </a:buClr>
              <a:buSzPts val="3600"/>
              <a:buFont typeface="Trebuchet M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4"/>
          <p:cNvSpPr txBox="1">
            <a:spLocks noGrp="1"/>
          </p:cNvSpPr>
          <p:nvPr>
            <p:ph type="body" idx="1"/>
          </p:nvPr>
        </p:nvSpPr>
        <p:spPr>
          <a:xfrm>
            <a:off x="675745" y="2160983"/>
            <a:ext cx="4185623" cy="5762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SzPts val="1920"/>
              <a:buNone/>
              <a:defRPr sz="2400" b="0"/>
            </a:lvl1pPr>
            <a:lvl2pPr marL="914400" lvl="1" indent="-228600" algn="l">
              <a:lnSpc>
                <a:spcPct val="100000"/>
              </a:lnSpc>
              <a:spcBef>
                <a:spcPts val="1000"/>
              </a:spcBef>
              <a:spcAft>
                <a:spcPts val="0"/>
              </a:spcAft>
              <a:buSzPts val="1600"/>
              <a:buNone/>
              <a:defRPr sz="2000" b="1"/>
            </a:lvl2pPr>
            <a:lvl3pPr marL="1371600" lvl="2" indent="-228600" algn="l">
              <a:lnSpc>
                <a:spcPct val="100000"/>
              </a:lnSpc>
              <a:spcBef>
                <a:spcPts val="1000"/>
              </a:spcBef>
              <a:spcAft>
                <a:spcPts val="0"/>
              </a:spcAft>
              <a:buSzPts val="1440"/>
              <a:buNone/>
              <a:defRPr sz="1800" b="1"/>
            </a:lvl3pPr>
            <a:lvl4pPr marL="1828800" lvl="3" indent="-228600" algn="l">
              <a:lnSpc>
                <a:spcPct val="100000"/>
              </a:lnSpc>
              <a:spcBef>
                <a:spcPts val="1000"/>
              </a:spcBef>
              <a:spcAft>
                <a:spcPts val="0"/>
              </a:spcAft>
              <a:buSzPts val="1280"/>
              <a:buNone/>
              <a:defRPr sz="1600" b="1"/>
            </a:lvl4pPr>
            <a:lvl5pPr marL="2286000" lvl="4" indent="-228600" algn="l">
              <a:lnSpc>
                <a:spcPct val="100000"/>
              </a:lnSpc>
              <a:spcBef>
                <a:spcPts val="1000"/>
              </a:spcBef>
              <a:spcAft>
                <a:spcPts val="0"/>
              </a:spcAft>
              <a:buSzPts val="1280"/>
              <a:buNone/>
              <a:defRPr sz="1600" b="1"/>
            </a:lvl5pPr>
            <a:lvl6pPr marL="2743200" lvl="5" indent="-228600" algn="l">
              <a:lnSpc>
                <a:spcPct val="100000"/>
              </a:lnSpc>
              <a:spcBef>
                <a:spcPts val="1000"/>
              </a:spcBef>
              <a:spcAft>
                <a:spcPts val="0"/>
              </a:spcAft>
              <a:buSzPts val="1280"/>
              <a:buNone/>
              <a:defRPr sz="1600" b="1"/>
            </a:lvl6pPr>
            <a:lvl7pPr marL="3200400" lvl="6" indent="-228600" algn="l">
              <a:lnSpc>
                <a:spcPct val="100000"/>
              </a:lnSpc>
              <a:spcBef>
                <a:spcPts val="1000"/>
              </a:spcBef>
              <a:spcAft>
                <a:spcPts val="0"/>
              </a:spcAft>
              <a:buSzPts val="1280"/>
              <a:buNone/>
              <a:defRPr sz="1600" b="1"/>
            </a:lvl7pPr>
            <a:lvl8pPr marL="3657600" lvl="7" indent="-228600" algn="l">
              <a:lnSpc>
                <a:spcPct val="100000"/>
              </a:lnSpc>
              <a:spcBef>
                <a:spcPts val="1000"/>
              </a:spcBef>
              <a:spcAft>
                <a:spcPts val="0"/>
              </a:spcAft>
              <a:buSzPts val="1280"/>
              <a:buNone/>
              <a:defRPr sz="1600" b="1"/>
            </a:lvl8pPr>
            <a:lvl9pPr marL="4114800" lvl="8" indent="-228600" algn="l">
              <a:lnSpc>
                <a:spcPct val="100000"/>
              </a:lnSpc>
              <a:spcBef>
                <a:spcPts val="1000"/>
              </a:spcBef>
              <a:spcAft>
                <a:spcPts val="0"/>
              </a:spcAft>
              <a:buSzPts val="1280"/>
              <a:buNone/>
              <a:defRPr sz="1600" b="1"/>
            </a:lvl9pPr>
          </a:lstStyle>
          <a:p>
            <a:endParaRPr/>
          </a:p>
        </p:txBody>
      </p:sp>
      <p:sp>
        <p:nvSpPr>
          <p:cNvPr id="52" name="Google Shape;52;p4"/>
          <p:cNvSpPr txBox="1">
            <a:spLocks noGrp="1"/>
          </p:cNvSpPr>
          <p:nvPr>
            <p:ph type="body" idx="2"/>
          </p:nvPr>
        </p:nvSpPr>
        <p:spPr>
          <a:xfrm>
            <a:off x="675745" y="2737245"/>
            <a:ext cx="4185623" cy="3304117"/>
          </a:xfrm>
          <a:prstGeom prst="rect">
            <a:avLst/>
          </a:prstGeom>
          <a:noFill/>
          <a:ln>
            <a:noFill/>
          </a:ln>
        </p:spPr>
        <p:txBody>
          <a:bodyPr spcFirstLastPara="1" wrap="square" lIns="91425" tIns="45700" rIns="91425" bIns="45700" anchor="t" anchorCtr="0">
            <a:no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39" algn="l">
              <a:lnSpc>
                <a:spcPct val="100000"/>
              </a:lnSpc>
              <a:spcBef>
                <a:spcPts val="1000"/>
              </a:spcBef>
              <a:spcAft>
                <a:spcPts val="0"/>
              </a:spcAft>
              <a:buSzPts val="1440"/>
              <a:buChar char="►"/>
              <a:defRPr/>
            </a:lvl3pPr>
            <a:lvl4pPr marL="1828800" lvl="3" indent="-320039" algn="l">
              <a:lnSpc>
                <a:spcPct val="100000"/>
              </a:lnSpc>
              <a:spcBef>
                <a:spcPts val="1000"/>
              </a:spcBef>
              <a:spcAft>
                <a:spcPts val="0"/>
              </a:spcAft>
              <a:buSzPts val="1440"/>
              <a:buChar char="►"/>
              <a:defRPr/>
            </a:lvl4pPr>
            <a:lvl5pPr marL="2286000" lvl="4" indent="-320039" algn="l">
              <a:lnSpc>
                <a:spcPct val="100000"/>
              </a:lnSpc>
              <a:spcBef>
                <a:spcPts val="1000"/>
              </a:spcBef>
              <a:spcAft>
                <a:spcPts val="0"/>
              </a:spcAft>
              <a:buSzPts val="1440"/>
              <a:buChar char="►"/>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53" name="Google Shape;53;p4"/>
          <p:cNvSpPr txBox="1">
            <a:spLocks noGrp="1"/>
          </p:cNvSpPr>
          <p:nvPr>
            <p:ph type="body" idx="3"/>
          </p:nvPr>
        </p:nvSpPr>
        <p:spPr>
          <a:xfrm>
            <a:off x="5088383" y="2160983"/>
            <a:ext cx="4185618" cy="5762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SzPts val="1920"/>
              <a:buNone/>
              <a:defRPr sz="2400" b="0"/>
            </a:lvl1pPr>
            <a:lvl2pPr marL="914400" lvl="1" indent="-228600" algn="l">
              <a:lnSpc>
                <a:spcPct val="100000"/>
              </a:lnSpc>
              <a:spcBef>
                <a:spcPts val="1000"/>
              </a:spcBef>
              <a:spcAft>
                <a:spcPts val="0"/>
              </a:spcAft>
              <a:buSzPts val="1600"/>
              <a:buNone/>
              <a:defRPr sz="2000" b="1"/>
            </a:lvl2pPr>
            <a:lvl3pPr marL="1371600" lvl="2" indent="-228600" algn="l">
              <a:lnSpc>
                <a:spcPct val="100000"/>
              </a:lnSpc>
              <a:spcBef>
                <a:spcPts val="1000"/>
              </a:spcBef>
              <a:spcAft>
                <a:spcPts val="0"/>
              </a:spcAft>
              <a:buSzPts val="1440"/>
              <a:buNone/>
              <a:defRPr sz="1800" b="1"/>
            </a:lvl3pPr>
            <a:lvl4pPr marL="1828800" lvl="3" indent="-228600" algn="l">
              <a:lnSpc>
                <a:spcPct val="100000"/>
              </a:lnSpc>
              <a:spcBef>
                <a:spcPts val="1000"/>
              </a:spcBef>
              <a:spcAft>
                <a:spcPts val="0"/>
              </a:spcAft>
              <a:buSzPts val="1280"/>
              <a:buNone/>
              <a:defRPr sz="1600" b="1"/>
            </a:lvl4pPr>
            <a:lvl5pPr marL="2286000" lvl="4" indent="-228600" algn="l">
              <a:lnSpc>
                <a:spcPct val="100000"/>
              </a:lnSpc>
              <a:spcBef>
                <a:spcPts val="1000"/>
              </a:spcBef>
              <a:spcAft>
                <a:spcPts val="0"/>
              </a:spcAft>
              <a:buSzPts val="1280"/>
              <a:buNone/>
              <a:defRPr sz="1600" b="1"/>
            </a:lvl5pPr>
            <a:lvl6pPr marL="2743200" lvl="5" indent="-228600" algn="l">
              <a:lnSpc>
                <a:spcPct val="100000"/>
              </a:lnSpc>
              <a:spcBef>
                <a:spcPts val="1000"/>
              </a:spcBef>
              <a:spcAft>
                <a:spcPts val="0"/>
              </a:spcAft>
              <a:buSzPts val="1280"/>
              <a:buNone/>
              <a:defRPr sz="1600" b="1"/>
            </a:lvl6pPr>
            <a:lvl7pPr marL="3200400" lvl="6" indent="-228600" algn="l">
              <a:lnSpc>
                <a:spcPct val="100000"/>
              </a:lnSpc>
              <a:spcBef>
                <a:spcPts val="1000"/>
              </a:spcBef>
              <a:spcAft>
                <a:spcPts val="0"/>
              </a:spcAft>
              <a:buSzPts val="1280"/>
              <a:buNone/>
              <a:defRPr sz="1600" b="1"/>
            </a:lvl7pPr>
            <a:lvl8pPr marL="3657600" lvl="7" indent="-228600" algn="l">
              <a:lnSpc>
                <a:spcPct val="100000"/>
              </a:lnSpc>
              <a:spcBef>
                <a:spcPts val="1000"/>
              </a:spcBef>
              <a:spcAft>
                <a:spcPts val="0"/>
              </a:spcAft>
              <a:buSzPts val="1280"/>
              <a:buNone/>
              <a:defRPr sz="1600" b="1"/>
            </a:lvl8pPr>
            <a:lvl9pPr marL="4114800" lvl="8" indent="-228600" algn="l">
              <a:lnSpc>
                <a:spcPct val="100000"/>
              </a:lnSpc>
              <a:spcBef>
                <a:spcPts val="1000"/>
              </a:spcBef>
              <a:spcAft>
                <a:spcPts val="0"/>
              </a:spcAft>
              <a:buSzPts val="1280"/>
              <a:buNone/>
              <a:defRPr sz="1600" b="1"/>
            </a:lvl9pPr>
          </a:lstStyle>
          <a:p>
            <a:endParaRPr/>
          </a:p>
        </p:txBody>
      </p:sp>
      <p:sp>
        <p:nvSpPr>
          <p:cNvPr id="54" name="Google Shape;54;p4"/>
          <p:cNvSpPr txBox="1">
            <a:spLocks noGrp="1"/>
          </p:cNvSpPr>
          <p:nvPr>
            <p:ph type="body" idx="4"/>
          </p:nvPr>
        </p:nvSpPr>
        <p:spPr>
          <a:xfrm>
            <a:off x="5088384" y="2737245"/>
            <a:ext cx="4185617" cy="3304117"/>
          </a:xfrm>
          <a:prstGeom prst="rect">
            <a:avLst/>
          </a:prstGeom>
          <a:noFill/>
          <a:ln>
            <a:noFill/>
          </a:ln>
        </p:spPr>
        <p:txBody>
          <a:bodyPr spcFirstLastPara="1" wrap="square" lIns="91425" tIns="45700" rIns="91425" bIns="45700" anchor="t" anchorCtr="0">
            <a:no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39" algn="l">
              <a:lnSpc>
                <a:spcPct val="100000"/>
              </a:lnSpc>
              <a:spcBef>
                <a:spcPts val="1000"/>
              </a:spcBef>
              <a:spcAft>
                <a:spcPts val="0"/>
              </a:spcAft>
              <a:buSzPts val="1440"/>
              <a:buChar char="►"/>
              <a:defRPr/>
            </a:lvl3pPr>
            <a:lvl4pPr marL="1828800" lvl="3" indent="-320039" algn="l">
              <a:lnSpc>
                <a:spcPct val="100000"/>
              </a:lnSpc>
              <a:spcBef>
                <a:spcPts val="1000"/>
              </a:spcBef>
              <a:spcAft>
                <a:spcPts val="0"/>
              </a:spcAft>
              <a:buSzPts val="1440"/>
              <a:buChar char="►"/>
              <a:defRPr/>
            </a:lvl4pPr>
            <a:lvl5pPr marL="2286000" lvl="4" indent="-320039" algn="l">
              <a:lnSpc>
                <a:spcPct val="100000"/>
              </a:lnSpc>
              <a:spcBef>
                <a:spcPts val="1000"/>
              </a:spcBef>
              <a:spcAft>
                <a:spcPts val="0"/>
              </a:spcAft>
              <a:buSzPts val="1440"/>
              <a:buChar char="►"/>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55" name="Google Shape;55;p4"/>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4"/>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4"/>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8"/>
        <p:cNvGrpSpPr/>
        <p:nvPr/>
      </p:nvGrpSpPr>
      <p:grpSpPr>
        <a:xfrm>
          <a:off x="0" y="0"/>
          <a:ext cx="0" cy="0"/>
          <a:chOff x="0" y="0"/>
          <a:chExt cx="0" cy="0"/>
        </a:xfrm>
      </p:grpSpPr>
      <p:sp>
        <p:nvSpPr>
          <p:cNvPr id="59" name="Google Shape;59;p5"/>
          <p:cNvSpPr txBox="1">
            <a:spLocks noGrp="1"/>
          </p:cNvSpPr>
          <p:nvPr>
            <p:ph type="title"/>
          </p:nvPr>
        </p:nvSpPr>
        <p:spPr>
          <a:xfrm>
            <a:off x="677335" y="2700867"/>
            <a:ext cx="8596668" cy="1826581"/>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4000"/>
              <a:buFont typeface="Trebuchet MS"/>
              <a:buNone/>
              <a:defRPr sz="40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5"/>
          <p:cNvSpPr txBox="1">
            <a:spLocks noGrp="1"/>
          </p:cNvSpPr>
          <p:nvPr>
            <p:ph type="body" idx="1"/>
          </p:nvPr>
        </p:nvSpPr>
        <p:spPr>
          <a:xfrm>
            <a:off x="677335" y="4527448"/>
            <a:ext cx="8596668" cy="8604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600"/>
              <a:buNone/>
              <a:defRPr sz="2000">
                <a:solidFill>
                  <a:srgbClr val="7F7F7F"/>
                </a:solidFill>
              </a:defRPr>
            </a:lvl1pPr>
            <a:lvl2pPr marL="914400" lvl="1" indent="-228600" algn="l">
              <a:lnSpc>
                <a:spcPct val="100000"/>
              </a:lnSpc>
              <a:spcBef>
                <a:spcPts val="1000"/>
              </a:spcBef>
              <a:spcAft>
                <a:spcPts val="0"/>
              </a:spcAft>
              <a:buSzPts val="1440"/>
              <a:buNone/>
              <a:defRPr sz="1800">
                <a:solidFill>
                  <a:srgbClr val="888888"/>
                </a:solidFill>
              </a:defRPr>
            </a:lvl2pPr>
            <a:lvl3pPr marL="1371600" lvl="2" indent="-228600" algn="l">
              <a:lnSpc>
                <a:spcPct val="100000"/>
              </a:lnSpc>
              <a:spcBef>
                <a:spcPts val="1000"/>
              </a:spcBef>
              <a:spcAft>
                <a:spcPts val="0"/>
              </a:spcAft>
              <a:buSzPts val="1280"/>
              <a:buNone/>
              <a:defRPr sz="1600">
                <a:solidFill>
                  <a:srgbClr val="888888"/>
                </a:solidFill>
              </a:defRPr>
            </a:lvl3pPr>
            <a:lvl4pPr marL="1828800" lvl="3" indent="-228600" algn="l">
              <a:lnSpc>
                <a:spcPct val="100000"/>
              </a:lnSpc>
              <a:spcBef>
                <a:spcPts val="1000"/>
              </a:spcBef>
              <a:spcAft>
                <a:spcPts val="0"/>
              </a:spcAft>
              <a:buSzPts val="1120"/>
              <a:buNone/>
              <a:defRPr sz="1400">
                <a:solidFill>
                  <a:srgbClr val="888888"/>
                </a:solidFill>
              </a:defRPr>
            </a:lvl4pPr>
            <a:lvl5pPr marL="2286000" lvl="4" indent="-228600" algn="l">
              <a:lnSpc>
                <a:spcPct val="100000"/>
              </a:lnSpc>
              <a:spcBef>
                <a:spcPts val="1000"/>
              </a:spcBef>
              <a:spcAft>
                <a:spcPts val="0"/>
              </a:spcAft>
              <a:buSzPts val="1120"/>
              <a:buNone/>
              <a:defRPr sz="1400">
                <a:solidFill>
                  <a:srgbClr val="888888"/>
                </a:solidFill>
              </a:defRPr>
            </a:lvl5pPr>
            <a:lvl6pPr marL="2743200" lvl="5" indent="-228600" algn="l">
              <a:lnSpc>
                <a:spcPct val="100000"/>
              </a:lnSpc>
              <a:spcBef>
                <a:spcPts val="1000"/>
              </a:spcBef>
              <a:spcAft>
                <a:spcPts val="0"/>
              </a:spcAft>
              <a:buSzPts val="1120"/>
              <a:buNone/>
              <a:defRPr sz="1400">
                <a:solidFill>
                  <a:srgbClr val="888888"/>
                </a:solidFill>
              </a:defRPr>
            </a:lvl6pPr>
            <a:lvl7pPr marL="3200400" lvl="6" indent="-228600" algn="l">
              <a:lnSpc>
                <a:spcPct val="100000"/>
              </a:lnSpc>
              <a:spcBef>
                <a:spcPts val="1000"/>
              </a:spcBef>
              <a:spcAft>
                <a:spcPts val="0"/>
              </a:spcAft>
              <a:buSzPts val="1120"/>
              <a:buNone/>
              <a:defRPr sz="1400">
                <a:solidFill>
                  <a:srgbClr val="888888"/>
                </a:solidFill>
              </a:defRPr>
            </a:lvl7pPr>
            <a:lvl8pPr marL="3657600" lvl="7" indent="-228600" algn="l">
              <a:lnSpc>
                <a:spcPct val="100000"/>
              </a:lnSpc>
              <a:spcBef>
                <a:spcPts val="1000"/>
              </a:spcBef>
              <a:spcAft>
                <a:spcPts val="0"/>
              </a:spcAft>
              <a:buSzPts val="1120"/>
              <a:buNone/>
              <a:defRPr sz="1400">
                <a:solidFill>
                  <a:srgbClr val="888888"/>
                </a:solidFill>
              </a:defRPr>
            </a:lvl8pPr>
            <a:lvl9pPr marL="4114800" lvl="8" indent="-228600" algn="l">
              <a:lnSpc>
                <a:spcPct val="100000"/>
              </a:lnSpc>
              <a:spcBef>
                <a:spcPts val="1000"/>
              </a:spcBef>
              <a:spcAft>
                <a:spcPts val="0"/>
              </a:spcAft>
              <a:buSzPts val="1120"/>
              <a:buNone/>
              <a:defRPr sz="1400">
                <a:solidFill>
                  <a:srgbClr val="888888"/>
                </a:solidFill>
              </a:defRPr>
            </a:lvl9pPr>
          </a:lstStyle>
          <a:p>
            <a:endParaRPr/>
          </a:p>
        </p:txBody>
      </p:sp>
      <p:sp>
        <p:nvSpPr>
          <p:cNvPr id="61" name="Google Shape;61;p5"/>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5"/>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5"/>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4"/>
        <p:cNvGrpSpPr/>
        <p:nvPr/>
      </p:nvGrpSpPr>
      <p:grpSpPr>
        <a:xfrm>
          <a:off x="0" y="0"/>
          <a:ext cx="0" cy="0"/>
          <a:chOff x="0" y="0"/>
          <a:chExt cx="0" cy="0"/>
        </a:xfrm>
      </p:grpSpPr>
      <p:sp>
        <p:nvSpPr>
          <p:cNvPr id="65" name="Google Shape;65;p6"/>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6"/>
          <p:cNvSpPr txBox="1">
            <a:spLocks noGrp="1"/>
          </p:cNvSpPr>
          <p:nvPr>
            <p:ph type="body" idx="1"/>
          </p:nvPr>
        </p:nvSpPr>
        <p:spPr>
          <a:xfrm>
            <a:off x="677334" y="2160589"/>
            <a:ext cx="4184035" cy="3880772"/>
          </a:xfrm>
          <a:prstGeom prst="rect">
            <a:avLst/>
          </a:prstGeom>
          <a:noFill/>
          <a:ln>
            <a:noFill/>
          </a:ln>
        </p:spPr>
        <p:txBody>
          <a:bodyPr spcFirstLastPara="1" wrap="square" lIns="91425" tIns="45700" rIns="91425" bIns="45700" anchor="t" anchorCtr="0">
            <a:no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39" algn="l">
              <a:lnSpc>
                <a:spcPct val="100000"/>
              </a:lnSpc>
              <a:spcBef>
                <a:spcPts val="1000"/>
              </a:spcBef>
              <a:spcAft>
                <a:spcPts val="0"/>
              </a:spcAft>
              <a:buSzPts val="1440"/>
              <a:buChar char="►"/>
              <a:defRPr/>
            </a:lvl3pPr>
            <a:lvl4pPr marL="1828800" lvl="3" indent="-320039" algn="l">
              <a:lnSpc>
                <a:spcPct val="100000"/>
              </a:lnSpc>
              <a:spcBef>
                <a:spcPts val="1000"/>
              </a:spcBef>
              <a:spcAft>
                <a:spcPts val="0"/>
              </a:spcAft>
              <a:buSzPts val="1440"/>
              <a:buChar char="►"/>
              <a:defRPr/>
            </a:lvl4pPr>
            <a:lvl5pPr marL="2286000" lvl="4" indent="-320039" algn="l">
              <a:lnSpc>
                <a:spcPct val="100000"/>
              </a:lnSpc>
              <a:spcBef>
                <a:spcPts val="1000"/>
              </a:spcBef>
              <a:spcAft>
                <a:spcPts val="0"/>
              </a:spcAft>
              <a:buSzPts val="1440"/>
              <a:buChar char="►"/>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67" name="Google Shape;67;p6"/>
          <p:cNvSpPr txBox="1">
            <a:spLocks noGrp="1"/>
          </p:cNvSpPr>
          <p:nvPr>
            <p:ph type="body" idx="2"/>
          </p:nvPr>
        </p:nvSpPr>
        <p:spPr>
          <a:xfrm>
            <a:off x="5089970" y="2160589"/>
            <a:ext cx="4184034" cy="3880773"/>
          </a:xfrm>
          <a:prstGeom prst="rect">
            <a:avLst/>
          </a:prstGeom>
          <a:noFill/>
          <a:ln>
            <a:noFill/>
          </a:ln>
        </p:spPr>
        <p:txBody>
          <a:bodyPr spcFirstLastPara="1" wrap="square" lIns="91425" tIns="45700" rIns="91425" bIns="45700" anchor="t" anchorCtr="0">
            <a:no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39" algn="l">
              <a:lnSpc>
                <a:spcPct val="100000"/>
              </a:lnSpc>
              <a:spcBef>
                <a:spcPts val="1000"/>
              </a:spcBef>
              <a:spcAft>
                <a:spcPts val="0"/>
              </a:spcAft>
              <a:buSzPts val="1440"/>
              <a:buChar char="►"/>
              <a:defRPr/>
            </a:lvl3pPr>
            <a:lvl4pPr marL="1828800" lvl="3" indent="-320039" algn="l">
              <a:lnSpc>
                <a:spcPct val="100000"/>
              </a:lnSpc>
              <a:spcBef>
                <a:spcPts val="1000"/>
              </a:spcBef>
              <a:spcAft>
                <a:spcPts val="0"/>
              </a:spcAft>
              <a:buSzPts val="1440"/>
              <a:buChar char="►"/>
              <a:defRPr/>
            </a:lvl4pPr>
            <a:lvl5pPr marL="2286000" lvl="4" indent="-320039" algn="l">
              <a:lnSpc>
                <a:spcPct val="100000"/>
              </a:lnSpc>
              <a:spcBef>
                <a:spcPts val="1000"/>
              </a:spcBef>
              <a:spcAft>
                <a:spcPts val="0"/>
              </a:spcAft>
              <a:buSzPts val="1440"/>
              <a:buChar char="►"/>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68" name="Google Shape;68;p6"/>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6"/>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6"/>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1"/>
        <p:cNvGrpSpPr/>
        <p:nvPr/>
      </p:nvGrpSpPr>
      <p:grpSpPr>
        <a:xfrm>
          <a:off x="0" y="0"/>
          <a:ext cx="0" cy="0"/>
          <a:chOff x="0" y="0"/>
          <a:chExt cx="0" cy="0"/>
        </a:xfrm>
      </p:grpSpPr>
      <p:sp>
        <p:nvSpPr>
          <p:cNvPr id="72" name="Google Shape;72;p7"/>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7"/>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7"/>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7"/>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6"/>
        <p:cNvGrpSpPr/>
        <p:nvPr/>
      </p:nvGrpSpPr>
      <p:grpSpPr>
        <a:xfrm>
          <a:off x="0" y="0"/>
          <a:ext cx="0" cy="0"/>
          <a:chOff x="0" y="0"/>
          <a:chExt cx="0" cy="0"/>
        </a:xfrm>
      </p:grpSpPr>
      <p:sp>
        <p:nvSpPr>
          <p:cNvPr id="77" name="Google Shape;77;p8"/>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8"/>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8"/>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0"/>
        <p:cNvGrpSpPr/>
        <p:nvPr/>
      </p:nvGrpSpPr>
      <p:grpSpPr>
        <a:xfrm>
          <a:off x="0" y="0"/>
          <a:ext cx="0" cy="0"/>
          <a:chOff x="0" y="0"/>
          <a:chExt cx="0" cy="0"/>
        </a:xfrm>
      </p:grpSpPr>
      <p:sp>
        <p:nvSpPr>
          <p:cNvPr id="81" name="Google Shape;81;p9"/>
          <p:cNvSpPr txBox="1">
            <a:spLocks noGrp="1"/>
          </p:cNvSpPr>
          <p:nvPr>
            <p:ph type="title"/>
          </p:nvPr>
        </p:nvSpPr>
        <p:spPr>
          <a:xfrm>
            <a:off x="677334" y="1498604"/>
            <a:ext cx="3854528" cy="1278466"/>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2000"/>
              <a:buFont typeface="Trebuchet MS"/>
              <a:buNone/>
              <a:defRPr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9"/>
          <p:cNvSpPr txBox="1">
            <a:spLocks noGrp="1"/>
          </p:cNvSpPr>
          <p:nvPr>
            <p:ph type="body" idx="1"/>
          </p:nvPr>
        </p:nvSpPr>
        <p:spPr>
          <a:xfrm>
            <a:off x="4760461" y="514924"/>
            <a:ext cx="4513541" cy="5526437"/>
          </a:xfrm>
          <a:prstGeom prst="rect">
            <a:avLst/>
          </a:prstGeom>
          <a:noFill/>
          <a:ln>
            <a:noFill/>
          </a:ln>
        </p:spPr>
        <p:txBody>
          <a:bodyPr spcFirstLastPara="1" wrap="square" lIns="91425" tIns="45700" rIns="91425" bIns="45700" anchor="t" anchorCtr="0">
            <a:no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39" algn="l">
              <a:lnSpc>
                <a:spcPct val="100000"/>
              </a:lnSpc>
              <a:spcBef>
                <a:spcPts val="1000"/>
              </a:spcBef>
              <a:spcAft>
                <a:spcPts val="0"/>
              </a:spcAft>
              <a:buSzPts val="1440"/>
              <a:buChar char="►"/>
              <a:defRPr/>
            </a:lvl3pPr>
            <a:lvl4pPr marL="1828800" lvl="3" indent="-320039" algn="l">
              <a:lnSpc>
                <a:spcPct val="100000"/>
              </a:lnSpc>
              <a:spcBef>
                <a:spcPts val="1000"/>
              </a:spcBef>
              <a:spcAft>
                <a:spcPts val="0"/>
              </a:spcAft>
              <a:buSzPts val="1440"/>
              <a:buChar char="►"/>
              <a:defRPr/>
            </a:lvl4pPr>
            <a:lvl5pPr marL="2286000" lvl="4" indent="-320039" algn="l">
              <a:lnSpc>
                <a:spcPct val="100000"/>
              </a:lnSpc>
              <a:spcBef>
                <a:spcPts val="1000"/>
              </a:spcBef>
              <a:spcAft>
                <a:spcPts val="0"/>
              </a:spcAft>
              <a:buSzPts val="1440"/>
              <a:buChar char="►"/>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83" name="Google Shape;83;p9"/>
          <p:cNvSpPr txBox="1">
            <a:spLocks noGrp="1"/>
          </p:cNvSpPr>
          <p:nvPr>
            <p:ph type="body" idx="2"/>
          </p:nvPr>
        </p:nvSpPr>
        <p:spPr>
          <a:xfrm>
            <a:off x="677334" y="2777069"/>
            <a:ext cx="3854528" cy="2584449"/>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120"/>
              <a:buNone/>
              <a:defRPr sz="1400"/>
            </a:lvl1pPr>
            <a:lvl2pPr marL="914400" lvl="1" indent="-228600" algn="l">
              <a:lnSpc>
                <a:spcPct val="100000"/>
              </a:lnSpc>
              <a:spcBef>
                <a:spcPts val="1000"/>
              </a:spcBef>
              <a:spcAft>
                <a:spcPts val="0"/>
              </a:spcAft>
              <a:buSzPts val="1120"/>
              <a:buNone/>
              <a:defRPr sz="1400"/>
            </a:lvl2pPr>
            <a:lvl3pPr marL="1371600" lvl="2" indent="-228600" algn="l">
              <a:lnSpc>
                <a:spcPct val="100000"/>
              </a:lnSpc>
              <a:spcBef>
                <a:spcPts val="1000"/>
              </a:spcBef>
              <a:spcAft>
                <a:spcPts val="0"/>
              </a:spcAft>
              <a:buSzPts val="960"/>
              <a:buNone/>
              <a:defRPr sz="1200"/>
            </a:lvl3pPr>
            <a:lvl4pPr marL="1828800" lvl="3" indent="-228600" algn="l">
              <a:lnSpc>
                <a:spcPct val="100000"/>
              </a:lnSpc>
              <a:spcBef>
                <a:spcPts val="1000"/>
              </a:spcBef>
              <a:spcAft>
                <a:spcPts val="0"/>
              </a:spcAft>
              <a:buSzPts val="800"/>
              <a:buNone/>
              <a:defRPr sz="1000"/>
            </a:lvl4pPr>
            <a:lvl5pPr marL="2286000" lvl="4" indent="-228600" algn="l">
              <a:lnSpc>
                <a:spcPct val="100000"/>
              </a:lnSpc>
              <a:spcBef>
                <a:spcPts val="1000"/>
              </a:spcBef>
              <a:spcAft>
                <a:spcPts val="0"/>
              </a:spcAft>
              <a:buSzPts val="800"/>
              <a:buNone/>
              <a:defRPr sz="1000"/>
            </a:lvl5pPr>
            <a:lvl6pPr marL="2743200" lvl="5" indent="-228600" algn="l">
              <a:lnSpc>
                <a:spcPct val="100000"/>
              </a:lnSpc>
              <a:spcBef>
                <a:spcPts val="1000"/>
              </a:spcBef>
              <a:spcAft>
                <a:spcPts val="0"/>
              </a:spcAft>
              <a:buSzPts val="800"/>
              <a:buNone/>
              <a:defRPr sz="1000"/>
            </a:lvl6pPr>
            <a:lvl7pPr marL="3200400" lvl="6" indent="-228600" algn="l">
              <a:lnSpc>
                <a:spcPct val="100000"/>
              </a:lnSpc>
              <a:spcBef>
                <a:spcPts val="1000"/>
              </a:spcBef>
              <a:spcAft>
                <a:spcPts val="0"/>
              </a:spcAft>
              <a:buSzPts val="800"/>
              <a:buNone/>
              <a:defRPr sz="1000"/>
            </a:lvl7pPr>
            <a:lvl8pPr marL="3657600" lvl="7" indent="-228600" algn="l">
              <a:lnSpc>
                <a:spcPct val="100000"/>
              </a:lnSpc>
              <a:spcBef>
                <a:spcPts val="1000"/>
              </a:spcBef>
              <a:spcAft>
                <a:spcPts val="0"/>
              </a:spcAft>
              <a:buSzPts val="800"/>
              <a:buNone/>
              <a:defRPr sz="1000"/>
            </a:lvl8pPr>
            <a:lvl9pPr marL="4114800" lvl="8" indent="-228600" algn="l">
              <a:lnSpc>
                <a:spcPct val="100000"/>
              </a:lnSpc>
              <a:spcBef>
                <a:spcPts val="1000"/>
              </a:spcBef>
              <a:spcAft>
                <a:spcPts val="0"/>
              </a:spcAft>
              <a:buSzPts val="800"/>
              <a:buNone/>
              <a:defRPr sz="1000"/>
            </a:lvl9pPr>
          </a:lstStyle>
          <a:p>
            <a:endParaRPr/>
          </a:p>
        </p:txBody>
      </p:sp>
      <p:sp>
        <p:nvSpPr>
          <p:cNvPr id="84" name="Google Shape;84;p9"/>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9"/>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9"/>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7"/>
        <p:cNvGrpSpPr/>
        <p:nvPr/>
      </p:nvGrpSpPr>
      <p:grpSpPr>
        <a:xfrm>
          <a:off x="0" y="0"/>
          <a:ext cx="0" cy="0"/>
          <a:chOff x="0" y="0"/>
          <a:chExt cx="0" cy="0"/>
        </a:xfrm>
      </p:grpSpPr>
      <p:sp>
        <p:nvSpPr>
          <p:cNvPr id="88" name="Google Shape;88;p10"/>
          <p:cNvSpPr txBox="1">
            <a:spLocks noGrp="1"/>
          </p:cNvSpPr>
          <p:nvPr>
            <p:ph type="title"/>
          </p:nvPr>
        </p:nvSpPr>
        <p:spPr>
          <a:xfrm>
            <a:off x="677334" y="4800600"/>
            <a:ext cx="8596667" cy="566738"/>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2400"/>
              <a:buFont typeface="Trebuchet MS"/>
              <a:buNone/>
              <a:defRPr sz="24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10"/>
          <p:cNvSpPr>
            <a:spLocks noGrp="1"/>
          </p:cNvSpPr>
          <p:nvPr>
            <p:ph type="pic" idx="2"/>
          </p:nvPr>
        </p:nvSpPr>
        <p:spPr>
          <a:xfrm>
            <a:off x="677334" y="609600"/>
            <a:ext cx="8596668" cy="3845718"/>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1pPr>
            <a:lvl2pPr marR="0" lvl="1" algn="l" rtl="0">
              <a:lnSpc>
                <a:spcPct val="100000"/>
              </a:lnSpc>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2pPr>
            <a:lvl3pPr marR="0" lvl="2" algn="l" rtl="0">
              <a:lnSpc>
                <a:spcPct val="100000"/>
              </a:lnSpc>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3pPr>
            <a:lvl4pPr marR="0" lvl="3" algn="l" rtl="0">
              <a:lnSpc>
                <a:spcPct val="100000"/>
              </a:lnSpc>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4pPr>
            <a:lvl5pPr marR="0" lvl="4" algn="l" rtl="0">
              <a:lnSpc>
                <a:spcPct val="100000"/>
              </a:lnSpc>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5pPr>
            <a:lvl6pPr marR="0" lvl="5" algn="l" rtl="0">
              <a:lnSpc>
                <a:spcPct val="100000"/>
              </a:lnSpc>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6pPr>
            <a:lvl7pPr marR="0" lvl="6" algn="l" rtl="0">
              <a:lnSpc>
                <a:spcPct val="100000"/>
              </a:lnSpc>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7pPr>
            <a:lvl8pPr marR="0" lvl="7" algn="l" rtl="0">
              <a:lnSpc>
                <a:spcPct val="100000"/>
              </a:lnSpc>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8pPr>
            <a:lvl9pPr marR="0" lvl="8" algn="l" rtl="0">
              <a:lnSpc>
                <a:spcPct val="100000"/>
              </a:lnSpc>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9pPr>
          </a:lstStyle>
          <a:p>
            <a:endParaRPr/>
          </a:p>
        </p:txBody>
      </p:sp>
      <p:sp>
        <p:nvSpPr>
          <p:cNvPr id="90" name="Google Shape;90;p10"/>
          <p:cNvSpPr txBox="1">
            <a:spLocks noGrp="1"/>
          </p:cNvSpPr>
          <p:nvPr>
            <p:ph type="body" idx="1"/>
          </p:nvPr>
        </p:nvSpPr>
        <p:spPr>
          <a:xfrm>
            <a:off x="677334" y="5367338"/>
            <a:ext cx="8596667" cy="674024"/>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960"/>
              <a:buNone/>
              <a:defRPr sz="1200"/>
            </a:lvl1pPr>
            <a:lvl2pPr marL="914400" lvl="1" indent="-228600" algn="l">
              <a:lnSpc>
                <a:spcPct val="100000"/>
              </a:lnSpc>
              <a:spcBef>
                <a:spcPts val="1000"/>
              </a:spcBef>
              <a:spcAft>
                <a:spcPts val="0"/>
              </a:spcAft>
              <a:buSzPts val="960"/>
              <a:buNone/>
              <a:defRPr sz="1200"/>
            </a:lvl2pPr>
            <a:lvl3pPr marL="1371600" lvl="2" indent="-228600" algn="l">
              <a:lnSpc>
                <a:spcPct val="100000"/>
              </a:lnSpc>
              <a:spcBef>
                <a:spcPts val="1000"/>
              </a:spcBef>
              <a:spcAft>
                <a:spcPts val="0"/>
              </a:spcAft>
              <a:buSzPts val="800"/>
              <a:buNone/>
              <a:defRPr sz="1000"/>
            </a:lvl3pPr>
            <a:lvl4pPr marL="1828800" lvl="3" indent="-228600" algn="l">
              <a:lnSpc>
                <a:spcPct val="100000"/>
              </a:lnSpc>
              <a:spcBef>
                <a:spcPts val="1000"/>
              </a:spcBef>
              <a:spcAft>
                <a:spcPts val="0"/>
              </a:spcAft>
              <a:buSzPts val="720"/>
              <a:buNone/>
              <a:defRPr sz="900"/>
            </a:lvl4pPr>
            <a:lvl5pPr marL="2286000" lvl="4" indent="-228600" algn="l">
              <a:lnSpc>
                <a:spcPct val="100000"/>
              </a:lnSpc>
              <a:spcBef>
                <a:spcPts val="1000"/>
              </a:spcBef>
              <a:spcAft>
                <a:spcPts val="0"/>
              </a:spcAft>
              <a:buSzPts val="720"/>
              <a:buNone/>
              <a:defRPr sz="900"/>
            </a:lvl5pPr>
            <a:lvl6pPr marL="2743200" lvl="5" indent="-228600" algn="l">
              <a:lnSpc>
                <a:spcPct val="100000"/>
              </a:lnSpc>
              <a:spcBef>
                <a:spcPts val="1000"/>
              </a:spcBef>
              <a:spcAft>
                <a:spcPts val="0"/>
              </a:spcAft>
              <a:buSzPts val="720"/>
              <a:buNone/>
              <a:defRPr sz="900"/>
            </a:lvl6pPr>
            <a:lvl7pPr marL="3200400" lvl="6" indent="-228600" algn="l">
              <a:lnSpc>
                <a:spcPct val="100000"/>
              </a:lnSpc>
              <a:spcBef>
                <a:spcPts val="1000"/>
              </a:spcBef>
              <a:spcAft>
                <a:spcPts val="0"/>
              </a:spcAft>
              <a:buSzPts val="720"/>
              <a:buNone/>
              <a:defRPr sz="900"/>
            </a:lvl7pPr>
            <a:lvl8pPr marL="3657600" lvl="7" indent="-228600" algn="l">
              <a:lnSpc>
                <a:spcPct val="100000"/>
              </a:lnSpc>
              <a:spcBef>
                <a:spcPts val="1000"/>
              </a:spcBef>
              <a:spcAft>
                <a:spcPts val="0"/>
              </a:spcAft>
              <a:buSzPts val="720"/>
              <a:buNone/>
              <a:defRPr sz="900"/>
            </a:lvl8pPr>
            <a:lvl9pPr marL="4114800" lvl="8" indent="-228600" algn="l">
              <a:lnSpc>
                <a:spcPct val="100000"/>
              </a:lnSpc>
              <a:spcBef>
                <a:spcPts val="1000"/>
              </a:spcBef>
              <a:spcAft>
                <a:spcPts val="0"/>
              </a:spcAft>
              <a:buSzPts val="720"/>
              <a:buNone/>
              <a:defRPr sz="900"/>
            </a:lvl9pPr>
          </a:lstStyle>
          <a:p>
            <a:endParaRPr/>
          </a:p>
        </p:txBody>
      </p:sp>
      <p:sp>
        <p:nvSpPr>
          <p:cNvPr id="91" name="Google Shape;91;p10"/>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10"/>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10"/>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grpSp>
        <p:nvGrpSpPr>
          <p:cNvPr id="10" name="Google Shape;10;p1"/>
          <p:cNvGrpSpPr/>
          <p:nvPr/>
        </p:nvGrpSpPr>
        <p:grpSpPr>
          <a:xfrm>
            <a:off x="0" y="-8467"/>
            <a:ext cx="12192000" cy="6866467"/>
            <a:chOff x="0" y="-8467"/>
            <a:chExt cx="12192000" cy="6866467"/>
          </a:xfrm>
        </p:grpSpPr>
        <p:cxnSp>
          <p:nvCxnSpPr>
            <p:cNvPr id="11" name="Google Shape;11;p1"/>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12" name="Google Shape;12;p1"/>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13" name="Google Shape;13;p1"/>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019"/>
              </a:schemeClr>
            </a:solidFill>
            <a:ln>
              <a:noFill/>
            </a:ln>
          </p:spPr>
        </p:sp>
        <p:sp>
          <p:nvSpPr>
            <p:cNvPr id="14" name="Google Shape;14;p1"/>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15" name="Google Shape;15;p1"/>
            <p:cNvSpPr/>
            <p:nvPr/>
          </p:nvSpPr>
          <p:spPr>
            <a:xfrm>
              <a:off x="8932333" y="3048000"/>
              <a:ext cx="3259667" cy="3810000"/>
            </a:xfrm>
            <a:prstGeom prst="triangle">
              <a:avLst>
                <a:gd name="adj" fmla="val 100000"/>
              </a:avLst>
            </a:prstGeom>
            <a:solidFill>
              <a:schemeClr val="accent2">
                <a:alpha val="7098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1"/>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019"/>
              </a:srgbClr>
            </a:solidFill>
            <a:ln>
              <a:noFill/>
            </a:ln>
          </p:spPr>
        </p:sp>
        <p:sp>
          <p:nvSpPr>
            <p:cNvPr id="17" name="Google Shape;17;p1"/>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019"/>
              </a:srgbClr>
            </a:solidFill>
            <a:ln>
              <a:noFill/>
            </a:ln>
          </p:spPr>
        </p:sp>
        <p:sp>
          <p:nvSpPr>
            <p:cNvPr id="18" name="Google Shape;18;p1"/>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3921"/>
              </a:schemeClr>
            </a:solidFill>
            <a:ln>
              <a:noFill/>
            </a:ln>
          </p:spPr>
        </p:sp>
        <p:sp>
          <p:nvSpPr>
            <p:cNvPr id="19" name="Google Shape;19;p1"/>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20;p1"/>
            <p:cNvSpPr/>
            <p:nvPr/>
          </p:nvSpPr>
          <p:spPr>
            <a:xfrm>
              <a:off x="0" y="4013200"/>
              <a:ext cx="448733" cy="2844800"/>
            </a:xfrm>
            <a:prstGeom prst="triangle">
              <a:avLst>
                <a:gd name="adj" fmla="val 0"/>
              </a:avLst>
            </a:prstGeom>
            <a:solidFill>
              <a:schemeClr val="accent1">
                <a:alpha val="8392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1" name="Google Shape;21;p1"/>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accent1"/>
              </a:buClr>
              <a:buSzPts val="3600"/>
              <a:buFont typeface="Trebuchet MS"/>
              <a:buNone/>
              <a:defRPr sz="3600" b="0" i="0" u="none" strike="noStrike" cap="none">
                <a:solidFill>
                  <a:schemeClr val="accent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22" name="Google Shape;22;p1"/>
          <p:cNvSpPr txBox="1">
            <a:spLocks noGrp="1"/>
          </p:cNvSpPr>
          <p:nvPr>
            <p:ph type="body" idx="1"/>
          </p:nvPr>
        </p:nvSpPr>
        <p:spPr>
          <a:xfrm>
            <a:off x="677334" y="2160589"/>
            <a:ext cx="8596668" cy="3880773"/>
          </a:xfrm>
          <a:prstGeom prst="rect">
            <a:avLst/>
          </a:prstGeom>
          <a:noFill/>
          <a:ln>
            <a:noFill/>
          </a:ln>
        </p:spPr>
        <p:txBody>
          <a:bodyPr spcFirstLastPara="1" wrap="square" lIns="91425" tIns="45700" rIns="91425" bIns="45700" anchor="t" anchorCtr="0">
            <a:noAutofit/>
          </a:bodyPr>
          <a:lstStyle>
            <a:lvl1pPr marL="457200" marR="0" lvl="0" indent="-320040" algn="l" rtl="0">
              <a:lnSpc>
                <a:spcPct val="100000"/>
              </a:lnSpc>
              <a:spcBef>
                <a:spcPts val="1000"/>
              </a:spcBef>
              <a:spcAft>
                <a:spcPts val="0"/>
              </a:spcAft>
              <a:buClr>
                <a:schemeClr val="accent1"/>
              </a:buClr>
              <a:buSzPts val="1440"/>
              <a:buFont typeface="Noto Sans Symbols"/>
              <a:buChar char="►"/>
              <a:defRPr sz="1800" b="0" i="0" u="none" strike="noStrike" cap="none">
                <a:solidFill>
                  <a:srgbClr val="3F3F3F"/>
                </a:solidFill>
                <a:latin typeface="Trebuchet MS"/>
                <a:ea typeface="Trebuchet MS"/>
                <a:cs typeface="Trebuchet MS"/>
                <a:sym typeface="Trebuchet MS"/>
              </a:defRPr>
            </a:lvl1pPr>
            <a:lvl2pPr marL="914400" marR="0" lvl="1" indent="-309880" algn="l" rtl="0">
              <a:lnSpc>
                <a:spcPct val="100000"/>
              </a:lnSpc>
              <a:spcBef>
                <a:spcPts val="1000"/>
              </a:spcBef>
              <a:spcAft>
                <a:spcPts val="0"/>
              </a:spcAft>
              <a:buClr>
                <a:schemeClr val="accent1"/>
              </a:buClr>
              <a:buSzPts val="1280"/>
              <a:buFont typeface="Noto Sans Symbols"/>
              <a:buChar char="►"/>
              <a:defRPr sz="1600" b="0" i="0" u="none" strike="noStrike" cap="none">
                <a:solidFill>
                  <a:srgbClr val="3F3F3F"/>
                </a:solidFill>
                <a:latin typeface="Trebuchet MS"/>
                <a:ea typeface="Trebuchet MS"/>
                <a:cs typeface="Trebuchet MS"/>
                <a:sym typeface="Trebuchet MS"/>
              </a:defRPr>
            </a:lvl2pPr>
            <a:lvl3pPr marL="1371600" marR="0" lvl="2" indent="-299719" algn="l" rtl="0">
              <a:lnSpc>
                <a:spcPct val="100000"/>
              </a:lnSpc>
              <a:spcBef>
                <a:spcPts val="1000"/>
              </a:spcBef>
              <a:spcAft>
                <a:spcPts val="0"/>
              </a:spcAft>
              <a:buClr>
                <a:schemeClr val="accent1"/>
              </a:buClr>
              <a:buSzPts val="1120"/>
              <a:buFont typeface="Noto Sans Symbols"/>
              <a:buChar char="►"/>
              <a:defRPr sz="1400" b="0" i="0" u="none" strike="noStrike" cap="none">
                <a:solidFill>
                  <a:srgbClr val="3F3F3F"/>
                </a:solidFill>
                <a:latin typeface="Trebuchet MS"/>
                <a:ea typeface="Trebuchet MS"/>
                <a:cs typeface="Trebuchet MS"/>
                <a:sym typeface="Trebuchet MS"/>
              </a:defRPr>
            </a:lvl3pPr>
            <a:lvl4pPr marL="1828800" marR="0" lvl="3"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4pPr>
            <a:lvl5pPr marL="2286000" marR="0" lvl="4"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5pPr>
            <a:lvl6pPr marL="2743200" marR="0" lvl="5"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6pPr>
            <a:lvl7pPr marL="3200400" marR="0" lvl="6"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7pPr>
            <a:lvl8pPr marL="3657600" marR="0" lvl="7"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8pPr>
            <a:lvl9pPr marL="4114800" marR="0" lvl="8"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9pPr>
          </a:lstStyle>
          <a:p>
            <a:endParaRPr/>
          </a:p>
        </p:txBody>
      </p:sp>
      <p:sp>
        <p:nvSpPr>
          <p:cNvPr id="23" name="Google Shape;23;p1"/>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24" name="Google Shape;24;p1"/>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25" name="Google Shape;25;p1"/>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youtube.com/watch?v=93j0J6DcQm0"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2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34.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0.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osha10hrtraining.com/blog/safety-violations/osha-finds-employer-at-fault-in-confined-space-deaths/"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8" Type="http://schemas.openxmlformats.org/officeDocument/2006/relationships/hyperlink" Target="https://www.bart.gov/news/articles/2017/news20170206" TargetMode="External"/><Relationship Id="rId13" Type="http://schemas.openxmlformats.org/officeDocument/2006/relationships/hyperlink" Target="https://wtop.com/dc-transit/2018/08/purple-line-construction-cheek-to-jowl-with-neighbors-for-next-four-years/" TargetMode="External"/><Relationship Id="rId3" Type="http://schemas.openxmlformats.org/officeDocument/2006/relationships/hyperlink" Target="https://www.osha.gov/pls/oshaweb/owadisp.show_document?p_id=9797&amp;p_table=STANDARDS" TargetMode="External"/><Relationship Id="rId7" Type="http://schemas.openxmlformats.org/officeDocument/2006/relationships/hyperlink" Target="https://www.sfchronicle.com/bayarea/article/SF-embarking-on-major-projects-to-bolster-sewer-12296228.php#photo-14392461" TargetMode="External"/><Relationship Id="rId12" Type="http://schemas.openxmlformats.org/officeDocument/2006/relationships/hyperlink" Target="https://www.mariettatimes.com/news/2017/06/city-council-inspects-water-tank/"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hyperlink" Target="https://www.fss.txstate.edu/ehsrm/safetymanual/confined/typesconfin.html" TargetMode="External"/><Relationship Id="rId11" Type="http://schemas.openxmlformats.org/officeDocument/2006/relationships/hyperlink" Target="https://www.greenbuildingadvisor.com/article/building-an-unvented-crawl-space" TargetMode="External"/><Relationship Id="rId5" Type="http://schemas.openxmlformats.org/officeDocument/2006/relationships/hyperlink" Target="http://jordanbarab.com/confinedspace/2017/07/28/confined-spaces/" TargetMode="External"/><Relationship Id="rId10" Type="http://schemas.openxmlformats.org/officeDocument/2006/relationships/hyperlink" Target="https://www.loadingdock.com/blog/recessed-or-pit-style-dock-levelers" TargetMode="External"/><Relationship Id="rId4" Type="http://schemas.openxmlformats.org/officeDocument/2006/relationships/hyperlink" Target="http://jordanbarab.com/confinedspace/2017/03/27/trench/" TargetMode="External"/><Relationship Id="rId9" Type="http://schemas.openxmlformats.org/officeDocument/2006/relationships/hyperlink" Target="https://www.canadianbusiness.com/lists-and-rankings/best-jobs/elevator-mechanic-canadas-hottest-job-2017/" TargetMode="External"/><Relationship Id="rId14" Type="http://schemas.openxmlformats.org/officeDocument/2006/relationships/hyperlink" Target="https://blog.rocorescue.com/roco-rescue-blog/gravedigger-engulfed-in-cave-in-of-unguarded-grave" TargetMode="External"/></Relationships>
</file>

<file path=ppt/slides/_rels/slide39.xml.rels><?xml version="1.0" encoding="UTF-8" standalone="yes"?>
<Relationships xmlns="http://schemas.openxmlformats.org/package/2006/relationships"><Relationship Id="rId8" Type="http://schemas.openxmlformats.org/officeDocument/2006/relationships/hyperlink" Target="https://pksafety.com/blog/confined-space-entry-top-safety-tips" TargetMode="External"/><Relationship Id="rId3" Type="http://schemas.openxmlformats.org/officeDocument/2006/relationships/hyperlink" Target="https://www.donaldson.com/en-us/industrial-dust-fume-mist/equipment/dust-collectors/baghouse/" TargetMode="External"/><Relationship Id="rId7" Type="http://schemas.openxmlformats.org/officeDocument/2006/relationships/hyperlink" Target="http://www.worksitelighting.com/product/led-drop-light-with-transformer/" TargetMode="External"/><Relationship Id="rId12" Type="http://schemas.openxmlformats.org/officeDocument/2006/relationships/hyperlink" Target="http://www.ehsdb.com/confined-space-purging-and-ventilation.php"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hyperlink" Target="http://safetyequipmentfaq.com/" TargetMode="External"/><Relationship Id="rId11" Type="http://schemas.openxmlformats.org/officeDocument/2006/relationships/hyperlink" Target="https://www.osha.gov/SLTC/grainhandling/hazard_alert.html" TargetMode="External"/><Relationship Id="rId5" Type="http://schemas.openxmlformats.org/officeDocument/2006/relationships/hyperlink" Target="http://www.upandundergroup.com/access-solutions/confined-spaces/" TargetMode="External"/><Relationship Id="rId10" Type="http://schemas.openxmlformats.org/officeDocument/2006/relationships/hyperlink" Target="https://kitchensink.photoshelter.com/gallery-image/Grain-Entrapment-Training-Trailer/G0000nzFvHCvetNc/I000079P1ho0t7gQ/C0000oyLkvRhbyXQhttps:/www.osha.gov/SLTC/grainhandling/hazard_alert.html" TargetMode="External"/><Relationship Id="rId4" Type="http://schemas.openxmlformats.org/officeDocument/2006/relationships/hyperlink" Target="http://trademarksafetyandrescue.com/2016/01/22/confined-space-identification/" TargetMode="External"/><Relationship Id="rId9" Type="http://schemas.openxmlformats.org/officeDocument/2006/relationships/hyperlink" Target="http://m.engineeringnews.co.za/article/training-services-expand-in-tight-spaces-2019-07-26/rep_id:4433"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hyperlink" Target="https://www.osha.gov/pls/oshaweb/owadisp.show_document?p_id=9797&amp;p_table=STANDARDS" TargetMode="External"/><Relationship Id="rId13" Type="http://schemas.openxmlformats.org/officeDocument/2006/relationships/hyperlink" Target="https://ohsonline.com/articles/2014/08/01/beware-of-these-five-common.aspx" TargetMode="External"/><Relationship Id="rId3" Type="http://schemas.openxmlformats.org/officeDocument/2006/relationships/hyperlink" Target="https://www.coresafety.com/industry_news/tragedy-highlights-the-importance-of-confined-space-awareness-and-safe-work-discipline/" TargetMode="External"/><Relationship Id="rId7" Type="http://schemas.openxmlformats.org/officeDocument/2006/relationships/hyperlink" Target="https://www.ishn.com/articles/110025-osha-confined-space-construction-standard" TargetMode="External"/><Relationship Id="rId12" Type="http://schemas.openxmlformats.org/officeDocument/2006/relationships/hyperlink" Target="https://www.findlayallhazards.com/blog/the-canary-in-your-pocket/" TargetMode="External"/><Relationship Id="rId2" Type="http://schemas.openxmlformats.org/officeDocument/2006/relationships/notesSlide" Target="../notesSlides/notesSlide40.xml"/><Relationship Id="rId16" Type="http://schemas.openxmlformats.org/officeDocument/2006/relationships/hyperlink" Target="https://www.manualslib.com/manual/1239599/Msa-Altair-5x.html?page=15#manual" TargetMode="External"/><Relationship Id="rId1" Type="http://schemas.openxmlformats.org/officeDocument/2006/relationships/slideLayout" Target="../slideLayouts/slideLayout2.xml"/><Relationship Id="rId6" Type="http://schemas.openxmlformats.org/officeDocument/2006/relationships/hyperlink" Target="http://www.upandundergroup.com/access-solutions/confined-spaces/" TargetMode="External"/><Relationship Id="rId11" Type="http://schemas.openxmlformats.org/officeDocument/2006/relationships/hyperlink" Target="https://www.osha.gov/Publications/osha3138.html" TargetMode="External"/><Relationship Id="rId5" Type="http://schemas.openxmlformats.org/officeDocument/2006/relationships/hyperlink" Target="http://www.cclynch.com/avoid-confined-space-entry-with-quickcal-measurement-tool/" TargetMode="External"/><Relationship Id="rId15" Type="http://schemas.openxmlformats.org/officeDocument/2006/relationships/hyperlink" Target="https://www.youtube.com/watch?v=93j0J6DcQm0&amp;feature=youtu.be" TargetMode="External"/><Relationship Id="rId10" Type="http://schemas.openxmlformats.org/officeDocument/2006/relationships/hyperlink" Target="https://www.usabluebook.com/p-362503-confined-space-permit-forms-ncr-paper-permitssbquo-25packsbquo-ep1.aspx" TargetMode="External"/><Relationship Id="rId4" Type="http://schemas.openxmlformats.org/officeDocument/2006/relationships/hyperlink" Target="https://www.thestar.com/news/world/2017/01/18/one-by-one-3-utility-workers-descended-into-a-manhole-one-by-one-they-died.html" TargetMode="External"/><Relationship Id="rId9" Type="http://schemas.openxmlformats.org/officeDocument/2006/relationships/hyperlink" Target="http://ehsjournal.org/http:/ehsjournal.org/barbara-jo-ruble/how-big-is-a-confined-space/2011/" TargetMode="External"/><Relationship Id="rId14" Type="http://schemas.openxmlformats.org/officeDocument/2006/relationships/hyperlink" Target="https://rescue3.com/confined-space-for-industry-government/"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18"/>
          <p:cNvSpPr txBox="1">
            <a:spLocks noGrp="1"/>
          </p:cNvSpPr>
          <p:nvPr>
            <p:ph type="ctrTitle"/>
          </p:nvPr>
        </p:nvSpPr>
        <p:spPr>
          <a:xfrm>
            <a:off x="303025" y="2698825"/>
            <a:ext cx="10905600" cy="38115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accent1"/>
              </a:buClr>
              <a:buSzPts val="5400"/>
              <a:buFont typeface="Trebuchet MS"/>
              <a:buNone/>
            </a:pPr>
            <a:r>
              <a:rPr lang="en-US" sz="9600">
                <a:latin typeface="Calibri"/>
                <a:ea typeface="Calibri"/>
                <a:cs typeface="Calibri"/>
                <a:sym typeface="Calibri"/>
              </a:rPr>
              <a:t>Confined Space</a:t>
            </a:r>
            <a:endParaRPr sz="9600">
              <a:latin typeface="Calibri"/>
              <a:ea typeface="Calibri"/>
              <a:cs typeface="Calibri"/>
              <a:sym typeface="Calibri"/>
            </a:endParaRPr>
          </a:p>
          <a:p>
            <a:pPr marL="0" lvl="0" indent="0" algn="ctr" rtl="0">
              <a:lnSpc>
                <a:spcPct val="100000"/>
              </a:lnSpc>
              <a:spcBef>
                <a:spcPts val="0"/>
              </a:spcBef>
              <a:spcAft>
                <a:spcPts val="0"/>
              </a:spcAft>
              <a:buClr>
                <a:schemeClr val="accent1"/>
              </a:buClr>
              <a:buSzPts val="5400"/>
              <a:buFont typeface="Trebuchet MS"/>
              <a:buNone/>
            </a:pPr>
            <a:r>
              <a:rPr lang="en-US" sz="9600">
                <a:latin typeface="Calibri"/>
                <a:ea typeface="Calibri"/>
                <a:cs typeface="Calibri"/>
                <a:sym typeface="Calibri"/>
              </a:rPr>
              <a:t>Training</a:t>
            </a:r>
            <a:endParaRPr sz="9600">
              <a:latin typeface="Calibri"/>
              <a:ea typeface="Calibri"/>
              <a:cs typeface="Calibri"/>
              <a:sym typeface="Calibri"/>
            </a:endParaRPr>
          </a:p>
          <a:p>
            <a:pPr marL="0" lvl="0" indent="0" algn="ctr" rtl="0">
              <a:lnSpc>
                <a:spcPct val="100000"/>
              </a:lnSpc>
              <a:spcBef>
                <a:spcPts val="0"/>
              </a:spcBef>
              <a:spcAft>
                <a:spcPts val="0"/>
              </a:spcAft>
              <a:buClr>
                <a:schemeClr val="accent1"/>
              </a:buClr>
              <a:buSzPts val="5400"/>
              <a:buFont typeface="Trebuchet MS"/>
              <a:buNone/>
            </a:pPr>
            <a:endParaRPr sz="9600">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27"/>
          <p:cNvSpPr txBox="1">
            <a:spLocks noGrp="1"/>
          </p:cNvSpPr>
          <p:nvPr>
            <p:ph type="title"/>
          </p:nvPr>
        </p:nvSpPr>
        <p:spPr>
          <a:xfrm>
            <a:off x="677324" y="598750"/>
            <a:ext cx="9533700" cy="1320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600"/>
              <a:buNone/>
            </a:pPr>
            <a:r>
              <a:rPr lang="en-US">
                <a:latin typeface="Calibri"/>
                <a:ea typeface="Calibri"/>
                <a:cs typeface="Calibri"/>
                <a:sym typeface="Calibri"/>
              </a:rPr>
              <a:t>Types of Confined Space</a:t>
            </a:r>
            <a:endParaRPr/>
          </a:p>
        </p:txBody>
      </p:sp>
      <p:pic>
        <p:nvPicPr>
          <p:cNvPr id="247" name="Google Shape;247;p27"/>
          <p:cNvPicPr preferRelativeResize="0"/>
          <p:nvPr/>
        </p:nvPicPr>
        <p:blipFill rotWithShape="1">
          <a:blip r:embed="rId3">
            <a:alphaModFix/>
          </a:blip>
          <a:srcRect l="14655" t="67685" r="9211"/>
          <a:stretch/>
        </p:blipFill>
        <p:spPr>
          <a:xfrm>
            <a:off x="6628150" y="3008175"/>
            <a:ext cx="2788426" cy="1937901"/>
          </a:xfrm>
          <a:prstGeom prst="rect">
            <a:avLst/>
          </a:prstGeom>
          <a:noFill/>
          <a:ln>
            <a:noFill/>
          </a:ln>
        </p:spPr>
      </p:pic>
      <p:pic>
        <p:nvPicPr>
          <p:cNvPr id="248" name="Google Shape;248;p27"/>
          <p:cNvPicPr preferRelativeResize="0"/>
          <p:nvPr/>
        </p:nvPicPr>
        <p:blipFill rotWithShape="1">
          <a:blip r:embed="rId3">
            <a:alphaModFix/>
          </a:blip>
          <a:srcRect r="49236" b="65130"/>
          <a:stretch/>
        </p:blipFill>
        <p:spPr>
          <a:xfrm>
            <a:off x="1185975" y="1597088"/>
            <a:ext cx="1859150" cy="2091025"/>
          </a:xfrm>
          <a:prstGeom prst="rect">
            <a:avLst/>
          </a:prstGeom>
          <a:noFill/>
          <a:ln>
            <a:noFill/>
          </a:ln>
        </p:spPr>
      </p:pic>
      <p:pic>
        <p:nvPicPr>
          <p:cNvPr id="249" name="Google Shape;249;p27"/>
          <p:cNvPicPr preferRelativeResize="0"/>
          <p:nvPr/>
        </p:nvPicPr>
        <p:blipFill rotWithShape="1">
          <a:blip r:embed="rId3">
            <a:alphaModFix/>
          </a:blip>
          <a:srcRect l="38665" t="35558" b="32126"/>
          <a:stretch/>
        </p:blipFill>
        <p:spPr>
          <a:xfrm>
            <a:off x="3700150" y="4211075"/>
            <a:ext cx="2246350" cy="1937901"/>
          </a:xfrm>
          <a:prstGeom prst="rect">
            <a:avLst/>
          </a:prstGeom>
          <a:noFill/>
          <a:ln>
            <a:noFill/>
          </a:ln>
        </p:spPr>
      </p:pic>
      <p:pic>
        <p:nvPicPr>
          <p:cNvPr id="250" name="Google Shape;250;p27"/>
          <p:cNvPicPr preferRelativeResize="0"/>
          <p:nvPr/>
        </p:nvPicPr>
        <p:blipFill rotWithShape="1">
          <a:blip r:embed="rId3">
            <a:alphaModFix/>
          </a:blip>
          <a:srcRect t="34095" r="64026" b="29862"/>
          <a:stretch/>
        </p:blipFill>
        <p:spPr>
          <a:xfrm>
            <a:off x="1456800" y="4099350"/>
            <a:ext cx="1317499" cy="2161349"/>
          </a:xfrm>
          <a:prstGeom prst="rect">
            <a:avLst/>
          </a:prstGeom>
          <a:noFill/>
          <a:ln>
            <a:noFill/>
          </a:ln>
        </p:spPr>
      </p:pic>
      <p:pic>
        <p:nvPicPr>
          <p:cNvPr id="251" name="Google Shape;251;p27"/>
          <p:cNvPicPr preferRelativeResize="0"/>
          <p:nvPr/>
        </p:nvPicPr>
        <p:blipFill rotWithShape="1">
          <a:blip r:embed="rId3">
            <a:alphaModFix/>
          </a:blip>
          <a:srcRect l="49236" b="63958"/>
          <a:stretch/>
        </p:blipFill>
        <p:spPr>
          <a:xfrm>
            <a:off x="4017050" y="1561925"/>
            <a:ext cx="1859150" cy="2161349"/>
          </a:xfrm>
          <a:prstGeom prst="rect">
            <a:avLst/>
          </a:prstGeom>
          <a:noFill/>
          <a:ln>
            <a:noFill/>
          </a:ln>
        </p:spPr>
      </p:pic>
      <p:sp>
        <p:nvSpPr>
          <p:cNvPr id="252" name="Google Shape;252;p27"/>
          <p:cNvSpPr txBox="1"/>
          <p:nvPr/>
        </p:nvSpPr>
        <p:spPr>
          <a:xfrm>
            <a:off x="1737150" y="6435050"/>
            <a:ext cx="6404700" cy="287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Trebuchet MS"/>
                <a:ea typeface="Trebuchet MS"/>
                <a:cs typeface="Trebuchet MS"/>
                <a:sym typeface="Trebuchet MS"/>
              </a:rPr>
              <a:t>Figure 4. Types of Confined Spaces (University, 2011)</a:t>
            </a:r>
            <a:endParaRPr sz="1400" b="0" i="0" u="none" strike="noStrike" cap="none">
              <a:solidFill>
                <a:srgbClr val="000000"/>
              </a:solidFill>
              <a:latin typeface="Trebuchet MS"/>
              <a:ea typeface="Trebuchet MS"/>
              <a:cs typeface="Trebuchet MS"/>
              <a:sym typeface="Trebuchet M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28"/>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Trebuchet MS"/>
              <a:buNone/>
            </a:pPr>
            <a:r>
              <a:rPr lang="en-US">
                <a:latin typeface="Calibri"/>
                <a:ea typeface="Calibri"/>
                <a:cs typeface="Calibri"/>
                <a:sym typeface="Calibri"/>
              </a:rPr>
              <a:t>Examples of a Confined Space</a:t>
            </a:r>
            <a:endParaRPr>
              <a:latin typeface="Calibri"/>
              <a:ea typeface="Calibri"/>
              <a:cs typeface="Calibri"/>
              <a:sym typeface="Calibri"/>
            </a:endParaRPr>
          </a:p>
        </p:txBody>
      </p:sp>
      <p:pic>
        <p:nvPicPr>
          <p:cNvPr id="259" name="Google Shape;259;p28" descr="Above: Workers make their way to the sewer system below the 300 block of Ellis Street.&#10;&#10;&#10;Right: Service man Fred Gonzales prepares to enter the sewer system."/>
          <p:cNvPicPr preferRelativeResize="0">
            <a:picLocks noGrp="1"/>
          </p:cNvPicPr>
          <p:nvPr>
            <p:ph type="body" idx="1"/>
          </p:nvPr>
        </p:nvPicPr>
        <p:blipFill rotWithShape="1">
          <a:blip r:embed="rId3">
            <a:alphaModFix/>
          </a:blip>
          <a:srcRect/>
          <a:stretch/>
        </p:blipFill>
        <p:spPr>
          <a:xfrm>
            <a:off x="1885505" y="1690689"/>
            <a:ext cx="2926080" cy="4384550"/>
          </a:xfrm>
          <a:prstGeom prst="rect">
            <a:avLst/>
          </a:prstGeom>
          <a:noFill/>
          <a:ln>
            <a:noFill/>
          </a:ln>
        </p:spPr>
      </p:pic>
      <p:sp>
        <p:nvSpPr>
          <p:cNvPr id="260" name="Google Shape;260;p28"/>
          <p:cNvSpPr txBox="1"/>
          <p:nvPr/>
        </p:nvSpPr>
        <p:spPr>
          <a:xfrm>
            <a:off x="1955470" y="6075239"/>
            <a:ext cx="2786149" cy="36933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Trebuchet MS"/>
                <a:ea typeface="Trebuchet MS"/>
                <a:cs typeface="Trebuchet MS"/>
                <a:sym typeface="Trebuchet MS"/>
              </a:rPr>
              <a:t>Figure 5. Sewer System (Fracassa, 2017)</a:t>
            </a:r>
            <a:endParaRPr sz="1400" b="0" i="0" u="none" strike="noStrike" cap="none">
              <a:solidFill>
                <a:srgbClr val="000000"/>
              </a:solidFill>
              <a:latin typeface="Arial"/>
              <a:ea typeface="Arial"/>
              <a:cs typeface="Arial"/>
              <a:sym typeface="Arial"/>
            </a:endParaRPr>
          </a:p>
        </p:txBody>
      </p:sp>
      <p:pic>
        <p:nvPicPr>
          <p:cNvPr id="261" name="Google Shape;261;p28" descr="on the job training"/>
          <p:cNvPicPr preferRelativeResize="0"/>
          <p:nvPr/>
        </p:nvPicPr>
        <p:blipFill rotWithShape="1">
          <a:blip r:embed="rId4">
            <a:alphaModFix/>
          </a:blip>
          <a:srcRect/>
          <a:stretch/>
        </p:blipFill>
        <p:spPr>
          <a:xfrm>
            <a:off x="5858890" y="2134441"/>
            <a:ext cx="5117415" cy="3414712"/>
          </a:xfrm>
          <a:prstGeom prst="rect">
            <a:avLst/>
          </a:prstGeom>
          <a:noFill/>
          <a:ln>
            <a:noFill/>
          </a:ln>
        </p:spPr>
      </p:pic>
      <p:sp>
        <p:nvSpPr>
          <p:cNvPr id="262" name="Google Shape;262;p28"/>
          <p:cNvSpPr txBox="1"/>
          <p:nvPr/>
        </p:nvSpPr>
        <p:spPr>
          <a:xfrm>
            <a:off x="5858750" y="5549150"/>
            <a:ext cx="5117400" cy="369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Trebuchet MS"/>
                <a:ea typeface="Trebuchet MS"/>
                <a:cs typeface="Trebuchet MS"/>
                <a:sym typeface="Trebuchet MS"/>
              </a:rPr>
              <a:t>Figure 6. Escalator Techs(Jordan, 2017)</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29"/>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Trebuchet MS"/>
              <a:buNone/>
            </a:pPr>
            <a:r>
              <a:rPr lang="en-US">
                <a:latin typeface="Calibri"/>
                <a:ea typeface="Calibri"/>
                <a:cs typeface="Calibri"/>
                <a:sym typeface="Calibri"/>
              </a:rPr>
              <a:t>Examples of a Confined Space (cont.)</a:t>
            </a:r>
            <a:endParaRPr>
              <a:latin typeface="Calibri"/>
              <a:ea typeface="Calibri"/>
              <a:cs typeface="Calibri"/>
              <a:sym typeface="Calibri"/>
            </a:endParaRPr>
          </a:p>
        </p:txBody>
      </p:sp>
      <p:pic>
        <p:nvPicPr>
          <p:cNvPr id="269" name="Google Shape;269;p29" descr="Elevator mechanic"/>
          <p:cNvPicPr preferRelativeResize="0">
            <a:picLocks noGrp="1"/>
          </p:cNvPicPr>
          <p:nvPr>
            <p:ph type="body" idx="1"/>
          </p:nvPr>
        </p:nvPicPr>
        <p:blipFill rotWithShape="1">
          <a:blip r:embed="rId3">
            <a:alphaModFix/>
          </a:blip>
          <a:srcRect r="19844"/>
          <a:stretch/>
        </p:blipFill>
        <p:spPr>
          <a:xfrm>
            <a:off x="838200" y="1919996"/>
            <a:ext cx="4450789" cy="3703564"/>
          </a:xfrm>
          <a:prstGeom prst="rect">
            <a:avLst/>
          </a:prstGeom>
          <a:noFill/>
          <a:ln>
            <a:noFill/>
          </a:ln>
        </p:spPr>
      </p:pic>
      <p:sp>
        <p:nvSpPr>
          <p:cNvPr id="270" name="Google Shape;270;p29"/>
          <p:cNvSpPr txBox="1"/>
          <p:nvPr/>
        </p:nvSpPr>
        <p:spPr>
          <a:xfrm>
            <a:off x="838200" y="5623550"/>
            <a:ext cx="4146600" cy="369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Trebuchet MS"/>
                <a:ea typeface="Trebuchet MS"/>
                <a:cs typeface="Trebuchet MS"/>
                <a:sym typeface="Trebuchet MS"/>
              </a:rPr>
              <a:t>Figure 7. Elevator Mechanic(Campbell, 2017)</a:t>
            </a:r>
            <a:endParaRPr sz="1400" b="0" i="0" u="none" strike="noStrike" cap="none">
              <a:solidFill>
                <a:srgbClr val="000000"/>
              </a:solidFill>
              <a:latin typeface="Arial"/>
              <a:ea typeface="Arial"/>
              <a:cs typeface="Arial"/>
              <a:sym typeface="Arial"/>
            </a:endParaRPr>
          </a:p>
        </p:txBody>
      </p:sp>
      <p:sp>
        <p:nvSpPr>
          <p:cNvPr id="271" name="Google Shape;271;p29"/>
          <p:cNvSpPr txBox="1"/>
          <p:nvPr/>
        </p:nvSpPr>
        <p:spPr>
          <a:xfrm>
            <a:off x="6450149" y="5623550"/>
            <a:ext cx="4561800" cy="369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Trebuchet MS"/>
                <a:ea typeface="Trebuchet MS"/>
                <a:cs typeface="Trebuchet MS"/>
                <a:sym typeface="Trebuchet MS"/>
              </a:rPr>
              <a:t>Figure 8. Dock Leveler(Cuchiara, 2016)</a:t>
            </a:r>
            <a:endParaRPr sz="1400" b="0" i="0" u="none" strike="noStrike" cap="none">
              <a:solidFill>
                <a:srgbClr val="000000"/>
              </a:solidFill>
              <a:latin typeface="Arial"/>
              <a:ea typeface="Arial"/>
              <a:cs typeface="Arial"/>
              <a:sym typeface="Arial"/>
            </a:endParaRPr>
          </a:p>
        </p:txBody>
      </p:sp>
      <p:pic>
        <p:nvPicPr>
          <p:cNvPr id="272" name="Google Shape;272;p29" descr="recessed or pit type dock levelers, dock leveler in raised position, service provided by Loading Dock, Inc."/>
          <p:cNvPicPr preferRelativeResize="0"/>
          <p:nvPr/>
        </p:nvPicPr>
        <p:blipFill rotWithShape="1">
          <a:blip r:embed="rId4">
            <a:alphaModFix/>
          </a:blip>
          <a:srcRect/>
          <a:stretch/>
        </p:blipFill>
        <p:spPr>
          <a:xfrm>
            <a:off x="5760720" y="2666654"/>
            <a:ext cx="5593080" cy="295690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30"/>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Trebuchet MS"/>
              <a:buNone/>
            </a:pPr>
            <a:r>
              <a:rPr lang="en-US">
                <a:latin typeface="Calibri"/>
                <a:ea typeface="Calibri"/>
                <a:cs typeface="Calibri"/>
                <a:sym typeface="Calibri"/>
              </a:rPr>
              <a:t>Examples of a Confined Space (cont.)</a:t>
            </a:r>
            <a:endParaRPr>
              <a:latin typeface="Calibri"/>
              <a:ea typeface="Calibri"/>
              <a:cs typeface="Calibri"/>
              <a:sym typeface="Calibri"/>
            </a:endParaRPr>
          </a:p>
        </p:txBody>
      </p:sp>
      <p:pic>
        <p:nvPicPr>
          <p:cNvPr id="279" name="Google Shape;279;p30" descr="https://s3.amazonaws.com/ogden_images/www.mariettatimes.com/images/2017/06/07234255/6-8CouncilMain-1100x733.jpg"/>
          <p:cNvPicPr preferRelativeResize="0"/>
          <p:nvPr/>
        </p:nvPicPr>
        <p:blipFill rotWithShape="1">
          <a:blip r:embed="rId3">
            <a:alphaModFix/>
          </a:blip>
          <a:srcRect/>
          <a:stretch/>
        </p:blipFill>
        <p:spPr>
          <a:xfrm>
            <a:off x="6096000" y="2264240"/>
            <a:ext cx="5764766" cy="3841431"/>
          </a:xfrm>
          <a:prstGeom prst="rect">
            <a:avLst/>
          </a:prstGeom>
          <a:noFill/>
          <a:ln>
            <a:noFill/>
          </a:ln>
        </p:spPr>
      </p:pic>
      <p:sp>
        <p:nvSpPr>
          <p:cNvPr id="280" name="Google Shape;280;p30"/>
          <p:cNvSpPr txBox="1"/>
          <p:nvPr/>
        </p:nvSpPr>
        <p:spPr>
          <a:xfrm>
            <a:off x="6238674" y="6105675"/>
            <a:ext cx="5453100" cy="369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Trebuchet MS"/>
                <a:ea typeface="Trebuchet MS"/>
                <a:cs typeface="Trebuchet MS"/>
                <a:sym typeface="Trebuchet MS"/>
              </a:rPr>
              <a:t>Figure 10. Water Tank inspection(Patterson, 2017)</a:t>
            </a:r>
            <a:endParaRPr sz="1400" b="0" i="0" u="none" strike="noStrike" cap="none">
              <a:solidFill>
                <a:srgbClr val="000000"/>
              </a:solidFill>
              <a:latin typeface="Arial"/>
              <a:ea typeface="Arial"/>
              <a:cs typeface="Arial"/>
              <a:sym typeface="Arial"/>
            </a:endParaRPr>
          </a:p>
        </p:txBody>
      </p:sp>
      <p:pic>
        <p:nvPicPr>
          <p:cNvPr id="281" name="Google Shape;281;p30" descr="https://s3.amazonaws.com/greenbuildingadvisor.s3.tauntoncloud.com/app/uploads/2018/08/10003714/Crawl%20space%20-%20Aire%20Solutions-main-700x467.jpg"/>
          <p:cNvPicPr preferRelativeResize="0"/>
          <p:nvPr/>
        </p:nvPicPr>
        <p:blipFill rotWithShape="1">
          <a:blip r:embed="rId4">
            <a:alphaModFix/>
          </a:blip>
          <a:srcRect/>
          <a:stretch/>
        </p:blipFill>
        <p:spPr>
          <a:xfrm>
            <a:off x="605567" y="2219187"/>
            <a:ext cx="5378824" cy="3588444"/>
          </a:xfrm>
          <a:prstGeom prst="rect">
            <a:avLst/>
          </a:prstGeom>
          <a:noFill/>
          <a:ln>
            <a:noFill/>
          </a:ln>
        </p:spPr>
      </p:pic>
      <p:sp>
        <p:nvSpPr>
          <p:cNvPr id="282" name="Google Shape;282;p30"/>
          <p:cNvSpPr txBox="1"/>
          <p:nvPr/>
        </p:nvSpPr>
        <p:spPr>
          <a:xfrm>
            <a:off x="861025" y="5807625"/>
            <a:ext cx="4622400" cy="369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Trebuchet MS"/>
                <a:ea typeface="Trebuchet MS"/>
                <a:cs typeface="Trebuchet MS"/>
                <a:sym typeface="Trebuchet MS"/>
              </a:rPr>
              <a:t>Figure 9. Crawlspace(Holladay, 2011)</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31"/>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Trebuchet MS"/>
              <a:buNone/>
            </a:pPr>
            <a:r>
              <a:rPr lang="en-US">
                <a:latin typeface="Calibri"/>
                <a:ea typeface="Calibri"/>
                <a:cs typeface="Calibri"/>
                <a:sym typeface="Calibri"/>
              </a:rPr>
              <a:t>Examples of a Confined Space (cont.)</a:t>
            </a:r>
            <a:endParaRPr>
              <a:latin typeface="Calibri"/>
              <a:ea typeface="Calibri"/>
              <a:cs typeface="Calibri"/>
              <a:sym typeface="Calibri"/>
            </a:endParaRPr>
          </a:p>
        </p:txBody>
      </p:sp>
      <p:pic>
        <p:nvPicPr>
          <p:cNvPr id="289" name="Google Shape;289;p31" descr="Crews work on constructing a tunnel in Silver Spring that will eventually carry the Purple Line. (Courtesy Purple Line Transit Partners)"/>
          <p:cNvPicPr preferRelativeResize="0">
            <a:picLocks noGrp="1"/>
          </p:cNvPicPr>
          <p:nvPr>
            <p:ph type="body" idx="1"/>
          </p:nvPr>
        </p:nvPicPr>
        <p:blipFill rotWithShape="1">
          <a:blip r:embed="rId3">
            <a:alphaModFix/>
          </a:blip>
          <a:srcRect/>
          <a:stretch/>
        </p:blipFill>
        <p:spPr>
          <a:xfrm>
            <a:off x="2877414" y="1690688"/>
            <a:ext cx="6437171" cy="4291447"/>
          </a:xfrm>
          <a:prstGeom prst="rect">
            <a:avLst/>
          </a:prstGeom>
          <a:noFill/>
          <a:ln>
            <a:noFill/>
          </a:ln>
        </p:spPr>
      </p:pic>
      <p:sp>
        <p:nvSpPr>
          <p:cNvPr id="290" name="Google Shape;290;p31"/>
          <p:cNvSpPr txBox="1"/>
          <p:nvPr/>
        </p:nvSpPr>
        <p:spPr>
          <a:xfrm>
            <a:off x="3398800" y="5982125"/>
            <a:ext cx="5392800" cy="369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Trebuchet MS"/>
                <a:ea typeface="Trebuchet MS"/>
                <a:cs typeface="Trebuchet MS"/>
                <a:sym typeface="Trebuchet MS"/>
              </a:rPr>
              <a:t>Figure 11. Tunnel construction(Smith, 2018)</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32"/>
          <p:cNvSpPr txBox="1">
            <a:spLocks noGrp="1"/>
          </p:cNvSpPr>
          <p:nvPr>
            <p:ph type="title"/>
          </p:nvPr>
        </p:nvSpPr>
        <p:spPr>
          <a:xfrm>
            <a:off x="677334" y="609600"/>
            <a:ext cx="8596800" cy="1320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600"/>
              <a:buNone/>
            </a:pPr>
            <a:r>
              <a:rPr lang="en-US">
                <a:latin typeface="Calibri"/>
                <a:ea typeface="Calibri"/>
                <a:cs typeface="Calibri"/>
                <a:sym typeface="Calibri"/>
              </a:rPr>
              <a:t>What are the Hazards?</a:t>
            </a:r>
            <a:endParaRPr>
              <a:latin typeface="Calibri"/>
              <a:ea typeface="Calibri"/>
              <a:cs typeface="Calibri"/>
              <a:sym typeface="Calibri"/>
            </a:endParaRPr>
          </a:p>
        </p:txBody>
      </p:sp>
      <p:pic>
        <p:nvPicPr>
          <p:cNvPr id="297" name="Google Shape;297;p32"/>
          <p:cNvPicPr preferRelativeResize="0"/>
          <p:nvPr/>
        </p:nvPicPr>
        <p:blipFill rotWithShape="1">
          <a:blip r:embed="rId3">
            <a:alphaModFix/>
          </a:blip>
          <a:srcRect/>
          <a:stretch/>
        </p:blipFill>
        <p:spPr>
          <a:xfrm>
            <a:off x="2884525" y="2089187"/>
            <a:ext cx="2074338" cy="2787926"/>
          </a:xfrm>
          <a:prstGeom prst="rect">
            <a:avLst/>
          </a:prstGeom>
          <a:noFill/>
          <a:ln>
            <a:noFill/>
          </a:ln>
        </p:spPr>
      </p:pic>
      <p:pic>
        <p:nvPicPr>
          <p:cNvPr id="298" name="Google Shape;298;p32"/>
          <p:cNvPicPr preferRelativeResize="0"/>
          <p:nvPr/>
        </p:nvPicPr>
        <p:blipFill rotWithShape="1">
          <a:blip r:embed="rId4">
            <a:alphaModFix/>
          </a:blip>
          <a:srcRect/>
          <a:stretch/>
        </p:blipFill>
        <p:spPr>
          <a:xfrm>
            <a:off x="372150" y="2054888"/>
            <a:ext cx="2146275" cy="2856500"/>
          </a:xfrm>
          <a:prstGeom prst="rect">
            <a:avLst/>
          </a:prstGeom>
          <a:noFill/>
          <a:ln>
            <a:noFill/>
          </a:ln>
        </p:spPr>
      </p:pic>
      <p:pic>
        <p:nvPicPr>
          <p:cNvPr id="299" name="Google Shape;299;p32"/>
          <p:cNvPicPr preferRelativeResize="0"/>
          <p:nvPr/>
        </p:nvPicPr>
        <p:blipFill rotWithShape="1">
          <a:blip r:embed="rId5">
            <a:alphaModFix/>
          </a:blip>
          <a:srcRect/>
          <a:stretch/>
        </p:blipFill>
        <p:spPr>
          <a:xfrm>
            <a:off x="5151325" y="2975886"/>
            <a:ext cx="3405550" cy="1928926"/>
          </a:xfrm>
          <a:prstGeom prst="rect">
            <a:avLst/>
          </a:prstGeom>
          <a:noFill/>
          <a:ln>
            <a:noFill/>
          </a:ln>
        </p:spPr>
      </p:pic>
      <p:pic>
        <p:nvPicPr>
          <p:cNvPr id="300" name="Google Shape;300;p32"/>
          <p:cNvPicPr preferRelativeResize="0"/>
          <p:nvPr/>
        </p:nvPicPr>
        <p:blipFill rotWithShape="1">
          <a:blip r:embed="rId6">
            <a:alphaModFix/>
          </a:blip>
          <a:srcRect/>
          <a:stretch/>
        </p:blipFill>
        <p:spPr>
          <a:xfrm>
            <a:off x="8880124" y="2644950"/>
            <a:ext cx="3048000" cy="2286000"/>
          </a:xfrm>
          <a:prstGeom prst="rect">
            <a:avLst/>
          </a:prstGeom>
          <a:noFill/>
          <a:ln>
            <a:noFill/>
          </a:ln>
        </p:spPr>
      </p:pic>
      <p:sp>
        <p:nvSpPr>
          <p:cNvPr id="301" name="Google Shape;301;p32"/>
          <p:cNvSpPr txBox="1"/>
          <p:nvPr/>
        </p:nvSpPr>
        <p:spPr>
          <a:xfrm>
            <a:off x="372050" y="4930950"/>
            <a:ext cx="2146200" cy="287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Trebuchet MS"/>
                <a:ea typeface="Trebuchet MS"/>
                <a:cs typeface="Trebuchet MS"/>
                <a:sym typeface="Trebuchet MS"/>
              </a:rPr>
              <a:t>Figure 12. Gravedigger Engulfment (Roco Rescue, 2016)</a:t>
            </a:r>
            <a:endParaRPr sz="1400" b="0" i="0" u="none" strike="noStrike" cap="none">
              <a:solidFill>
                <a:srgbClr val="000000"/>
              </a:solidFill>
              <a:latin typeface="Trebuchet MS"/>
              <a:ea typeface="Trebuchet MS"/>
              <a:cs typeface="Trebuchet MS"/>
              <a:sym typeface="Trebuchet MS"/>
            </a:endParaRPr>
          </a:p>
        </p:txBody>
      </p:sp>
      <p:sp>
        <p:nvSpPr>
          <p:cNvPr id="302" name="Google Shape;302;p32"/>
          <p:cNvSpPr txBox="1"/>
          <p:nvPr/>
        </p:nvSpPr>
        <p:spPr>
          <a:xfrm>
            <a:off x="2810450" y="4854750"/>
            <a:ext cx="2146200" cy="790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Trebuchet MS"/>
                <a:ea typeface="Trebuchet MS"/>
                <a:cs typeface="Trebuchet MS"/>
                <a:sym typeface="Trebuchet MS"/>
              </a:rPr>
              <a:t>Figure 13. Baghouse Collector (Donaldson, 2019)</a:t>
            </a:r>
            <a:endParaRPr sz="1400" b="0" i="0" u="none" strike="noStrike" cap="none">
              <a:solidFill>
                <a:srgbClr val="000000"/>
              </a:solidFill>
              <a:latin typeface="Trebuchet MS"/>
              <a:ea typeface="Trebuchet MS"/>
              <a:cs typeface="Trebuchet MS"/>
              <a:sym typeface="Trebuchet MS"/>
            </a:endParaRPr>
          </a:p>
        </p:txBody>
      </p:sp>
      <p:sp>
        <p:nvSpPr>
          <p:cNvPr id="303" name="Google Shape;303;p32"/>
          <p:cNvSpPr txBox="1"/>
          <p:nvPr/>
        </p:nvSpPr>
        <p:spPr>
          <a:xfrm>
            <a:off x="5781000" y="4854750"/>
            <a:ext cx="2146200" cy="790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Trebuchet MS"/>
                <a:ea typeface="Trebuchet MS"/>
                <a:cs typeface="Trebuchet MS"/>
                <a:sym typeface="Trebuchet MS"/>
              </a:rPr>
              <a:t>Figure 14. Confined space Identification (Trademark Safety &amp; Rescue, 2016)</a:t>
            </a:r>
            <a:endParaRPr sz="1400" b="0" i="0" u="none" strike="noStrike" cap="none">
              <a:solidFill>
                <a:srgbClr val="000000"/>
              </a:solidFill>
              <a:latin typeface="Trebuchet MS"/>
              <a:ea typeface="Trebuchet MS"/>
              <a:cs typeface="Trebuchet MS"/>
              <a:sym typeface="Trebuchet MS"/>
            </a:endParaRPr>
          </a:p>
        </p:txBody>
      </p:sp>
      <p:sp>
        <p:nvSpPr>
          <p:cNvPr id="304" name="Google Shape;304;p32"/>
          <p:cNvSpPr txBox="1"/>
          <p:nvPr/>
        </p:nvSpPr>
        <p:spPr>
          <a:xfrm>
            <a:off x="9274125" y="4930950"/>
            <a:ext cx="2146200" cy="790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Trebuchet MS"/>
                <a:ea typeface="Trebuchet MS"/>
                <a:cs typeface="Trebuchet MS"/>
                <a:sym typeface="Trebuchet MS"/>
              </a:rPr>
              <a:t>Figure 15. Confined Spaces (Up and Under, 2019)</a:t>
            </a:r>
            <a:endParaRPr sz="1400" b="0" i="0" u="none" strike="noStrike" cap="none">
              <a:solidFill>
                <a:srgbClr val="000000"/>
              </a:solidFill>
              <a:latin typeface="Trebuchet MS"/>
              <a:ea typeface="Trebuchet MS"/>
              <a:cs typeface="Trebuchet MS"/>
              <a:sym typeface="Trebuchet M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33"/>
          <p:cNvSpPr txBox="1">
            <a:spLocks noGrp="1"/>
          </p:cNvSpPr>
          <p:nvPr>
            <p:ph type="title"/>
          </p:nvPr>
        </p:nvSpPr>
        <p:spPr>
          <a:xfrm>
            <a:off x="677334" y="609600"/>
            <a:ext cx="8596800" cy="1320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600"/>
              <a:buNone/>
            </a:pPr>
            <a:r>
              <a:rPr lang="en-US">
                <a:latin typeface="Calibri"/>
                <a:ea typeface="Calibri"/>
                <a:cs typeface="Calibri"/>
                <a:sym typeface="Calibri"/>
              </a:rPr>
              <a:t>Two Types of Hazards</a:t>
            </a:r>
            <a:endParaRPr>
              <a:latin typeface="Calibri"/>
              <a:ea typeface="Calibri"/>
              <a:cs typeface="Calibri"/>
              <a:sym typeface="Calibri"/>
            </a:endParaRPr>
          </a:p>
        </p:txBody>
      </p:sp>
      <p:sp>
        <p:nvSpPr>
          <p:cNvPr id="311" name="Google Shape;311;p33"/>
          <p:cNvSpPr txBox="1">
            <a:spLocks noGrp="1"/>
          </p:cNvSpPr>
          <p:nvPr>
            <p:ph type="body" idx="1"/>
          </p:nvPr>
        </p:nvSpPr>
        <p:spPr>
          <a:xfrm>
            <a:off x="502950" y="1476951"/>
            <a:ext cx="3020700" cy="11052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1000"/>
              </a:spcBef>
              <a:spcAft>
                <a:spcPts val="0"/>
              </a:spcAft>
              <a:buSzPts val="1920"/>
              <a:buNone/>
            </a:pPr>
            <a:r>
              <a:rPr lang="en-US" sz="3000" u="sng">
                <a:solidFill>
                  <a:schemeClr val="accent1"/>
                </a:solidFill>
                <a:latin typeface="Calibri"/>
                <a:ea typeface="Calibri"/>
                <a:cs typeface="Calibri"/>
                <a:sym typeface="Calibri"/>
              </a:rPr>
              <a:t>Physical Hazards</a:t>
            </a:r>
            <a:endParaRPr sz="3000" u="sng">
              <a:solidFill>
                <a:schemeClr val="accent1"/>
              </a:solidFill>
              <a:latin typeface="Calibri"/>
              <a:ea typeface="Calibri"/>
              <a:cs typeface="Calibri"/>
              <a:sym typeface="Calibri"/>
            </a:endParaRPr>
          </a:p>
        </p:txBody>
      </p:sp>
      <p:sp>
        <p:nvSpPr>
          <p:cNvPr id="312" name="Google Shape;312;p33"/>
          <p:cNvSpPr txBox="1">
            <a:spLocks noGrp="1"/>
          </p:cNvSpPr>
          <p:nvPr>
            <p:ph type="body" idx="3"/>
          </p:nvPr>
        </p:nvSpPr>
        <p:spPr>
          <a:xfrm>
            <a:off x="4029450" y="1448442"/>
            <a:ext cx="4133100" cy="11622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1000"/>
              </a:spcBef>
              <a:spcAft>
                <a:spcPts val="0"/>
              </a:spcAft>
              <a:buSzPts val="1920"/>
              <a:buNone/>
            </a:pPr>
            <a:r>
              <a:rPr lang="en-US" sz="3000" u="sng">
                <a:solidFill>
                  <a:schemeClr val="accent1"/>
                </a:solidFill>
                <a:latin typeface="Calibri"/>
                <a:ea typeface="Calibri"/>
                <a:cs typeface="Calibri"/>
                <a:sym typeface="Calibri"/>
              </a:rPr>
              <a:t>Atmospheric Hazards</a:t>
            </a:r>
            <a:endParaRPr sz="3000" u="sng">
              <a:solidFill>
                <a:schemeClr val="accent1"/>
              </a:solidFill>
              <a:latin typeface="Calibri"/>
              <a:ea typeface="Calibri"/>
              <a:cs typeface="Calibri"/>
              <a:sym typeface="Calibri"/>
            </a:endParaRPr>
          </a:p>
        </p:txBody>
      </p:sp>
      <p:sp>
        <p:nvSpPr>
          <p:cNvPr id="313" name="Google Shape;313;p33"/>
          <p:cNvSpPr txBox="1"/>
          <p:nvPr/>
        </p:nvSpPr>
        <p:spPr>
          <a:xfrm>
            <a:off x="412150" y="2813075"/>
            <a:ext cx="3617400" cy="3000000"/>
          </a:xfrm>
          <a:prstGeom prst="rect">
            <a:avLst/>
          </a:prstGeom>
          <a:noFill/>
          <a:ln>
            <a:noFill/>
          </a:ln>
        </p:spPr>
        <p:txBody>
          <a:bodyPr spcFirstLastPara="1" wrap="square" lIns="91425" tIns="91425" rIns="91425" bIns="91425" anchor="t" anchorCtr="0">
            <a:noAutofit/>
          </a:bodyPr>
          <a:lstStyle/>
          <a:p>
            <a:pPr marL="457200" marR="0" lvl="0" indent="-381000" algn="l" rtl="0">
              <a:lnSpc>
                <a:spcPct val="100000"/>
              </a:lnSpc>
              <a:spcBef>
                <a:spcPts val="1000"/>
              </a:spcBef>
              <a:spcAft>
                <a:spcPts val="0"/>
              </a:spcAft>
              <a:buClr>
                <a:schemeClr val="accent1"/>
              </a:buClr>
              <a:buSzPts val="2400"/>
              <a:buFont typeface="Calibri"/>
              <a:buChar char="►"/>
            </a:pPr>
            <a:r>
              <a:rPr lang="en-US" sz="2400" b="0" i="0" u="none" strike="noStrike" cap="none">
                <a:solidFill>
                  <a:srgbClr val="000000"/>
                </a:solidFill>
                <a:latin typeface="Calibri"/>
                <a:ea typeface="Calibri"/>
                <a:cs typeface="Calibri"/>
                <a:sym typeface="Calibri"/>
              </a:rPr>
              <a:t>Explosive hazards</a:t>
            </a:r>
            <a:endParaRPr sz="2400" b="0" i="0" u="none" strike="noStrike" cap="none">
              <a:solidFill>
                <a:srgbClr val="000000"/>
              </a:solidFill>
              <a:latin typeface="Calibri"/>
              <a:ea typeface="Calibri"/>
              <a:cs typeface="Calibri"/>
              <a:sym typeface="Calibri"/>
            </a:endParaRPr>
          </a:p>
          <a:p>
            <a:pPr marL="457200" marR="0" lvl="0" indent="-381000" algn="l" rtl="0">
              <a:lnSpc>
                <a:spcPct val="100000"/>
              </a:lnSpc>
              <a:spcBef>
                <a:spcPts val="0"/>
              </a:spcBef>
              <a:spcAft>
                <a:spcPts val="0"/>
              </a:spcAft>
              <a:buClr>
                <a:schemeClr val="accent1"/>
              </a:buClr>
              <a:buSzPts val="2400"/>
              <a:buFont typeface="Calibri"/>
              <a:buChar char="►"/>
            </a:pPr>
            <a:r>
              <a:rPr lang="en-US" sz="2400" b="0" i="0" u="none" strike="noStrike" cap="none">
                <a:solidFill>
                  <a:srgbClr val="000000"/>
                </a:solidFill>
                <a:latin typeface="Calibri"/>
                <a:ea typeface="Calibri"/>
                <a:cs typeface="Calibri"/>
                <a:sym typeface="Calibri"/>
              </a:rPr>
              <a:t>Mechanical, electrical, hydraulic, pneumatic energy hazards</a:t>
            </a:r>
            <a:endParaRPr sz="2400" b="0" i="0" u="none" strike="noStrike" cap="none">
              <a:solidFill>
                <a:srgbClr val="000000"/>
              </a:solidFill>
              <a:latin typeface="Calibri"/>
              <a:ea typeface="Calibri"/>
              <a:cs typeface="Calibri"/>
              <a:sym typeface="Calibri"/>
            </a:endParaRPr>
          </a:p>
          <a:p>
            <a:pPr marL="457200" marR="0" lvl="0" indent="-381000" algn="l" rtl="0">
              <a:lnSpc>
                <a:spcPct val="100000"/>
              </a:lnSpc>
              <a:spcBef>
                <a:spcPts val="0"/>
              </a:spcBef>
              <a:spcAft>
                <a:spcPts val="0"/>
              </a:spcAft>
              <a:buClr>
                <a:schemeClr val="accent1"/>
              </a:buClr>
              <a:buSzPts val="2400"/>
              <a:buFont typeface="Calibri"/>
              <a:buChar char="►"/>
            </a:pPr>
            <a:r>
              <a:rPr lang="en-US" sz="2400" b="0" i="0" u="none" strike="noStrike" cap="none">
                <a:solidFill>
                  <a:srgbClr val="000000"/>
                </a:solidFill>
                <a:latin typeface="Calibri"/>
                <a:ea typeface="Calibri"/>
                <a:cs typeface="Calibri"/>
                <a:sym typeface="Calibri"/>
              </a:rPr>
              <a:t>Extreme temperatures</a:t>
            </a:r>
            <a:endParaRPr sz="2400" b="0" i="0" u="none" strike="noStrike" cap="none">
              <a:solidFill>
                <a:srgbClr val="000000"/>
              </a:solidFill>
              <a:latin typeface="Calibri"/>
              <a:ea typeface="Calibri"/>
              <a:cs typeface="Calibri"/>
              <a:sym typeface="Calibri"/>
            </a:endParaRPr>
          </a:p>
          <a:p>
            <a:pPr marL="457200" marR="0" lvl="0" indent="-381000" algn="l" rtl="0">
              <a:lnSpc>
                <a:spcPct val="100000"/>
              </a:lnSpc>
              <a:spcBef>
                <a:spcPts val="0"/>
              </a:spcBef>
              <a:spcAft>
                <a:spcPts val="0"/>
              </a:spcAft>
              <a:buClr>
                <a:schemeClr val="accent1"/>
              </a:buClr>
              <a:buSzPts val="2400"/>
              <a:buFont typeface="Calibri"/>
              <a:buChar char="►"/>
            </a:pPr>
            <a:r>
              <a:rPr lang="en-US" sz="2400" b="0" i="0" u="none" strike="noStrike" cap="none">
                <a:solidFill>
                  <a:srgbClr val="000000"/>
                </a:solidFill>
                <a:latin typeface="Calibri"/>
                <a:ea typeface="Calibri"/>
                <a:cs typeface="Calibri"/>
                <a:sym typeface="Calibri"/>
              </a:rPr>
              <a:t>Engulfment</a:t>
            </a:r>
            <a:endParaRPr sz="2400" b="0" i="0" u="none" strike="noStrike" cap="none">
              <a:solidFill>
                <a:srgbClr val="000000"/>
              </a:solidFill>
              <a:latin typeface="Calibri"/>
              <a:ea typeface="Calibri"/>
              <a:cs typeface="Calibri"/>
              <a:sym typeface="Calibri"/>
            </a:endParaRPr>
          </a:p>
          <a:p>
            <a:pPr marL="457200" marR="0" lvl="0" indent="-381000" algn="l" rtl="0">
              <a:lnSpc>
                <a:spcPct val="100000"/>
              </a:lnSpc>
              <a:spcBef>
                <a:spcPts val="0"/>
              </a:spcBef>
              <a:spcAft>
                <a:spcPts val="0"/>
              </a:spcAft>
              <a:buClr>
                <a:schemeClr val="accent1"/>
              </a:buClr>
              <a:buSzPts val="2400"/>
              <a:buFont typeface="Calibri"/>
              <a:buChar char="►"/>
            </a:pPr>
            <a:r>
              <a:rPr lang="en-US" sz="2400" b="0" i="0" u="none" strike="noStrike" cap="none">
                <a:solidFill>
                  <a:srgbClr val="000000"/>
                </a:solidFill>
                <a:latin typeface="Calibri"/>
                <a:ea typeface="Calibri"/>
                <a:cs typeface="Calibri"/>
                <a:sym typeface="Calibri"/>
              </a:rPr>
              <a:t>Noise</a:t>
            </a:r>
            <a:endParaRPr sz="2400" b="0" i="0" u="none" strike="noStrike" cap="none">
              <a:solidFill>
                <a:srgbClr val="000000"/>
              </a:solidFill>
              <a:latin typeface="Calibri"/>
              <a:ea typeface="Calibri"/>
              <a:cs typeface="Calibri"/>
              <a:sym typeface="Calibri"/>
            </a:endParaRPr>
          </a:p>
          <a:p>
            <a:pPr marL="457200" marR="0" lvl="0" indent="-381000" algn="l" rtl="0">
              <a:lnSpc>
                <a:spcPct val="100000"/>
              </a:lnSpc>
              <a:spcBef>
                <a:spcPts val="0"/>
              </a:spcBef>
              <a:spcAft>
                <a:spcPts val="0"/>
              </a:spcAft>
              <a:buClr>
                <a:schemeClr val="accent1"/>
              </a:buClr>
              <a:buSzPts val="2400"/>
              <a:buFont typeface="Calibri"/>
              <a:buChar char="►"/>
            </a:pPr>
            <a:r>
              <a:rPr lang="en-US" sz="2400" b="0" i="0" u="none" strike="noStrike" cap="none">
                <a:solidFill>
                  <a:srgbClr val="000000"/>
                </a:solidFill>
                <a:latin typeface="Calibri"/>
                <a:ea typeface="Calibri"/>
                <a:cs typeface="Calibri"/>
                <a:sym typeface="Calibri"/>
              </a:rPr>
              <a:t>Odd space configurations </a:t>
            </a:r>
            <a:endParaRPr sz="2400" b="0" i="0" u="none" strike="noStrike" cap="none">
              <a:solidFill>
                <a:srgbClr val="000000"/>
              </a:solidFill>
              <a:latin typeface="Calibri"/>
              <a:ea typeface="Calibri"/>
              <a:cs typeface="Calibri"/>
              <a:sym typeface="Calibri"/>
            </a:endParaRPr>
          </a:p>
          <a:p>
            <a:pPr marL="457200" marR="0" lvl="0" indent="-381000" algn="l" rtl="0">
              <a:lnSpc>
                <a:spcPct val="100000"/>
              </a:lnSpc>
              <a:spcBef>
                <a:spcPts val="0"/>
              </a:spcBef>
              <a:spcAft>
                <a:spcPts val="0"/>
              </a:spcAft>
              <a:buClr>
                <a:schemeClr val="accent1"/>
              </a:buClr>
              <a:buSzPts val="2400"/>
              <a:buFont typeface="Calibri"/>
              <a:buChar char="►"/>
            </a:pPr>
            <a:r>
              <a:rPr lang="en-US" sz="2400" b="0" i="0" u="none" strike="noStrike" cap="none">
                <a:solidFill>
                  <a:srgbClr val="000000"/>
                </a:solidFill>
                <a:latin typeface="Calibri"/>
                <a:ea typeface="Calibri"/>
                <a:cs typeface="Calibri"/>
                <a:sym typeface="Calibri"/>
              </a:rPr>
              <a:t>Chemical hazards</a:t>
            </a:r>
            <a:endParaRPr sz="2400" b="0" i="0" u="none" strike="noStrike" cap="none">
              <a:solidFill>
                <a:srgbClr val="000000"/>
              </a:solidFill>
              <a:latin typeface="Calibri"/>
              <a:ea typeface="Calibri"/>
              <a:cs typeface="Calibri"/>
              <a:sym typeface="Calibri"/>
            </a:endParaRPr>
          </a:p>
        </p:txBody>
      </p:sp>
      <p:sp>
        <p:nvSpPr>
          <p:cNvPr id="314" name="Google Shape;314;p33"/>
          <p:cNvSpPr txBox="1"/>
          <p:nvPr/>
        </p:nvSpPr>
        <p:spPr>
          <a:xfrm>
            <a:off x="4029450" y="2813075"/>
            <a:ext cx="4638900" cy="3000000"/>
          </a:xfrm>
          <a:prstGeom prst="rect">
            <a:avLst/>
          </a:prstGeom>
          <a:noFill/>
          <a:ln>
            <a:noFill/>
          </a:ln>
        </p:spPr>
        <p:txBody>
          <a:bodyPr spcFirstLastPara="1" wrap="square" lIns="91425" tIns="91425" rIns="91425" bIns="91425" anchor="t" anchorCtr="0">
            <a:noAutofit/>
          </a:bodyPr>
          <a:lstStyle/>
          <a:p>
            <a:pPr marL="457200" marR="0" lvl="0" indent="-381000" algn="l" rtl="0">
              <a:lnSpc>
                <a:spcPct val="100000"/>
              </a:lnSpc>
              <a:spcBef>
                <a:spcPts val="1000"/>
              </a:spcBef>
              <a:spcAft>
                <a:spcPts val="0"/>
              </a:spcAft>
              <a:buClr>
                <a:schemeClr val="accent1"/>
              </a:buClr>
              <a:buSzPts val="2400"/>
              <a:buFont typeface="Calibri"/>
              <a:buChar char="►"/>
            </a:pPr>
            <a:r>
              <a:rPr lang="en-US" sz="2400" b="0" i="0" u="none" strike="noStrike" cap="none">
                <a:solidFill>
                  <a:schemeClr val="dk1"/>
                </a:solidFill>
                <a:latin typeface="Calibri"/>
                <a:ea typeface="Calibri"/>
                <a:cs typeface="Calibri"/>
                <a:sym typeface="Calibri"/>
              </a:rPr>
              <a:t>Flammable gas</a:t>
            </a:r>
            <a:endParaRPr sz="2400" b="0" i="0" u="none" strike="noStrike" cap="none">
              <a:solidFill>
                <a:schemeClr val="dk1"/>
              </a:solidFill>
              <a:latin typeface="Calibri"/>
              <a:ea typeface="Calibri"/>
              <a:cs typeface="Calibri"/>
              <a:sym typeface="Calibri"/>
            </a:endParaRPr>
          </a:p>
          <a:p>
            <a:pPr marL="457200" marR="0" lvl="0" indent="-381000" algn="l" rtl="0">
              <a:lnSpc>
                <a:spcPct val="100000"/>
              </a:lnSpc>
              <a:spcBef>
                <a:spcPts val="0"/>
              </a:spcBef>
              <a:spcAft>
                <a:spcPts val="0"/>
              </a:spcAft>
              <a:buClr>
                <a:schemeClr val="accent1"/>
              </a:buClr>
              <a:buSzPts val="2400"/>
              <a:buFont typeface="Calibri"/>
              <a:buChar char="►"/>
            </a:pPr>
            <a:r>
              <a:rPr lang="en-US" sz="2400" b="0" i="0" u="none" strike="noStrike" cap="none">
                <a:solidFill>
                  <a:schemeClr val="dk1"/>
                </a:solidFill>
                <a:latin typeface="Calibri"/>
                <a:ea typeface="Calibri"/>
                <a:cs typeface="Calibri"/>
                <a:sym typeface="Calibri"/>
              </a:rPr>
              <a:t>Airborne combustible dust</a:t>
            </a:r>
            <a:endParaRPr sz="2400" b="0" i="0" u="none" strike="noStrike" cap="none">
              <a:solidFill>
                <a:schemeClr val="dk1"/>
              </a:solidFill>
              <a:latin typeface="Calibri"/>
              <a:ea typeface="Calibri"/>
              <a:cs typeface="Calibri"/>
              <a:sym typeface="Calibri"/>
            </a:endParaRPr>
          </a:p>
          <a:p>
            <a:pPr marL="457200" marR="0" lvl="0" indent="-381000" algn="l" rtl="0">
              <a:lnSpc>
                <a:spcPct val="100000"/>
              </a:lnSpc>
              <a:spcBef>
                <a:spcPts val="1000"/>
              </a:spcBef>
              <a:spcAft>
                <a:spcPts val="0"/>
              </a:spcAft>
              <a:buClr>
                <a:schemeClr val="accent1"/>
              </a:buClr>
              <a:buSzPts val="2400"/>
              <a:buFont typeface="Calibri"/>
              <a:buChar char="►"/>
            </a:pPr>
            <a:r>
              <a:rPr lang="en-US" sz="2400" b="0" i="0" u="none" strike="noStrike" cap="none">
                <a:solidFill>
                  <a:schemeClr val="dk1"/>
                </a:solidFill>
                <a:latin typeface="Calibri"/>
                <a:ea typeface="Calibri"/>
                <a:cs typeface="Calibri"/>
                <a:sym typeface="Calibri"/>
              </a:rPr>
              <a:t>Oxygen concentration below 19.5% or above 23.5%</a:t>
            </a:r>
            <a:endParaRPr sz="2400" b="0" i="0" u="none" strike="noStrike" cap="none">
              <a:solidFill>
                <a:schemeClr val="dk1"/>
              </a:solidFill>
              <a:latin typeface="Calibri"/>
              <a:ea typeface="Calibri"/>
              <a:cs typeface="Calibri"/>
              <a:sym typeface="Calibri"/>
            </a:endParaRPr>
          </a:p>
          <a:p>
            <a:pPr marL="457200" marR="0" lvl="0" indent="-381000" algn="l" rtl="0">
              <a:lnSpc>
                <a:spcPct val="100000"/>
              </a:lnSpc>
              <a:spcBef>
                <a:spcPts val="0"/>
              </a:spcBef>
              <a:spcAft>
                <a:spcPts val="0"/>
              </a:spcAft>
              <a:buClr>
                <a:schemeClr val="accent1"/>
              </a:buClr>
              <a:buSzPts val="2400"/>
              <a:buFont typeface="Calibri"/>
              <a:buChar char="►"/>
            </a:pPr>
            <a:r>
              <a:rPr lang="en-US" sz="2400" b="0" i="0" u="none" strike="noStrike" cap="none">
                <a:solidFill>
                  <a:schemeClr val="dk1"/>
                </a:solidFill>
                <a:latin typeface="Calibri"/>
                <a:ea typeface="Calibri"/>
                <a:cs typeface="Calibri"/>
                <a:sym typeface="Calibri"/>
              </a:rPr>
              <a:t>Gas concentration levels beyond Permissible Exposure Limit (PEL from OSHA)</a:t>
            </a:r>
            <a:endParaRPr sz="2400" b="0" i="0" u="none" strike="noStrike" cap="none">
              <a:solidFill>
                <a:schemeClr val="dk1"/>
              </a:solidFill>
              <a:latin typeface="Calibri"/>
              <a:ea typeface="Calibri"/>
              <a:cs typeface="Calibri"/>
              <a:sym typeface="Calibri"/>
            </a:endParaRPr>
          </a:p>
          <a:p>
            <a:pPr marL="457200" marR="0" lvl="0" indent="-381000" algn="l" rtl="0">
              <a:lnSpc>
                <a:spcPct val="100000"/>
              </a:lnSpc>
              <a:spcBef>
                <a:spcPts val="0"/>
              </a:spcBef>
              <a:spcAft>
                <a:spcPts val="0"/>
              </a:spcAft>
              <a:buClr>
                <a:schemeClr val="accent1"/>
              </a:buClr>
              <a:buSzPts val="2400"/>
              <a:buFont typeface="Calibri"/>
              <a:buChar char="►"/>
            </a:pPr>
            <a:r>
              <a:rPr lang="en-US" sz="2400" b="0" i="0" u="none" strike="noStrike" cap="none">
                <a:solidFill>
                  <a:schemeClr val="dk1"/>
                </a:solidFill>
                <a:latin typeface="Calibri"/>
                <a:ea typeface="Calibri"/>
                <a:cs typeface="Calibri"/>
                <a:sym typeface="Calibri"/>
              </a:rPr>
              <a:t>Atmosphere that presents an immediate danger to life or health</a:t>
            </a:r>
            <a:endParaRPr sz="2400" b="0" i="0" u="none" strike="noStrike" cap="none">
              <a:solidFill>
                <a:schemeClr val="dk1"/>
              </a:solidFill>
              <a:latin typeface="Calibri"/>
              <a:ea typeface="Calibri"/>
              <a:cs typeface="Calibri"/>
              <a:sym typeface="Calibri"/>
            </a:endParaRPr>
          </a:p>
        </p:txBody>
      </p:sp>
      <p:pic>
        <p:nvPicPr>
          <p:cNvPr id="315" name="Google Shape;315;p33" descr="See the source image"/>
          <p:cNvPicPr preferRelativeResize="0"/>
          <p:nvPr/>
        </p:nvPicPr>
        <p:blipFill rotWithShape="1">
          <a:blip r:embed="rId3">
            <a:alphaModFix/>
          </a:blip>
          <a:srcRect/>
          <a:stretch/>
        </p:blipFill>
        <p:spPr>
          <a:xfrm>
            <a:off x="8668350" y="705190"/>
            <a:ext cx="3432850" cy="5144523"/>
          </a:xfrm>
          <a:prstGeom prst="rect">
            <a:avLst/>
          </a:prstGeom>
          <a:noFill/>
          <a:ln>
            <a:noFill/>
          </a:ln>
        </p:spPr>
      </p:pic>
      <p:sp>
        <p:nvSpPr>
          <p:cNvPr id="316" name="Google Shape;316;p33"/>
          <p:cNvSpPr txBox="1"/>
          <p:nvPr/>
        </p:nvSpPr>
        <p:spPr>
          <a:xfrm>
            <a:off x="9311675" y="5849700"/>
            <a:ext cx="2146200" cy="790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Trebuchet MS"/>
                <a:ea typeface="Trebuchet MS"/>
                <a:cs typeface="Trebuchet MS"/>
                <a:sym typeface="Trebuchet MS"/>
              </a:rPr>
              <a:t>Figure 16.  Multigas Monitor in a Confined Space(Icon Safety, 2011)</a:t>
            </a:r>
            <a:endParaRPr sz="1400" b="0" i="0" u="none" strike="noStrike" cap="none">
              <a:solidFill>
                <a:srgbClr val="000000"/>
              </a:solidFill>
              <a:latin typeface="Trebuchet MS"/>
              <a:ea typeface="Trebuchet MS"/>
              <a:cs typeface="Trebuchet MS"/>
              <a:sym typeface="Trebuchet M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34"/>
          <p:cNvSpPr txBox="1">
            <a:spLocks noGrp="1"/>
          </p:cNvSpPr>
          <p:nvPr>
            <p:ph type="title"/>
          </p:nvPr>
        </p:nvSpPr>
        <p:spPr>
          <a:xfrm>
            <a:off x="677334" y="609600"/>
            <a:ext cx="8596800" cy="1320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600"/>
              <a:buNone/>
            </a:pPr>
            <a:r>
              <a:rPr lang="en-US">
                <a:latin typeface="Calibri"/>
                <a:ea typeface="Calibri"/>
                <a:cs typeface="Calibri"/>
                <a:sym typeface="Calibri"/>
              </a:rPr>
              <a:t>Physical Hazard</a:t>
            </a:r>
            <a:r>
              <a:rPr lang="en-US">
                <a:solidFill>
                  <a:srgbClr val="000000"/>
                </a:solidFill>
                <a:latin typeface="Calibri"/>
                <a:ea typeface="Calibri"/>
                <a:cs typeface="Calibri"/>
                <a:sym typeface="Calibri"/>
              </a:rPr>
              <a:t> </a:t>
            </a:r>
            <a:r>
              <a:rPr lang="en-US">
                <a:latin typeface="Calibri"/>
                <a:ea typeface="Calibri"/>
                <a:cs typeface="Calibri"/>
                <a:sym typeface="Calibri"/>
              </a:rPr>
              <a:t>- Engulfment</a:t>
            </a:r>
            <a:endParaRPr>
              <a:latin typeface="Calibri"/>
              <a:ea typeface="Calibri"/>
              <a:cs typeface="Calibri"/>
              <a:sym typeface="Calibri"/>
            </a:endParaRPr>
          </a:p>
        </p:txBody>
      </p:sp>
      <p:pic>
        <p:nvPicPr>
          <p:cNvPr id="323" name="Google Shape;323;p34"/>
          <p:cNvPicPr preferRelativeResize="0"/>
          <p:nvPr/>
        </p:nvPicPr>
        <p:blipFill rotWithShape="1">
          <a:blip r:embed="rId3">
            <a:alphaModFix/>
          </a:blip>
          <a:srcRect/>
          <a:stretch/>
        </p:blipFill>
        <p:spPr>
          <a:xfrm>
            <a:off x="4661503" y="2087725"/>
            <a:ext cx="5199025" cy="3471125"/>
          </a:xfrm>
          <a:prstGeom prst="rect">
            <a:avLst/>
          </a:prstGeom>
          <a:noFill/>
          <a:ln>
            <a:noFill/>
          </a:ln>
        </p:spPr>
      </p:pic>
      <p:pic>
        <p:nvPicPr>
          <p:cNvPr id="324" name="Google Shape;324;p34"/>
          <p:cNvPicPr preferRelativeResize="0"/>
          <p:nvPr/>
        </p:nvPicPr>
        <p:blipFill rotWithShape="1">
          <a:blip r:embed="rId4">
            <a:alphaModFix/>
          </a:blip>
          <a:srcRect/>
          <a:stretch/>
        </p:blipFill>
        <p:spPr>
          <a:xfrm>
            <a:off x="919874" y="1969550"/>
            <a:ext cx="2785674" cy="3707476"/>
          </a:xfrm>
          <a:prstGeom prst="rect">
            <a:avLst/>
          </a:prstGeom>
          <a:noFill/>
          <a:ln>
            <a:noFill/>
          </a:ln>
        </p:spPr>
      </p:pic>
      <p:sp>
        <p:nvSpPr>
          <p:cNvPr id="325" name="Google Shape;325;p34"/>
          <p:cNvSpPr txBox="1"/>
          <p:nvPr/>
        </p:nvSpPr>
        <p:spPr>
          <a:xfrm>
            <a:off x="1239613" y="5677025"/>
            <a:ext cx="2146200" cy="790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Trebuchet MS"/>
                <a:ea typeface="Trebuchet MS"/>
                <a:cs typeface="Trebuchet MS"/>
                <a:sym typeface="Trebuchet MS"/>
              </a:rPr>
              <a:t>Figure 17. Gravedigger Engulfment (Roco Rescue, 2016)</a:t>
            </a:r>
            <a:endParaRPr sz="1400" b="0" i="0" u="none" strike="noStrike" cap="none">
              <a:solidFill>
                <a:srgbClr val="000000"/>
              </a:solidFill>
              <a:latin typeface="Trebuchet MS"/>
              <a:ea typeface="Trebuchet MS"/>
              <a:cs typeface="Trebuchet MS"/>
              <a:sym typeface="Trebuchet MS"/>
            </a:endParaRPr>
          </a:p>
        </p:txBody>
      </p:sp>
      <p:sp>
        <p:nvSpPr>
          <p:cNvPr id="326" name="Google Shape;326;p34"/>
          <p:cNvSpPr txBox="1"/>
          <p:nvPr/>
        </p:nvSpPr>
        <p:spPr>
          <a:xfrm>
            <a:off x="4894248" y="5558850"/>
            <a:ext cx="4561800" cy="790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Trebuchet MS"/>
                <a:ea typeface="Trebuchet MS"/>
                <a:cs typeface="Trebuchet MS"/>
                <a:sym typeface="Trebuchet MS"/>
              </a:rPr>
              <a:t>Figure 18. Trench Collapse (Johnson, 2019)</a:t>
            </a:r>
            <a:endParaRPr sz="1400" b="0" i="0" u="none" strike="noStrike" cap="none">
              <a:solidFill>
                <a:srgbClr val="000000"/>
              </a:solidFill>
              <a:latin typeface="Trebuchet MS"/>
              <a:ea typeface="Trebuchet MS"/>
              <a:cs typeface="Trebuchet MS"/>
              <a:sym typeface="Trebuchet M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35"/>
          <p:cNvSpPr txBox="1">
            <a:spLocks noGrp="1"/>
          </p:cNvSpPr>
          <p:nvPr>
            <p:ph type="title"/>
          </p:nvPr>
        </p:nvSpPr>
        <p:spPr>
          <a:xfrm>
            <a:off x="677334" y="609600"/>
            <a:ext cx="8596800" cy="1320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600"/>
              <a:buNone/>
            </a:pPr>
            <a:r>
              <a:rPr lang="en-US">
                <a:latin typeface="Calibri"/>
                <a:ea typeface="Calibri"/>
                <a:cs typeface="Calibri"/>
                <a:sym typeface="Calibri"/>
              </a:rPr>
              <a:t>Physical Hazard - Configuration Hazard</a:t>
            </a:r>
            <a:endParaRPr>
              <a:latin typeface="Calibri"/>
              <a:ea typeface="Calibri"/>
              <a:cs typeface="Calibri"/>
              <a:sym typeface="Calibri"/>
            </a:endParaRPr>
          </a:p>
        </p:txBody>
      </p:sp>
      <p:pic>
        <p:nvPicPr>
          <p:cNvPr id="333" name="Google Shape;333;p35"/>
          <p:cNvPicPr preferRelativeResize="0"/>
          <p:nvPr/>
        </p:nvPicPr>
        <p:blipFill rotWithShape="1">
          <a:blip r:embed="rId3">
            <a:alphaModFix/>
          </a:blip>
          <a:srcRect/>
          <a:stretch/>
        </p:blipFill>
        <p:spPr>
          <a:xfrm>
            <a:off x="474675" y="1834950"/>
            <a:ext cx="5322250" cy="3587150"/>
          </a:xfrm>
          <a:prstGeom prst="rect">
            <a:avLst/>
          </a:prstGeom>
          <a:noFill/>
          <a:ln>
            <a:noFill/>
          </a:ln>
        </p:spPr>
      </p:pic>
      <p:sp>
        <p:nvSpPr>
          <p:cNvPr id="334" name="Google Shape;334;p35"/>
          <p:cNvSpPr txBox="1"/>
          <p:nvPr/>
        </p:nvSpPr>
        <p:spPr>
          <a:xfrm>
            <a:off x="536500" y="5683150"/>
            <a:ext cx="4730100" cy="790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Trebuchet MS"/>
                <a:ea typeface="Trebuchet MS"/>
                <a:cs typeface="Trebuchet MS"/>
                <a:sym typeface="Trebuchet MS"/>
              </a:rPr>
              <a:t>Figure 19. Cement Drum Mixer (EHS Oregon State, 2019)</a:t>
            </a:r>
            <a:endParaRPr sz="1400" b="0" i="0" u="none" strike="noStrike" cap="none">
              <a:solidFill>
                <a:srgbClr val="000000"/>
              </a:solidFill>
              <a:latin typeface="Trebuchet MS"/>
              <a:ea typeface="Trebuchet MS"/>
              <a:cs typeface="Trebuchet MS"/>
              <a:sym typeface="Trebuchet MS"/>
            </a:endParaRPr>
          </a:p>
        </p:txBody>
      </p:sp>
      <p:sp>
        <p:nvSpPr>
          <p:cNvPr id="335" name="Google Shape;335;p35"/>
          <p:cNvSpPr txBox="1"/>
          <p:nvPr/>
        </p:nvSpPr>
        <p:spPr>
          <a:xfrm>
            <a:off x="6274625" y="5683150"/>
            <a:ext cx="5199900" cy="596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Trebuchet MS"/>
                <a:ea typeface="Trebuchet MS"/>
                <a:cs typeface="Trebuchet MS"/>
                <a:sym typeface="Trebuchet MS"/>
              </a:rPr>
              <a:t>Figure 20. </a:t>
            </a:r>
            <a:r>
              <a:rPr lang="en-US">
                <a:latin typeface="Trebuchet MS"/>
                <a:ea typeface="Trebuchet MS"/>
                <a:cs typeface="Trebuchet MS"/>
                <a:sym typeface="Trebuchet MS"/>
              </a:rPr>
              <a:t>Inwardly Converging Wall</a:t>
            </a:r>
            <a:r>
              <a:rPr lang="en-US" sz="1400" b="0" i="0" u="none" strike="noStrike" cap="none">
                <a:solidFill>
                  <a:srgbClr val="000000"/>
                </a:solidFill>
                <a:latin typeface="Trebuchet MS"/>
                <a:ea typeface="Trebuchet MS"/>
                <a:cs typeface="Trebuchet MS"/>
                <a:sym typeface="Trebuchet MS"/>
              </a:rPr>
              <a:t> (</a:t>
            </a:r>
            <a:r>
              <a:rPr lang="en-US">
                <a:latin typeface="Trebuchet MS"/>
                <a:ea typeface="Trebuchet MS"/>
                <a:cs typeface="Trebuchet MS"/>
                <a:sym typeface="Trebuchet MS"/>
              </a:rPr>
              <a:t>Media Partners</a:t>
            </a:r>
            <a:r>
              <a:rPr lang="en-US" sz="1400" b="0" i="0" u="none" strike="noStrike" cap="none">
                <a:solidFill>
                  <a:srgbClr val="000000"/>
                </a:solidFill>
                <a:latin typeface="Trebuchet MS"/>
                <a:ea typeface="Trebuchet MS"/>
                <a:cs typeface="Trebuchet MS"/>
                <a:sym typeface="Trebuchet MS"/>
              </a:rPr>
              <a:t>, 2019)</a:t>
            </a:r>
            <a:endParaRPr sz="1400" b="0" i="0" u="none" strike="noStrike" cap="none">
              <a:solidFill>
                <a:srgbClr val="000000"/>
              </a:solidFill>
              <a:latin typeface="Trebuchet MS"/>
              <a:ea typeface="Trebuchet MS"/>
              <a:cs typeface="Trebuchet MS"/>
              <a:sym typeface="Trebuchet MS"/>
            </a:endParaRPr>
          </a:p>
        </p:txBody>
      </p:sp>
      <p:pic>
        <p:nvPicPr>
          <p:cNvPr id="336" name="Google Shape;336;p35"/>
          <p:cNvPicPr preferRelativeResize="0"/>
          <p:nvPr/>
        </p:nvPicPr>
        <p:blipFill>
          <a:blip r:embed="rId4">
            <a:alphaModFix/>
          </a:blip>
          <a:stretch>
            <a:fillRect/>
          </a:stretch>
        </p:blipFill>
        <p:spPr>
          <a:xfrm>
            <a:off x="6274613" y="1834950"/>
            <a:ext cx="5475026" cy="35871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36"/>
          <p:cNvSpPr txBox="1">
            <a:spLocks noGrp="1"/>
          </p:cNvSpPr>
          <p:nvPr>
            <p:ph type="ctrTitle"/>
          </p:nvPr>
        </p:nvSpPr>
        <p:spPr>
          <a:xfrm>
            <a:off x="970311" y="176462"/>
            <a:ext cx="9144000" cy="87103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accent1"/>
              </a:buClr>
              <a:buSzPts val="4860"/>
              <a:buFont typeface="Trebuchet MS"/>
              <a:buNone/>
            </a:pPr>
            <a:r>
              <a:rPr lang="en-US" sz="4860">
                <a:latin typeface="Calibri"/>
                <a:ea typeface="Calibri"/>
                <a:cs typeface="Calibri"/>
                <a:sym typeface="Calibri"/>
              </a:rPr>
              <a:t>Necessary Safety Equipment</a:t>
            </a:r>
            <a:endParaRPr>
              <a:latin typeface="Calibri"/>
              <a:ea typeface="Calibri"/>
              <a:cs typeface="Calibri"/>
              <a:sym typeface="Calibri"/>
            </a:endParaRPr>
          </a:p>
        </p:txBody>
      </p:sp>
      <p:sp>
        <p:nvSpPr>
          <p:cNvPr id="343" name="Google Shape;343;p36"/>
          <p:cNvSpPr txBox="1">
            <a:spLocks noGrp="1"/>
          </p:cNvSpPr>
          <p:nvPr>
            <p:ph type="subTitle" idx="1"/>
          </p:nvPr>
        </p:nvSpPr>
        <p:spPr>
          <a:xfrm>
            <a:off x="435350" y="1565000"/>
            <a:ext cx="5968500" cy="3926100"/>
          </a:xfrm>
          <a:prstGeom prst="rect">
            <a:avLst/>
          </a:prstGeom>
          <a:noFill/>
          <a:ln>
            <a:noFill/>
          </a:ln>
        </p:spPr>
        <p:txBody>
          <a:bodyPr spcFirstLastPara="1" wrap="square" lIns="91425" tIns="45700" rIns="91425" bIns="45700" anchor="t" anchorCtr="0">
            <a:noAutofit/>
          </a:bodyPr>
          <a:lstStyle/>
          <a:p>
            <a:pPr marL="457200" lvl="0" indent="-381000" algn="l" rtl="0">
              <a:lnSpc>
                <a:spcPct val="100000"/>
              </a:lnSpc>
              <a:spcBef>
                <a:spcPts val="0"/>
              </a:spcBef>
              <a:spcAft>
                <a:spcPts val="0"/>
              </a:spcAft>
              <a:buClr>
                <a:srgbClr val="000000"/>
              </a:buClr>
              <a:buSzPts val="2400"/>
              <a:buFont typeface="Calibri"/>
              <a:buChar char="●"/>
            </a:pPr>
            <a:r>
              <a:rPr lang="en-US" sz="2400">
                <a:solidFill>
                  <a:srgbClr val="000000"/>
                </a:solidFill>
                <a:latin typeface="Calibri"/>
                <a:ea typeface="Calibri"/>
                <a:cs typeface="Calibri"/>
                <a:sym typeface="Calibri"/>
              </a:rPr>
              <a:t>Permit</a:t>
            </a:r>
            <a:endParaRPr sz="2400">
              <a:solidFill>
                <a:srgbClr val="000000"/>
              </a:solidFill>
              <a:latin typeface="Calibri"/>
              <a:ea typeface="Calibri"/>
              <a:cs typeface="Calibri"/>
              <a:sym typeface="Calibri"/>
            </a:endParaRPr>
          </a:p>
          <a:p>
            <a:pPr marL="457200" lvl="0" indent="-381000" algn="l" rtl="0">
              <a:lnSpc>
                <a:spcPct val="100000"/>
              </a:lnSpc>
              <a:spcBef>
                <a:spcPts val="0"/>
              </a:spcBef>
              <a:spcAft>
                <a:spcPts val="0"/>
              </a:spcAft>
              <a:buClr>
                <a:srgbClr val="000000"/>
              </a:buClr>
              <a:buSzPts val="2400"/>
              <a:buFont typeface="Calibri"/>
              <a:buChar char="●"/>
            </a:pPr>
            <a:r>
              <a:rPr lang="en-US" sz="2400">
                <a:solidFill>
                  <a:srgbClr val="000000"/>
                </a:solidFill>
                <a:latin typeface="Calibri"/>
                <a:ea typeface="Calibri"/>
                <a:cs typeface="Calibri"/>
                <a:sym typeface="Calibri"/>
              </a:rPr>
              <a:t>Gas monitors</a:t>
            </a:r>
            <a:endParaRPr sz="2400">
              <a:solidFill>
                <a:srgbClr val="000000"/>
              </a:solidFill>
              <a:latin typeface="Calibri"/>
              <a:ea typeface="Calibri"/>
              <a:cs typeface="Calibri"/>
              <a:sym typeface="Calibri"/>
            </a:endParaRPr>
          </a:p>
          <a:p>
            <a:pPr marL="457200" lvl="0" indent="-381000" algn="l" rtl="0">
              <a:lnSpc>
                <a:spcPct val="100000"/>
              </a:lnSpc>
              <a:spcBef>
                <a:spcPts val="0"/>
              </a:spcBef>
              <a:spcAft>
                <a:spcPts val="0"/>
              </a:spcAft>
              <a:buClr>
                <a:srgbClr val="000000"/>
              </a:buClr>
              <a:buSzPts val="2400"/>
              <a:buFont typeface="Calibri"/>
              <a:buChar char="●"/>
            </a:pPr>
            <a:r>
              <a:rPr lang="en-US" sz="2400">
                <a:solidFill>
                  <a:srgbClr val="000000"/>
                </a:solidFill>
                <a:latin typeface="Calibri"/>
                <a:ea typeface="Calibri"/>
                <a:cs typeface="Calibri"/>
                <a:sym typeface="Calibri"/>
              </a:rPr>
              <a:t>ventilation system</a:t>
            </a:r>
            <a:endParaRPr sz="2400">
              <a:solidFill>
                <a:srgbClr val="000000"/>
              </a:solidFill>
              <a:latin typeface="Calibri"/>
              <a:ea typeface="Calibri"/>
              <a:cs typeface="Calibri"/>
              <a:sym typeface="Calibri"/>
            </a:endParaRPr>
          </a:p>
          <a:p>
            <a:pPr marL="457200" lvl="0" indent="-381000" algn="l" rtl="0">
              <a:lnSpc>
                <a:spcPct val="100000"/>
              </a:lnSpc>
              <a:spcBef>
                <a:spcPts val="0"/>
              </a:spcBef>
              <a:spcAft>
                <a:spcPts val="0"/>
              </a:spcAft>
              <a:buClr>
                <a:srgbClr val="000000"/>
              </a:buClr>
              <a:buSzPts val="2400"/>
              <a:buFont typeface="Calibri"/>
              <a:buChar char="●"/>
            </a:pPr>
            <a:r>
              <a:rPr lang="en-US" sz="2400">
                <a:solidFill>
                  <a:srgbClr val="000000"/>
                </a:solidFill>
                <a:latin typeface="Calibri"/>
                <a:ea typeface="Calibri"/>
                <a:cs typeface="Calibri"/>
                <a:sym typeface="Calibri"/>
              </a:rPr>
              <a:t>communication devices</a:t>
            </a:r>
            <a:endParaRPr sz="2400">
              <a:solidFill>
                <a:srgbClr val="000000"/>
              </a:solidFill>
              <a:latin typeface="Calibri"/>
              <a:ea typeface="Calibri"/>
              <a:cs typeface="Calibri"/>
              <a:sym typeface="Calibri"/>
            </a:endParaRPr>
          </a:p>
          <a:p>
            <a:pPr marL="457200" lvl="0" indent="-381000" algn="l" rtl="0">
              <a:lnSpc>
                <a:spcPct val="100000"/>
              </a:lnSpc>
              <a:spcBef>
                <a:spcPts val="0"/>
              </a:spcBef>
              <a:spcAft>
                <a:spcPts val="0"/>
              </a:spcAft>
              <a:buClr>
                <a:srgbClr val="000000"/>
              </a:buClr>
              <a:buSzPts val="2400"/>
              <a:buFont typeface="Calibri"/>
              <a:buChar char="●"/>
            </a:pPr>
            <a:r>
              <a:rPr lang="en-US" sz="2400">
                <a:solidFill>
                  <a:srgbClr val="000000"/>
                </a:solidFill>
                <a:latin typeface="Calibri"/>
                <a:ea typeface="Calibri"/>
                <a:cs typeface="Calibri"/>
                <a:sym typeface="Calibri"/>
              </a:rPr>
              <a:t>lighting system</a:t>
            </a:r>
            <a:endParaRPr sz="2400">
              <a:solidFill>
                <a:srgbClr val="000000"/>
              </a:solidFill>
              <a:latin typeface="Calibri"/>
              <a:ea typeface="Calibri"/>
              <a:cs typeface="Calibri"/>
              <a:sym typeface="Calibri"/>
            </a:endParaRPr>
          </a:p>
          <a:p>
            <a:pPr marL="457200" lvl="0" indent="-381000" algn="l" rtl="0">
              <a:lnSpc>
                <a:spcPct val="100000"/>
              </a:lnSpc>
              <a:spcBef>
                <a:spcPts val="0"/>
              </a:spcBef>
              <a:spcAft>
                <a:spcPts val="0"/>
              </a:spcAft>
              <a:buClr>
                <a:srgbClr val="000000"/>
              </a:buClr>
              <a:buSzPts val="2400"/>
              <a:buFont typeface="Calibri"/>
              <a:buChar char="●"/>
            </a:pPr>
            <a:r>
              <a:rPr lang="en-US" sz="2400">
                <a:solidFill>
                  <a:srgbClr val="000000"/>
                </a:solidFill>
                <a:latin typeface="Calibri"/>
                <a:ea typeface="Calibri"/>
                <a:cs typeface="Calibri"/>
                <a:sym typeface="Calibri"/>
              </a:rPr>
              <a:t>PPE</a:t>
            </a:r>
            <a:endParaRPr sz="2400">
              <a:solidFill>
                <a:srgbClr val="000000"/>
              </a:solidFill>
              <a:latin typeface="Calibri"/>
              <a:ea typeface="Calibri"/>
              <a:cs typeface="Calibri"/>
              <a:sym typeface="Calibri"/>
            </a:endParaRPr>
          </a:p>
          <a:p>
            <a:pPr marL="457200" lvl="0" indent="-381000" algn="l" rtl="0">
              <a:lnSpc>
                <a:spcPct val="100000"/>
              </a:lnSpc>
              <a:spcBef>
                <a:spcPts val="0"/>
              </a:spcBef>
              <a:spcAft>
                <a:spcPts val="0"/>
              </a:spcAft>
              <a:buClr>
                <a:srgbClr val="000000"/>
              </a:buClr>
              <a:buSzPts val="2400"/>
              <a:buFont typeface="Calibri"/>
              <a:buChar char="●"/>
            </a:pPr>
            <a:r>
              <a:rPr lang="en-US" sz="2400">
                <a:solidFill>
                  <a:srgbClr val="000000"/>
                </a:solidFill>
                <a:latin typeface="Calibri"/>
                <a:ea typeface="Calibri"/>
                <a:cs typeface="Calibri"/>
                <a:sym typeface="Calibri"/>
              </a:rPr>
              <a:t>retrieval system</a:t>
            </a:r>
            <a:endParaRPr sz="2400">
              <a:solidFill>
                <a:srgbClr val="000000"/>
              </a:solidFill>
              <a:latin typeface="Calibri"/>
              <a:ea typeface="Calibri"/>
              <a:cs typeface="Calibri"/>
              <a:sym typeface="Calibri"/>
            </a:endParaRPr>
          </a:p>
          <a:p>
            <a:pPr marL="457200" lvl="0" indent="-381000" algn="l" rtl="0">
              <a:lnSpc>
                <a:spcPct val="100000"/>
              </a:lnSpc>
              <a:spcBef>
                <a:spcPts val="0"/>
              </a:spcBef>
              <a:spcAft>
                <a:spcPts val="0"/>
              </a:spcAft>
              <a:buClr>
                <a:srgbClr val="000000"/>
              </a:buClr>
              <a:buSzPts val="2400"/>
              <a:buFont typeface="Calibri"/>
              <a:buChar char="●"/>
            </a:pPr>
            <a:r>
              <a:rPr lang="en-US" sz="2400">
                <a:solidFill>
                  <a:srgbClr val="000000"/>
                </a:solidFill>
                <a:latin typeface="Calibri"/>
                <a:ea typeface="Calibri"/>
                <a:cs typeface="Calibri"/>
                <a:sym typeface="Calibri"/>
              </a:rPr>
              <a:t>communication system</a:t>
            </a:r>
            <a:endParaRPr sz="2400">
              <a:solidFill>
                <a:srgbClr val="000000"/>
              </a:solidFill>
              <a:latin typeface="Calibri"/>
              <a:ea typeface="Calibri"/>
              <a:cs typeface="Calibri"/>
              <a:sym typeface="Calibri"/>
            </a:endParaRPr>
          </a:p>
          <a:p>
            <a:pPr marL="457200" lvl="0" indent="-381000" algn="l" rtl="0">
              <a:lnSpc>
                <a:spcPct val="100000"/>
              </a:lnSpc>
              <a:spcBef>
                <a:spcPts val="0"/>
              </a:spcBef>
              <a:spcAft>
                <a:spcPts val="0"/>
              </a:spcAft>
              <a:buClr>
                <a:srgbClr val="000000"/>
              </a:buClr>
              <a:buSzPts val="2400"/>
              <a:buFont typeface="Calibri"/>
              <a:buChar char="●"/>
            </a:pPr>
            <a:r>
              <a:rPr lang="en-US" sz="2400">
                <a:solidFill>
                  <a:srgbClr val="000000"/>
                </a:solidFill>
                <a:latin typeface="Calibri"/>
                <a:ea typeface="Calibri"/>
                <a:cs typeface="Calibri"/>
                <a:sym typeface="Calibri"/>
              </a:rPr>
              <a:t>self-contained breathing apparatus*</a:t>
            </a:r>
            <a:endParaRPr sz="2400">
              <a:solidFill>
                <a:srgbClr val="000000"/>
              </a:solidFill>
              <a:latin typeface="Calibri"/>
              <a:ea typeface="Calibri"/>
              <a:cs typeface="Calibri"/>
              <a:sym typeface="Calibri"/>
            </a:endParaRPr>
          </a:p>
          <a:p>
            <a:pPr marL="457200" lvl="0" indent="-381000" algn="l" rtl="0">
              <a:lnSpc>
                <a:spcPct val="100000"/>
              </a:lnSpc>
              <a:spcBef>
                <a:spcPts val="0"/>
              </a:spcBef>
              <a:spcAft>
                <a:spcPts val="0"/>
              </a:spcAft>
              <a:buClr>
                <a:srgbClr val="000000"/>
              </a:buClr>
              <a:buSzPts val="2400"/>
              <a:buFont typeface="Calibri"/>
              <a:buChar char="●"/>
            </a:pPr>
            <a:r>
              <a:rPr lang="en-US" sz="2400">
                <a:solidFill>
                  <a:srgbClr val="000000"/>
                </a:solidFill>
                <a:latin typeface="Calibri"/>
                <a:ea typeface="Calibri"/>
                <a:cs typeface="Calibri"/>
                <a:sym typeface="Calibri"/>
              </a:rPr>
              <a:t>safety harness</a:t>
            </a:r>
            <a:endParaRPr sz="2400">
              <a:solidFill>
                <a:srgbClr val="000000"/>
              </a:solidFill>
              <a:latin typeface="Calibri"/>
              <a:ea typeface="Calibri"/>
              <a:cs typeface="Calibri"/>
              <a:sym typeface="Calibri"/>
            </a:endParaRPr>
          </a:p>
          <a:p>
            <a:pPr marL="457200" lvl="0" indent="-381000" algn="l" rtl="0">
              <a:lnSpc>
                <a:spcPct val="100000"/>
              </a:lnSpc>
              <a:spcBef>
                <a:spcPts val="0"/>
              </a:spcBef>
              <a:spcAft>
                <a:spcPts val="0"/>
              </a:spcAft>
              <a:buClr>
                <a:srgbClr val="000000"/>
              </a:buClr>
              <a:buSzPts val="2400"/>
              <a:buFont typeface="Calibri"/>
              <a:buChar char="●"/>
            </a:pPr>
            <a:r>
              <a:rPr lang="en-US" sz="2400">
                <a:solidFill>
                  <a:srgbClr val="000000"/>
                </a:solidFill>
                <a:latin typeface="Calibri"/>
                <a:ea typeface="Calibri"/>
                <a:cs typeface="Calibri"/>
                <a:sym typeface="Calibri"/>
              </a:rPr>
              <a:t>Barriers or shields</a:t>
            </a:r>
            <a:endParaRPr sz="2400">
              <a:solidFill>
                <a:srgbClr val="000000"/>
              </a:solidFill>
              <a:latin typeface="Calibri"/>
              <a:ea typeface="Calibri"/>
              <a:cs typeface="Calibri"/>
              <a:sym typeface="Calibri"/>
            </a:endParaRPr>
          </a:p>
        </p:txBody>
      </p:sp>
      <p:pic>
        <p:nvPicPr>
          <p:cNvPr id="344" name="Google Shape;344;p36" descr="See the source image"/>
          <p:cNvPicPr preferRelativeResize="0"/>
          <p:nvPr/>
        </p:nvPicPr>
        <p:blipFill rotWithShape="1">
          <a:blip r:embed="rId3">
            <a:alphaModFix/>
          </a:blip>
          <a:srcRect r="54769"/>
          <a:stretch/>
        </p:blipFill>
        <p:spPr>
          <a:xfrm>
            <a:off x="4063450" y="1299100"/>
            <a:ext cx="3895898" cy="2078364"/>
          </a:xfrm>
          <a:prstGeom prst="rect">
            <a:avLst/>
          </a:prstGeom>
          <a:noFill/>
          <a:ln>
            <a:noFill/>
          </a:ln>
        </p:spPr>
      </p:pic>
      <p:pic>
        <p:nvPicPr>
          <p:cNvPr id="345" name="Google Shape;345;p36"/>
          <p:cNvPicPr preferRelativeResize="0"/>
          <p:nvPr/>
        </p:nvPicPr>
        <p:blipFill rotWithShape="1">
          <a:blip r:embed="rId4">
            <a:alphaModFix/>
          </a:blip>
          <a:srcRect/>
          <a:stretch/>
        </p:blipFill>
        <p:spPr>
          <a:xfrm>
            <a:off x="7137249" y="3976825"/>
            <a:ext cx="2281503" cy="1726350"/>
          </a:xfrm>
          <a:prstGeom prst="rect">
            <a:avLst/>
          </a:prstGeom>
          <a:noFill/>
          <a:ln>
            <a:noFill/>
          </a:ln>
        </p:spPr>
      </p:pic>
      <p:pic>
        <p:nvPicPr>
          <p:cNvPr id="346" name="Google Shape;346;p36"/>
          <p:cNvPicPr preferRelativeResize="0"/>
          <p:nvPr/>
        </p:nvPicPr>
        <p:blipFill rotWithShape="1">
          <a:blip r:embed="rId5">
            <a:alphaModFix/>
          </a:blip>
          <a:srcRect/>
          <a:stretch/>
        </p:blipFill>
        <p:spPr>
          <a:xfrm>
            <a:off x="7959338" y="1299111"/>
            <a:ext cx="4232662" cy="2078364"/>
          </a:xfrm>
          <a:prstGeom prst="rect">
            <a:avLst/>
          </a:prstGeom>
          <a:noFill/>
          <a:ln>
            <a:noFill/>
          </a:ln>
        </p:spPr>
      </p:pic>
      <p:sp>
        <p:nvSpPr>
          <p:cNvPr id="347" name="Google Shape;347;p36"/>
          <p:cNvSpPr txBox="1"/>
          <p:nvPr/>
        </p:nvSpPr>
        <p:spPr>
          <a:xfrm>
            <a:off x="5543800" y="3377475"/>
            <a:ext cx="5468400" cy="790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Trebuchet MS"/>
                <a:ea typeface="Trebuchet MS"/>
                <a:cs typeface="Trebuchet MS"/>
                <a:sym typeface="Trebuchet MS"/>
              </a:rPr>
              <a:t>Figure 22. Confined Space Kits (Amos, C., 2017)</a:t>
            </a:r>
            <a:endParaRPr sz="1400" b="0" i="0" u="none" strike="noStrike" cap="none">
              <a:solidFill>
                <a:srgbClr val="000000"/>
              </a:solidFill>
              <a:latin typeface="Trebuchet MS"/>
              <a:ea typeface="Trebuchet MS"/>
              <a:cs typeface="Trebuchet MS"/>
              <a:sym typeface="Trebuchet MS"/>
            </a:endParaRPr>
          </a:p>
        </p:txBody>
      </p:sp>
      <p:sp>
        <p:nvSpPr>
          <p:cNvPr id="348" name="Google Shape;348;p36"/>
          <p:cNvSpPr txBox="1"/>
          <p:nvPr/>
        </p:nvSpPr>
        <p:spPr>
          <a:xfrm>
            <a:off x="6978850" y="5703175"/>
            <a:ext cx="2628600" cy="790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Trebuchet MS"/>
                <a:ea typeface="Trebuchet MS"/>
                <a:cs typeface="Trebuchet MS"/>
                <a:sym typeface="Trebuchet MS"/>
              </a:rPr>
              <a:t>Figure 23. Explosion proof handlamp (New Legend Media, 2018)</a:t>
            </a:r>
            <a:endParaRPr sz="1400" b="0" i="0" u="none" strike="noStrike" cap="none">
              <a:solidFill>
                <a:srgbClr val="000000"/>
              </a:solidFill>
              <a:latin typeface="Trebuchet MS"/>
              <a:ea typeface="Trebuchet MS"/>
              <a:cs typeface="Trebuchet MS"/>
              <a:sym typeface="Trebuchet M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19"/>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Trebuchet MS"/>
              <a:buNone/>
            </a:pPr>
            <a:r>
              <a:rPr lang="en-US"/>
              <a:t>Training Objectives</a:t>
            </a:r>
            <a:endParaRPr/>
          </a:p>
        </p:txBody>
      </p:sp>
      <p:sp>
        <p:nvSpPr>
          <p:cNvPr id="155" name="Google Shape;155;p19"/>
          <p:cNvSpPr txBox="1">
            <a:spLocks noGrp="1"/>
          </p:cNvSpPr>
          <p:nvPr>
            <p:ph type="body" idx="1"/>
          </p:nvPr>
        </p:nvSpPr>
        <p:spPr>
          <a:xfrm>
            <a:off x="677334" y="2160589"/>
            <a:ext cx="8596668" cy="3880773"/>
          </a:xfrm>
          <a:prstGeom prst="rect">
            <a:avLst/>
          </a:prstGeom>
          <a:noFill/>
          <a:ln>
            <a:noFill/>
          </a:ln>
        </p:spPr>
        <p:txBody>
          <a:bodyPr spcFirstLastPara="1" wrap="square" lIns="91425" tIns="45700" rIns="91425" bIns="45700" anchor="t" anchorCtr="0">
            <a:noAutofit/>
          </a:bodyPr>
          <a:lstStyle/>
          <a:p>
            <a:pPr marL="457200" lvl="0" indent="-419100" algn="l" rtl="0">
              <a:lnSpc>
                <a:spcPct val="100000"/>
              </a:lnSpc>
              <a:spcBef>
                <a:spcPts val="0"/>
              </a:spcBef>
              <a:spcAft>
                <a:spcPts val="0"/>
              </a:spcAft>
              <a:buSzPts val="3000"/>
              <a:buChar char="►"/>
            </a:pPr>
            <a:r>
              <a:rPr lang="en-US" sz="3000">
                <a:latin typeface="Calibri"/>
                <a:ea typeface="Calibri"/>
                <a:cs typeface="Calibri"/>
                <a:sym typeface="Calibri"/>
              </a:rPr>
              <a:t>At the end of this training participants will be able to</a:t>
            </a:r>
            <a:r>
              <a:rPr lang="en-US" sz="3000" b="1">
                <a:latin typeface="Calibri"/>
                <a:ea typeface="Calibri"/>
                <a:cs typeface="Calibri"/>
                <a:sym typeface="Calibri"/>
              </a:rPr>
              <a:t>:</a:t>
            </a:r>
            <a:endParaRPr sz="3000" b="1">
              <a:latin typeface="Calibri"/>
              <a:ea typeface="Calibri"/>
              <a:cs typeface="Calibri"/>
              <a:sym typeface="Calibri"/>
            </a:endParaRPr>
          </a:p>
          <a:p>
            <a:pPr marL="1371600" lvl="2" indent="-419097" algn="l" rtl="0">
              <a:lnSpc>
                <a:spcPct val="100000"/>
              </a:lnSpc>
              <a:spcBef>
                <a:spcPts val="1000"/>
              </a:spcBef>
              <a:spcAft>
                <a:spcPts val="0"/>
              </a:spcAft>
              <a:buSzPts val="3000"/>
              <a:buFont typeface="Calibri"/>
              <a:buChar char="►"/>
            </a:pPr>
            <a:r>
              <a:rPr lang="en-US" sz="3000">
                <a:latin typeface="Calibri"/>
                <a:ea typeface="Calibri"/>
                <a:cs typeface="Calibri"/>
                <a:sym typeface="Calibri"/>
              </a:rPr>
              <a:t>Identify Confined Spaces</a:t>
            </a:r>
            <a:endParaRPr sz="3000">
              <a:latin typeface="Calibri"/>
              <a:ea typeface="Calibri"/>
              <a:cs typeface="Calibri"/>
              <a:sym typeface="Calibri"/>
            </a:endParaRPr>
          </a:p>
          <a:p>
            <a:pPr marL="1371600" lvl="2" indent="-419097" algn="l" rtl="0">
              <a:lnSpc>
                <a:spcPct val="100000"/>
              </a:lnSpc>
              <a:spcBef>
                <a:spcPts val="1000"/>
              </a:spcBef>
              <a:spcAft>
                <a:spcPts val="0"/>
              </a:spcAft>
              <a:buSzPts val="3000"/>
              <a:buFont typeface="Calibri"/>
              <a:buChar char="►"/>
            </a:pPr>
            <a:r>
              <a:rPr lang="en-US" sz="3000">
                <a:latin typeface="Calibri"/>
                <a:ea typeface="Calibri"/>
                <a:cs typeface="Calibri"/>
                <a:sym typeface="Calibri"/>
              </a:rPr>
              <a:t>Identify hazards of confined spaces</a:t>
            </a:r>
            <a:endParaRPr sz="3000">
              <a:latin typeface="Calibri"/>
              <a:ea typeface="Calibri"/>
              <a:cs typeface="Calibri"/>
              <a:sym typeface="Calibri"/>
            </a:endParaRPr>
          </a:p>
          <a:p>
            <a:pPr marL="1371600" lvl="2" indent="-419097" algn="l" rtl="0">
              <a:lnSpc>
                <a:spcPct val="100000"/>
              </a:lnSpc>
              <a:spcBef>
                <a:spcPts val="1000"/>
              </a:spcBef>
              <a:spcAft>
                <a:spcPts val="0"/>
              </a:spcAft>
              <a:buSzPts val="3000"/>
              <a:buFont typeface="Calibri"/>
              <a:buChar char="►"/>
            </a:pPr>
            <a:r>
              <a:rPr lang="en-US" sz="3000">
                <a:latin typeface="Calibri"/>
                <a:ea typeface="Calibri"/>
                <a:cs typeface="Calibri"/>
                <a:sym typeface="Calibri"/>
              </a:rPr>
              <a:t>Control hazards with appropriate methods/equipment</a:t>
            </a:r>
            <a:endParaRPr sz="3000">
              <a:latin typeface="Calibri"/>
              <a:ea typeface="Calibri"/>
              <a:cs typeface="Calibri"/>
              <a:sym typeface="Calibri"/>
            </a:endParaRPr>
          </a:p>
          <a:p>
            <a:pPr marL="1371600" lvl="2" indent="-419097" algn="l" rtl="0">
              <a:lnSpc>
                <a:spcPct val="100000"/>
              </a:lnSpc>
              <a:spcBef>
                <a:spcPts val="1000"/>
              </a:spcBef>
              <a:spcAft>
                <a:spcPts val="0"/>
              </a:spcAft>
              <a:buSzPts val="3000"/>
              <a:buFont typeface="Calibri"/>
              <a:buChar char="►"/>
            </a:pPr>
            <a:r>
              <a:rPr lang="en-US" sz="3000">
                <a:latin typeface="Calibri"/>
                <a:ea typeface="Calibri"/>
                <a:cs typeface="Calibri"/>
                <a:sym typeface="Calibri"/>
              </a:rPr>
              <a:t>How to apply standard.</a:t>
            </a:r>
            <a:endParaRPr sz="3000">
              <a:latin typeface="Calibri"/>
              <a:ea typeface="Calibri"/>
              <a:cs typeface="Calibri"/>
              <a:sym typeface="Calibri"/>
            </a:endParaRPr>
          </a:p>
          <a:p>
            <a:pPr marL="742950" lvl="1" indent="-204469" algn="l" rtl="0">
              <a:lnSpc>
                <a:spcPct val="100000"/>
              </a:lnSpc>
              <a:spcBef>
                <a:spcPts val="1000"/>
              </a:spcBef>
              <a:spcAft>
                <a:spcPts val="0"/>
              </a:spcAft>
              <a:buSzPts val="1280"/>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37"/>
          <p:cNvSpPr txBox="1">
            <a:spLocks noGrp="1"/>
          </p:cNvSpPr>
          <p:nvPr>
            <p:ph type="title"/>
          </p:nvPr>
        </p:nvSpPr>
        <p:spPr>
          <a:xfrm>
            <a:off x="677325" y="609600"/>
            <a:ext cx="10302300" cy="1320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600"/>
              <a:buNone/>
            </a:pPr>
            <a:r>
              <a:rPr lang="en-US" sz="3000">
                <a:latin typeface="Calibri"/>
                <a:ea typeface="Calibri"/>
                <a:cs typeface="Calibri"/>
                <a:sym typeface="Calibri"/>
              </a:rPr>
              <a:t>Atmospheric Hazard - Oxygen Concentration levels</a:t>
            </a:r>
            <a:endParaRPr sz="3000">
              <a:latin typeface="Calibri"/>
              <a:ea typeface="Calibri"/>
              <a:cs typeface="Calibri"/>
              <a:sym typeface="Calibri"/>
            </a:endParaRPr>
          </a:p>
        </p:txBody>
      </p:sp>
      <p:pic>
        <p:nvPicPr>
          <p:cNvPr id="355" name="Google Shape;355;p37"/>
          <p:cNvPicPr preferRelativeResize="0"/>
          <p:nvPr/>
        </p:nvPicPr>
        <p:blipFill rotWithShape="1">
          <a:blip r:embed="rId3">
            <a:alphaModFix/>
          </a:blip>
          <a:srcRect/>
          <a:stretch/>
        </p:blipFill>
        <p:spPr>
          <a:xfrm>
            <a:off x="677325" y="1513875"/>
            <a:ext cx="8492100" cy="4754700"/>
          </a:xfrm>
          <a:prstGeom prst="rect">
            <a:avLst/>
          </a:prstGeom>
          <a:noFill/>
          <a:ln>
            <a:noFill/>
          </a:ln>
        </p:spPr>
      </p:pic>
      <p:sp>
        <p:nvSpPr>
          <p:cNvPr id="356" name="Google Shape;356;p37"/>
          <p:cNvSpPr txBox="1"/>
          <p:nvPr/>
        </p:nvSpPr>
        <p:spPr>
          <a:xfrm>
            <a:off x="677325" y="6268575"/>
            <a:ext cx="8492100" cy="790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Trebuchet MS"/>
                <a:ea typeface="Trebuchet MS"/>
                <a:cs typeface="Trebuchet MS"/>
                <a:sym typeface="Trebuchet MS"/>
              </a:rPr>
              <a:t>Figure 21. Oxygen Levels and Oxygen Deprivation Effects (Gray, J.A., 2018)</a:t>
            </a:r>
            <a:endParaRPr sz="1400" b="0" i="0" u="none" strike="noStrike" cap="none">
              <a:solidFill>
                <a:srgbClr val="000000"/>
              </a:solidFill>
              <a:latin typeface="Trebuchet MS"/>
              <a:ea typeface="Trebuchet MS"/>
              <a:cs typeface="Trebuchet MS"/>
              <a:sym typeface="Trebuchet M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38"/>
          <p:cNvSpPr txBox="1">
            <a:spLocks noGrp="1"/>
          </p:cNvSpPr>
          <p:nvPr>
            <p:ph type="title"/>
          </p:nvPr>
        </p:nvSpPr>
        <p:spPr>
          <a:xfrm>
            <a:off x="677325" y="309575"/>
            <a:ext cx="8430900" cy="697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Standard safety equipment </a:t>
            </a:r>
            <a:r>
              <a:rPr lang="en-US">
                <a:solidFill>
                  <a:srgbClr val="000000"/>
                </a:solidFill>
              </a:rPr>
              <a:t> </a:t>
            </a:r>
            <a:endParaRPr>
              <a:solidFill>
                <a:srgbClr val="000000"/>
              </a:solidFill>
            </a:endParaRPr>
          </a:p>
        </p:txBody>
      </p:sp>
      <p:sp>
        <p:nvSpPr>
          <p:cNvPr id="363" name="Google Shape;363;p38"/>
          <p:cNvSpPr txBox="1">
            <a:spLocks noGrp="1"/>
          </p:cNvSpPr>
          <p:nvPr>
            <p:ph type="body" idx="1"/>
          </p:nvPr>
        </p:nvSpPr>
        <p:spPr>
          <a:xfrm>
            <a:off x="677325" y="1350175"/>
            <a:ext cx="7595100" cy="4736400"/>
          </a:xfrm>
          <a:prstGeom prst="rect">
            <a:avLst/>
          </a:prstGeom>
        </p:spPr>
        <p:txBody>
          <a:bodyPr spcFirstLastPara="1" wrap="square" lIns="91425" tIns="45700" rIns="91425" bIns="45700" anchor="t" anchorCtr="0">
            <a:noAutofit/>
          </a:bodyPr>
          <a:lstStyle/>
          <a:p>
            <a:pPr marL="457200" lvl="0" indent="-381000" algn="l" rtl="0">
              <a:spcBef>
                <a:spcPts val="1000"/>
              </a:spcBef>
              <a:spcAft>
                <a:spcPts val="0"/>
              </a:spcAft>
              <a:buSzPts val="2400"/>
              <a:buChar char="►"/>
            </a:pPr>
            <a:r>
              <a:rPr lang="en-US" sz="2400">
                <a:solidFill>
                  <a:srgbClr val="000000"/>
                </a:solidFill>
              </a:rPr>
              <a:t>Standard equipment used in the field is MSA Altair 5x and 4x</a:t>
            </a:r>
            <a:endParaRPr sz="2400">
              <a:solidFill>
                <a:srgbClr val="000000"/>
              </a:solidFill>
            </a:endParaRPr>
          </a:p>
          <a:p>
            <a:pPr marL="457200" lvl="0" indent="-381000" algn="l" rtl="0">
              <a:spcBef>
                <a:spcPts val="0"/>
              </a:spcBef>
              <a:spcAft>
                <a:spcPts val="0"/>
              </a:spcAft>
              <a:buSzPts val="2400"/>
              <a:buChar char="►"/>
            </a:pPr>
            <a:r>
              <a:rPr lang="en-US" sz="2400">
                <a:solidFill>
                  <a:srgbClr val="000000"/>
                </a:solidFill>
              </a:rPr>
              <a:t>Constant monitoring air quality</a:t>
            </a:r>
            <a:endParaRPr sz="2400">
              <a:solidFill>
                <a:srgbClr val="000000"/>
              </a:solidFill>
            </a:endParaRPr>
          </a:p>
          <a:p>
            <a:pPr marL="457200" lvl="0" indent="-381000" algn="l" rtl="0">
              <a:spcBef>
                <a:spcPts val="0"/>
              </a:spcBef>
              <a:spcAft>
                <a:spcPts val="0"/>
              </a:spcAft>
              <a:buSzPts val="2400"/>
              <a:buChar char="►"/>
            </a:pPr>
            <a:r>
              <a:rPr lang="en-US" sz="2400">
                <a:solidFill>
                  <a:srgbClr val="000000"/>
                </a:solidFill>
              </a:rPr>
              <a:t>Detects four gases at the same time with high level alarms CO,NO2,Oxygen, and H2S</a:t>
            </a:r>
            <a:endParaRPr sz="2400">
              <a:solidFill>
                <a:srgbClr val="000000"/>
              </a:solidFill>
            </a:endParaRPr>
          </a:p>
          <a:p>
            <a:pPr marL="457200" lvl="0" indent="-381000" algn="l" rtl="0">
              <a:spcBef>
                <a:spcPts val="0"/>
              </a:spcBef>
              <a:spcAft>
                <a:spcPts val="0"/>
              </a:spcAft>
              <a:buSzPts val="2400"/>
              <a:buChar char="►"/>
            </a:pPr>
            <a:r>
              <a:rPr lang="en-US" sz="2400">
                <a:solidFill>
                  <a:srgbClr val="000000"/>
                </a:solidFill>
              </a:rPr>
              <a:t>Has wireless connectivity with interfacing with other modules and center control station</a:t>
            </a:r>
            <a:endParaRPr sz="2400">
              <a:solidFill>
                <a:srgbClr val="000000"/>
              </a:solidFill>
            </a:endParaRPr>
          </a:p>
          <a:p>
            <a:pPr marL="457200" lvl="0" indent="-381000" algn="l" rtl="0">
              <a:spcBef>
                <a:spcPts val="0"/>
              </a:spcBef>
              <a:spcAft>
                <a:spcPts val="0"/>
              </a:spcAft>
              <a:buSzPts val="2400"/>
              <a:buChar char="►"/>
            </a:pPr>
            <a:r>
              <a:rPr lang="en-US" sz="2400">
                <a:solidFill>
                  <a:srgbClr val="000000"/>
                </a:solidFill>
              </a:rPr>
              <a:t>Display shows levels in parts per million (ppm)</a:t>
            </a:r>
            <a:endParaRPr sz="2400">
              <a:solidFill>
                <a:srgbClr val="000000"/>
              </a:solidFill>
            </a:endParaRPr>
          </a:p>
          <a:p>
            <a:pPr marL="457200" lvl="0" indent="-381000" algn="l" rtl="0">
              <a:spcBef>
                <a:spcPts val="0"/>
              </a:spcBef>
              <a:spcAft>
                <a:spcPts val="0"/>
              </a:spcAft>
              <a:buSzPts val="2400"/>
              <a:buChar char="►"/>
            </a:pPr>
            <a:r>
              <a:rPr lang="en-US" sz="2400">
                <a:solidFill>
                  <a:srgbClr val="000000"/>
                </a:solidFill>
              </a:rPr>
              <a:t>LED status display green, yellow, and red for alarms</a:t>
            </a:r>
            <a:endParaRPr sz="2400">
              <a:solidFill>
                <a:srgbClr val="000000"/>
              </a:solidFill>
            </a:endParaRPr>
          </a:p>
          <a:p>
            <a:pPr marL="0" lvl="0" indent="0" algn="l" rtl="0">
              <a:spcBef>
                <a:spcPts val="1000"/>
              </a:spcBef>
              <a:spcAft>
                <a:spcPts val="0"/>
              </a:spcAft>
              <a:buNone/>
            </a:pPr>
            <a:endParaRPr sz="2400">
              <a:solidFill>
                <a:srgbClr val="FF0000"/>
              </a:solidFill>
            </a:endParaRPr>
          </a:p>
          <a:p>
            <a:pPr marL="0" lvl="0" indent="0" algn="l" rtl="0">
              <a:spcBef>
                <a:spcPts val="1000"/>
              </a:spcBef>
              <a:spcAft>
                <a:spcPts val="0"/>
              </a:spcAft>
              <a:buNone/>
            </a:pPr>
            <a:endParaRPr sz="2400">
              <a:solidFill>
                <a:srgbClr val="FF0000"/>
              </a:solidFill>
            </a:endParaRPr>
          </a:p>
        </p:txBody>
      </p:sp>
      <p:pic>
        <p:nvPicPr>
          <p:cNvPr id="364" name="Google Shape;364;p38"/>
          <p:cNvPicPr preferRelativeResize="0"/>
          <p:nvPr/>
        </p:nvPicPr>
        <p:blipFill>
          <a:blip r:embed="rId3">
            <a:alphaModFix/>
          </a:blip>
          <a:stretch>
            <a:fillRect/>
          </a:stretch>
        </p:blipFill>
        <p:spPr>
          <a:xfrm>
            <a:off x="8424825" y="656088"/>
            <a:ext cx="3346005" cy="5545826"/>
          </a:xfrm>
          <a:prstGeom prst="rect">
            <a:avLst/>
          </a:prstGeom>
          <a:noFill/>
          <a:ln>
            <a:noFill/>
          </a:ln>
        </p:spPr>
      </p:pic>
      <p:sp>
        <p:nvSpPr>
          <p:cNvPr id="365" name="Google Shape;365;p38"/>
          <p:cNvSpPr txBox="1"/>
          <p:nvPr/>
        </p:nvSpPr>
        <p:spPr>
          <a:xfrm>
            <a:off x="8089100" y="6201925"/>
            <a:ext cx="4977000" cy="43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Trebuchet MS"/>
                <a:ea typeface="Trebuchet MS"/>
                <a:cs typeface="Trebuchet MS"/>
                <a:sym typeface="Trebuchet MS"/>
              </a:rPr>
              <a:t> Figure 22. MSA Altair 5x Manuals 2012-2919 </a:t>
            </a:r>
            <a:endParaRPr>
              <a:latin typeface="Trebuchet MS"/>
              <a:ea typeface="Trebuchet MS"/>
              <a:cs typeface="Trebuchet MS"/>
              <a:sym typeface="Trebuchet MS"/>
            </a:endParaRPr>
          </a:p>
        </p:txBody>
      </p:sp>
      <p:sp>
        <p:nvSpPr>
          <p:cNvPr id="366" name="Google Shape;366;p38"/>
          <p:cNvSpPr txBox="1"/>
          <p:nvPr/>
        </p:nvSpPr>
        <p:spPr>
          <a:xfrm>
            <a:off x="1508400" y="5704050"/>
            <a:ext cx="4977000" cy="790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Trebuchet MS"/>
              <a:ea typeface="Trebuchet MS"/>
              <a:cs typeface="Trebuchet MS"/>
              <a:sym typeface="Trebuchet MS"/>
            </a:endParaRPr>
          </a:p>
        </p:txBody>
      </p:sp>
      <p:sp>
        <p:nvSpPr>
          <p:cNvPr id="367" name="Google Shape;367;p38"/>
          <p:cNvSpPr txBox="1"/>
          <p:nvPr/>
        </p:nvSpPr>
        <p:spPr>
          <a:xfrm>
            <a:off x="936000" y="5999825"/>
            <a:ext cx="2424000" cy="85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Trebuchet MS"/>
              <a:ea typeface="Trebuchet MS"/>
              <a:cs typeface="Trebuchet MS"/>
              <a:sym typeface="Trebuchet M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39"/>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The MSA Altera 5x Display</a:t>
            </a:r>
            <a:endParaRPr/>
          </a:p>
        </p:txBody>
      </p:sp>
      <p:sp>
        <p:nvSpPr>
          <p:cNvPr id="374" name="Google Shape;374;p39"/>
          <p:cNvSpPr txBox="1">
            <a:spLocks noGrp="1"/>
          </p:cNvSpPr>
          <p:nvPr>
            <p:ph type="body" idx="1"/>
          </p:nvPr>
        </p:nvSpPr>
        <p:spPr>
          <a:xfrm>
            <a:off x="677325" y="2100275"/>
            <a:ext cx="6073500" cy="3940800"/>
          </a:xfrm>
          <a:prstGeom prst="rect">
            <a:avLst/>
          </a:prstGeom>
        </p:spPr>
        <p:txBody>
          <a:bodyPr spcFirstLastPara="1" wrap="square" lIns="91425" tIns="45700" rIns="91425" bIns="45700" anchor="t" anchorCtr="0">
            <a:noAutofit/>
          </a:bodyPr>
          <a:lstStyle/>
          <a:p>
            <a:pPr marL="457200" lvl="0" indent="-381000" algn="l" rtl="0">
              <a:spcBef>
                <a:spcPts val="1000"/>
              </a:spcBef>
              <a:spcAft>
                <a:spcPts val="0"/>
              </a:spcAft>
              <a:buSzPts val="2400"/>
              <a:buChar char="►"/>
            </a:pPr>
            <a:r>
              <a:rPr lang="en-US" sz="2400">
                <a:solidFill>
                  <a:srgbClr val="000000"/>
                </a:solidFill>
              </a:rPr>
              <a:t>Number 1 bump button to test the equipment before each use</a:t>
            </a:r>
            <a:endParaRPr sz="2400">
              <a:solidFill>
                <a:srgbClr val="000000"/>
              </a:solidFill>
            </a:endParaRPr>
          </a:p>
          <a:p>
            <a:pPr marL="457200" lvl="0" indent="-381000" algn="l" rtl="0">
              <a:spcBef>
                <a:spcPts val="0"/>
              </a:spcBef>
              <a:spcAft>
                <a:spcPts val="0"/>
              </a:spcAft>
              <a:buSzPts val="2400"/>
              <a:buChar char="►"/>
            </a:pPr>
            <a:r>
              <a:rPr lang="en-US" sz="2400">
                <a:solidFill>
                  <a:srgbClr val="000000"/>
                </a:solidFill>
              </a:rPr>
              <a:t>Number 2 gas level</a:t>
            </a:r>
            <a:endParaRPr sz="2400">
              <a:solidFill>
                <a:srgbClr val="000000"/>
              </a:solidFill>
            </a:endParaRPr>
          </a:p>
          <a:p>
            <a:pPr marL="457200" lvl="0" indent="-381000" algn="l" rtl="0">
              <a:spcBef>
                <a:spcPts val="0"/>
              </a:spcBef>
              <a:spcAft>
                <a:spcPts val="0"/>
              </a:spcAft>
              <a:buSzPts val="2400"/>
              <a:buChar char="►"/>
            </a:pPr>
            <a:r>
              <a:rPr lang="en-US" sz="2400">
                <a:solidFill>
                  <a:srgbClr val="000000"/>
                </a:solidFill>
              </a:rPr>
              <a:t>Number 3 gas detection</a:t>
            </a:r>
            <a:endParaRPr sz="2400">
              <a:solidFill>
                <a:srgbClr val="000000"/>
              </a:solidFill>
            </a:endParaRPr>
          </a:p>
          <a:p>
            <a:pPr marL="457200" lvl="0" indent="-381000" algn="l" rtl="0">
              <a:spcBef>
                <a:spcPts val="0"/>
              </a:spcBef>
              <a:spcAft>
                <a:spcPts val="0"/>
              </a:spcAft>
              <a:buSzPts val="2400"/>
              <a:buChar char="►"/>
            </a:pPr>
            <a:r>
              <a:rPr lang="en-US" sz="2400">
                <a:solidFill>
                  <a:srgbClr val="000000"/>
                </a:solidFill>
              </a:rPr>
              <a:t>Number  7 combustible gas level</a:t>
            </a:r>
            <a:endParaRPr sz="2400">
              <a:solidFill>
                <a:srgbClr val="000000"/>
              </a:solidFill>
            </a:endParaRPr>
          </a:p>
          <a:p>
            <a:pPr marL="457200" lvl="0" indent="-381000" algn="l" rtl="0">
              <a:spcBef>
                <a:spcPts val="0"/>
              </a:spcBef>
              <a:spcAft>
                <a:spcPts val="0"/>
              </a:spcAft>
              <a:buSzPts val="2400"/>
              <a:buChar char="►"/>
            </a:pPr>
            <a:r>
              <a:rPr lang="en-US" sz="2400">
                <a:solidFill>
                  <a:srgbClr val="000000"/>
                </a:solidFill>
              </a:rPr>
              <a:t>Number 12 gas type</a:t>
            </a:r>
            <a:endParaRPr sz="2400">
              <a:solidFill>
                <a:srgbClr val="000000"/>
              </a:solidFill>
            </a:endParaRPr>
          </a:p>
          <a:p>
            <a:pPr marL="457200" lvl="0" indent="-381000" algn="l" rtl="0">
              <a:spcBef>
                <a:spcPts val="0"/>
              </a:spcBef>
              <a:spcAft>
                <a:spcPts val="0"/>
              </a:spcAft>
              <a:buSzPts val="2400"/>
              <a:buChar char="►"/>
            </a:pPr>
            <a:r>
              <a:rPr lang="en-US" sz="2400">
                <a:solidFill>
                  <a:srgbClr val="000000"/>
                </a:solidFill>
              </a:rPr>
              <a:t>Number 14 sensor life indicator</a:t>
            </a:r>
            <a:endParaRPr sz="2400">
              <a:solidFill>
                <a:srgbClr val="000000"/>
              </a:solidFill>
            </a:endParaRPr>
          </a:p>
          <a:p>
            <a:pPr marL="457200" lvl="0" indent="-381000" algn="l" rtl="0">
              <a:spcBef>
                <a:spcPts val="0"/>
              </a:spcBef>
              <a:spcAft>
                <a:spcPts val="0"/>
              </a:spcAft>
              <a:buSzPts val="2400"/>
              <a:buChar char="►"/>
            </a:pPr>
            <a:r>
              <a:rPr lang="en-US" sz="2400">
                <a:solidFill>
                  <a:srgbClr val="000000"/>
                </a:solidFill>
              </a:rPr>
              <a:t>Meters must be calibrated every 30 days</a:t>
            </a:r>
            <a:endParaRPr sz="2400">
              <a:solidFill>
                <a:srgbClr val="000000"/>
              </a:solidFill>
            </a:endParaRPr>
          </a:p>
          <a:p>
            <a:pPr marL="0" lvl="0" indent="0" algn="l" rtl="0">
              <a:spcBef>
                <a:spcPts val="1000"/>
              </a:spcBef>
              <a:spcAft>
                <a:spcPts val="0"/>
              </a:spcAft>
              <a:buNone/>
            </a:pPr>
            <a:endParaRPr>
              <a:solidFill>
                <a:srgbClr val="FF0000"/>
              </a:solidFill>
            </a:endParaRPr>
          </a:p>
        </p:txBody>
      </p:sp>
      <p:pic>
        <p:nvPicPr>
          <p:cNvPr id="375" name="Google Shape;375;p39"/>
          <p:cNvPicPr preferRelativeResize="0"/>
          <p:nvPr/>
        </p:nvPicPr>
        <p:blipFill>
          <a:blip r:embed="rId3">
            <a:alphaModFix/>
          </a:blip>
          <a:stretch>
            <a:fillRect/>
          </a:stretch>
        </p:blipFill>
        <p:spPr>
          <a:xfrm>
            <a:off x="6215075" y="519112"/>
            <a:ext cx="5599425" cy="5819775"/>
          </a:xfrm>
          <a:prstGeom prst="rect">
            <a:avLst/>
          </a:prstGeom>
          <a:noFill/>
          <a:ln>
            <a:noFill/>
          </a:ln>
        </p:spPr>
      </p:pic>
      <p:sp>
        <p:nvSpPr>
          <p:cNvPr id="376" name="Google Shape;376;p39"/>
          <p:cNvSpPr txBox="1"/>
          <p:nvPr/>
        </p:nvSpPr>
        <p:spPr>
          <a:xfrm>
            <a:off x="7220600" y="6193500"/>
            <a:ext cx="4800600" cy="66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Trebuchet MS"/>
                <a:ea typeface="Trebuchet MS"/>
                <a:cs typeface="Trebuchet MS"/>
                <a:sym typeface="Trebuchet MS"/>
              </a:rPr>
              <a:t>Figure 23. MSA Altair 5x Manuals 2012-2019 page15</a:t>
            </a:r>
            <a:endParaRPr>
              <a:latin typeface="Trebuchet MS"/>
              <a:ea typeface="Trebuchet MS"/>
              <a:cs typeface="Trebuchet MS"/>
              <a:sym typeface="Trebuchet M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81"/>
        <p:cNvGrpSpPr/>
        <p:nvPr/>
      </p:nvGrpSpPr>
      <p:grpSpPr>
        <a:xfrm>
          <a:off x="0" y="0"/>
          <a:ext cx="0" cy="0"/>
          <a:chOff x="0" y="0"/>
          <a:chExt cx="0" cy="0"/>
        </a:xfrm>
      </p:grpSpPr>
      <p:sp>
        <p:nvSpPr>
          <p:cNvPr id="382" name="Google Shape;382;p40"/>
          <p:cNvSpPr txBox="1">
            <a:spLocks noGrp="1"/>
          </p:cNvSpPr>
          <p:nvPr>
            <p:ph type="title"/>
          </p:nvPr>
        </p:nvSpPr>
        <p:spPr>
          <a:xfrm>
            <a:off x="677334" y="609600"/>
            <a:ext cx="8596800" cy="1320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600"/>
              <a:buNone/>
            </a:pPr>
            <a:endParaRPr/>
          </a:p>
        </p:txBody>
      </p:sp>
      <p:pic>
        <p:nvPicPr>
          <p:cNvPr id="383" name="Google Shape;383;p40" descr="This video is about lessons learned due to non-compliance to HSE measures when working in confine space. Safety procedures must be adhered to at all times. If not the consequences are not desirable." title="Confine Space Fatality - Lessons Learned">
            <a:hlinkClick r:id="rId3"/>
          </p:cNvPr>
          <p:cNvPicPr preferRelativeResize="0"/>
          <p:nvPr/>
        </p:nvPicPr>
        <p:blipFill rotWithShape="1">
          <a:blip r:embed="rId4">
            <a:alphaModFix/>
          </a:blip>
          <a:srcRect/>
          <a:stretch/>
        </p:blipFill>
        <p:spPr>
          <a:xfrm>
            <a:off x="677333" y="0"/>
            <a:ext cx="9144017" cy="6858000"/>
          </a:xfrm>
          <a:prstGeom prst="rect">
            <a:avLst/>
          </a:prstGeom>
          <a:noFill/>
          <a:ln>
            <a:noFill/>
          </a:ln>
        </p:spPr>
      </p:pic>
      <p:sp>
        <p:nvSpPr>
          <p:cNvPr id="384" name="Google Shape;384;p40"/>
          <p:cNvSpPr txBox="1"/>
          <p:nvPr/>
        </p:nvSpPr>
        <p:spPr>
          <a:xfrm>
            <a:off x="9821350" y="6071100"/>
            <a:ext cx="2286000" cy="7869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1200"/>
              </a:spcBef>
              <a:spcAft>
                <a:spcPts val="1200"/>
              </a:spcAft>
              <a:buClr>
                <a:srgbClr val="000000"/>
              </a:buClr>
              <a:buSzPts val="1400"/>
              <a:buFont typeface="Arial"/>
              <a:buNone/>
            </a:pPr>
            <a:r>
              <a:rPr lang="en-US" sz="1400" b="1" i="0" u="none" strike="noStrike" cap="none">
                <a:solidFill>
                  <a:srgbClr val="FFFFFF"/>
                </a:solidFill>
                <a:latin typeface="Arial"/>
                <a:ea typeface="Arial"/>
                <a:cs typeface="Arial"/>
                <a:sym typeface="Arial"/>
              </a:rPr>
              <a:t> (ASIAWorkSAFE, 2015)</a:t>
            </a:r>
            <a:endParaRPr sz="1400" b="1" i="0" u="none" strike="noStrike" cap="none">
              <a:solidFill>
                <a:srgbClr val="FFFFFF"/>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pic>
        <p:nvPicPr>
          <p:cNvPr id="390" name="Google Shape;390;p41"/>
          <p:cNvPicPr preferRelativeResize="0">
            <a:picLocks noGrp="1"/>
          </p:cNvPicPr>
          <p:nvPr>
            <p:ph type="body" idx="1"/>
          </p:nvPr>
        </p:nvPicPr>
        <p:blipFill rotWithShape="1">
          <a:blip r:embed="rId3">
            <a:alphaModFix/>
          </a:blip>
          <a:srcRect/>
          <a:stretch/>
        </p:blipFill>
        <p:spPr>
          <a:xfrm>
            <a:off x="1980063" y="1425193"/>
            <a:ext cx="2007900" cy="2544000"/>
          </a:xfrm>
          <a:prstGeom prst="rect">
            <a:avLst/>
          </a:prstGeom>
          <a:noFill/>
          <a:ln>
            <a:noFill/>
          </a:ln>
        </p:spPr>
      </p:pic>
      <p:pic>
        <p:nvPicPr>
          <p:cNvPr id="391" name="Google Shape;391;p41"/>
          <p:cNvPicPr preferRelativeResize="0"/>
          <p:nvPr/>
        </p:nvPicPr>
        <p:blipFill rotWithShape="1">
          <a:blip r:embed="rId4">
            <a:alphaModFix/>
          </a:blip>
          <a:srcRect/>
          <a:stretch/>
        </p:blipFill>
        <p:spPr>
          <a:xfrm>
            <a:off x="1828813" y="4088276"/>
            <a:ext cx="2005575" cy="2741751"/>
          </a:xfrm>
          <a:prstGeom prst="rect">
            <a:avLst/>
          </a:prstGeom>
          <a:noFill/>
          <a:ln>
            <a:noFill/>
          </a:ln>
        </p:spPr>
      </p:pic>
      <p:pic>
        <p:nvPicPr>
          <p:cNvPr id="392" name="Google Shape;392;p41"/>
          <p:cNvPicPr preferRelativeResize="0"/>
          <p:nvPr/>
        </p:nvPicPr>
        <p:blipFill rotWithShape="1">
          <a:blip r:embed="rId5">
            <a:alphaModFix/>
          </a:blip>
          <a:srcRect/>
          <a:stretch/>
        </p:blipFill>
        <p:spPr>
          <a:xfrm>
            <a:off x="6113859" y="1429955"/>
            <a:ext cx="2124601" cy="2047483"/>
          </a:xfrm>
          <a:prstGeom prst="rect">
            <a:avLst/>
          </a:prstGeom>
          <a:noFill/>
          <a:ln>
            <a:noFill/>
          </a:ln>
        </p:spPr>
      </p:pic>
      <p:pic>
        <p:nvPicPr>
          <p:cNvPr id="393" name="Google Shape;393;p41"/>
          <p:cNvPicPr preferRelativeResize="0"/>
          <p:nvPr/>
        </p:nvPicPr>
        <p:blipFill rotWithShape="1">
          <a:blip r:embed="rId6">
            <a:alphaModFix/>
          </a:blip>
          <a:srcRect/>
          <a:stretch/>
        </p:blipFill>
        <p:spPr>
          <a:xfrm>
            <a:off x="5764814" y="4146755"/>
            <a:ext cx="3889454" cy="2187505"/>
          </a:xfrm>
          <a:prstGeom prst="rect">
            <a:avLst/>
          </a:prstGeom>
          <a:noFill/>
          <a:ln>
            <a:noFill/>
          </a:ln>
        </p:spPr>
      </p:pic>
      <p:sp>
        <p:nvSpPr>
          <p:cNvPr id="394" name="Google Shape;394;p41"/>
          <p:cNvSpPr/>
          <p:nvPr/>
        </p:nvSpPr>
        <p:spPr>
          <a:xfrm>
            <a:off x="3371256" y="1485913"/>
            <a:ext cx="1380600" cy="1243500"/>
          </a:xfrm>
          <a:prstGeom prst="mathMultiply">
            <a:avLst>
              <a:gd name="adj1" fmla="val 23520"/>
            </a:avLst>
          </a:prstGeom>
          <a:solidFill>
            <a:srgbClr val="FF0000"/>
          </a:solidFill>
          <a:ln w="1905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pic>
        <p:nvPicPr>
          <p:cNvPr id="395" name="Google Shape;395;p41"/>
          <p:cNvPicPr preferRelativeResize="0"/>
          <p:nvPr/>
        </p:nvPicPr>
        <p:blipFill rotWithShape="1">
          <a:blip r:embed="rId7">
            <a:alphaModFix/>
          </a:blip>
          <a:srcRect/>
          <a:stretch/>
        </p:blipFill>
        <p:spPr>
          <a:xfrm>
            <a:off x="5181073" y="2008646"/>
            <a:ext cx="932769" cy="890093"/>
          </a:xfrm>
          <a:prstGeom prst="rect">
            <a:avLst/>
          </a:prstGeom>
          <a:noFill/>
          <a:ln>
            <a:noFill/>
          </a:ln>
        </p:spPr>
      </p:pic>
      <p:sp>
        <p:nvSpPr>
          <p:cNvPr id="396" name="Google Shape;396;p41"/>
          <p:cNvSpPr txBox="1"/>
          <p:nvPr/>
        </p:nvSpPr>
        <p:spPr>
          <a:xfrm>
            <a:off x="4896109" y="4453609"/>
            <a:ext cx="1197900" cy="1246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500"/>
              <a:buFont typeface="Arial"/>
              <a:buNone/>
            </a:pPr>
            <a:r>
              <a:rPr lang="en-US" sz="7500" b="0" i="0" u="none" strike="noStrike" cap="none">
                <a:solidFill>
                  <a:schemeClr val="accent2"/>
                </a:solidFill>
                <a:latin typeface="Noto Sans Symbols"/>
                <a:ea typeface="Noto Sans Symbols"/>
                <a:cs typeface="Noto Sans Symbols"/>
                <a:sym typeface="Noto Sans Symbols"/>
              </a:rPr>
              <a:t>🗹</a:t>
            </a:r>
            <a:endParaRPr sz="7500" b="0" i="0" u="none" strike="noStrike" cap="none">
              <a:solidFill>
                <a:schemeClr val="accent2"/>
              </a:solidFill>
              <a:latin typeface="Noto Sans Symbols"/>
              <a:ea typeface="Noto Sans Symbols"/>
              <a:cs typeface="Noto Sans Symbols"/>
              <a:sym typeface="Noto Sans Symbols"/>
            </a:endParaRPr>
          </a:p>
        </p:txBody>
      </p:sp>
      <p:pic>
        <p:nvPicPr>
          <p:cNvPr id="397" name="Google Shape;397;p41"/>
          <p:cNvPicPr preferRelativeResize="0"/>
          <p:nvPr/>
        </p:nvPicPr>
        <p:blipFill rotWithShape="1">
          <a:blip r:embed="rId8">
            <a:alphaModFix/>
          </a:blip>
          <a:srcRect/>
          <a:stretch/>
        </p:blipFill>
        <p:spPr>
          <a:xfrm>
            <a:off x="3140971" y="4164468"/>
            <a:ext cx="1993565" cy="1999661"/>
          </a:xfrm>
          <a:prstGeom prst="rect">
            <a:avLst/>
          </a:prstGeom>
          <a:noFill/>
          <a:ln>
            <a:noFill/>
          </a:ln>
        </p:spPr>
      </p:pic>
      <p:sp>
        <p:nvSpPr>
          <p:cNvPr id="398" name="Google Shape;398;p41"/>
          <p:cNvSpPr txBox="1"/>
          <p:nvPr/>
        </p:nvSpPr>
        <p:spPr>
          <a:xfrm>
            <a:off x="549925" y="910775"/>
            <a:ext cx="3365100" cy="346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2400" b="0" i="0" u="sng" strike="noStrike" cap="none">
                <a:solidFill>
                  <a:schemeClr val="accent1"/>
                </a:solidFill>
                <a:latin typeface="Trebuchet MS"/>
                <a:ea typeface="Trebuchet MS"/>
                <a:cs typeface="Trebuchet MS"/>
                <a:sym typeface="Trebuchet MS"/>
              </a:rPr>
              <a:t>Engulfment Hazard:</a:t>
            </a:r>
            <a:endParaRPr sz="2400" b="0" i="0" u="sng" strike="noStrike" cap="none">
              <a:solidFill>
                <a:schemeClr val="accent1"/>
              </a:solidFill>
              <a:latin typeface="Trebuchet MS"/>
              <a:ea typeface="Trebuchet MS"/>
              <a:cs typeface="Trebuchet MS"/>
              <a:sym typeface="Trebuchet MS"/>
            </a:endParaRPr>
          </a:p>
        </p:txBody>
      </p:sp>
      <p:sp>
        <p:nvSpPr>
          <p:cNvPr id="399" name="Google Shape;399;p41"/>
          <p:cNvSpPr txBox="1"/>
          <p:nvPr/>
        </p:nvSpPr>
        <p:spPr>
          <a:xfrm>
            <a:off x="6179400" y="881825"/>
            <a:ext cx="2643000" cy="28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2400" b="0" i="0" u="sng" strike="noStrike" cap="none">
                <a:solidFill>
                  <a:schemeClr val="accent1"/>
                </a:solidFill>
                <a:latin typeface="Trebuchet MS"/>
                <a:ea typeface="Trebuchet MS"/>
                <a:cs typeface="Trebuchet MS"/>
                <a:sym typeface="Trebuchet MS"/>
              </a:rPr>
              <a:t>Barrier Hazard:</a:t>
            </a:r>
            <a:endParaRPr sz="2400" b="0" i="0" u="sng" strike="noStrike" cap="none">
              <a:solidFill>
                <a:schemeClr val="accent1"/>
              </a:solidFill>
              <a:latin typeface="Trebuchet MS"/>
              <a:ea typeface="Trebuchet MS"/>
              <a:cs typeface="Trebuchet MS"/>
              <a:sym typeface="Trebuchet MS"/>
            </a:endParaRPr>
          </a:p>
        </p:txBody>
      </p:sp>
      <p:sp>
        <p:nvSpPr>
          <p:cNvPr id="400" name="Google Shape;400;p41"/>
          <p:cNvSpPr/>
          <p:nvPr/>
        </p:nvSpPr>
        <p:spPr>
          <a:xfrm>
            <a:off x="4621453" y="953100"/>
            <a:ext cx="316800" cy="573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 name="Google Shape;401;p41"/>
          <p:cNvSpPr txBox="1"/>
          <p:nvPr/>
        </p:nvSpPr>
        <p:spPr>
          <a:xfrm>
            <a:off x="1192500" y="85725"/>
            <a:ext cx="9807000" cy="596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a:solidFill>
                  <a:schemeClr val="accent1"/>
                </a:solidFill>
                <a:latin typeface="Calibri"/>
                <a:ea typeface="Calibri"/>
                <a:cs typeface="Calibri"/>
                <a:sym typeface="Calibri"/>
              </a:rPr>
              <a:t>Right and Wrong Examples</a:t>
            </a:r>
            <a:endParaRPr sz="4800" b="0" i="0" u="none" strike="noStrike" cap="none">
              <a:solidFill>
                <a:schemeClr val="accent1"/>
              </a:solidFill>
              <a:latin typeface="Calibri"/>
              <a:ea typeface="Calibri"/>
              <a:cs typeface="Calibri"/>
              <a:sym typeface="Calibri"/>
            </a:endParaRPr>
          </a:p>
        </p:txBody>
      </p:sp>
      <p:sp>
        <p:nvSpPr>
          <p:cNvPr id="402" name="Google Shape;402;p41"/>
          <p:cNvSpPr txBox="1"/>
          <p:nvPr/>
        </p:nvSpPr>
        <p:spPr>
          <a:xfrm>
            <a:off x="8238438" y="2183388"/>
            <a:ext cx="2146200" cy="790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Trebuchet MS"/>
                <a:ea typeface="Trebuchet MS"/>
                <a:cs typeface="Trebuchet MS"/>
                <a:sym typeface="Trebuchet MS"/>
              </a:rPr>
              <a:t>Figure 26. Confined Space Entry (Adamovica, 2017)</a:t>
            </a:r>
            <a:endParaRPr sz="1400" b="0" i="0" u="none" strike="noStrike" cap="none">
              <a:solidFill>
                <a:srgbClr val="000000"/>
              </a:solidFill>
              <a:latin typeface="Trebuchet MS"/>
              <a:ea typeface="Trebuchet MS"/>
              <a:cs typeface="Trebuchet MS"/>
              <a:sym typeface="Trebuchet MS"/>
            </a:endParaRPr>
          </a:p>
        </p:txBody>
      </p:sp>
      <p:sp>
        <p:nvSpPr>
          <p:cNvPr id="403" name="Google Shape;403;p41"/>
          <p:cNvSpPr txBox="1"/>
          <p:nvPr/>
        </p:nvSpPr>
        <p:spPr>
          <a:xfrm>
            <a:off x="9425675" y="4633300"/>
            <a:ext cx="2146200" cy="790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Trebuchet MS"/>
                <a:ea typeface="Trebuchet MS"/>
                <a:cs typeface="Trebuchet MS"/>
                <a:sym typeface="Trebuchet MS"/>
              </a:rPr>
              <a:t>Figure 27. Training Service (Bhowan, T., 2019)</a:t>
            </a:r>
            <a:endParaRPr sz="1400" b="0" i="0" u="none" strike="noStrike" cap="none">
              <a:solidFill>
                <a:srgbClr val="000000"/>
              </a:solidFill>
              <a:latin typeface="Trebuchet MS"/>
              <a:ea typeface="Trebuchet MS"/>
              <a:cs typeface="Trebuchet MS"/>
              <a:sym typeface="Trebuchet MS"/>
            </a:endParaRPr>
          </a:p>
        </p:txBody>
      </p:sp>
      <p:sp>
        <p:nvSpPr>
          <p:cNvPr id="404" name="Google Shape;404;p41"/>
          <p:cNvSpPr txBox="1"/>
          <p:nvPr/>
        </p:nvSpPr>
        <p:spPr>
          <a:xfrm>
            <a:off x="-118575" y="2729425"/>
            <a:ext cx="2146200" cy="790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Trebuchet MS"/>
                <a:ea typeface="Trebuchet MS"/>
                <a:cs typeface="Trebuchet MS"/>
                <a:sym typeface="Trebuchet MS"/>
              </a:rPr>
              <a:t>Figure 24. Grain Engulfment (OSHA, 2011)</a:t>
            </a:r>
            <a:endParaRPr sz="1400" b="0" i="0" u="none" strike="noStrike" cap="none">
              <a:solidFill>
                <a:srgbClr val="000000"/>
              </a:solidFill>
              <a:latin typeface="Trebuchet MS"/>
              <a:ea typeface="Trebuchet MS"/>
              <a:cs typeface="Trebuchet MS"/>
              <a:sym typeface="Trebuchet MS"/>
            </a:endParaRPr>
          </a:p>
        </p:txBody>
      </p:sp>
      <p:sp>
        <p:nvSpPr>
          <p:cNvPr id="405" name="Google Shape;405;p41"/>
          <p:cNvSpPr txBox="1"/>
          <p:nvPr/>
        </p:nvSpPr>
        <p:spPr>
          <a:xfrm>
            <a:off x="-253175" y="4845250"/>
            <a:ext cx="2146200" cy="790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Trebuchet MS"/>
                <a:ea typeface="Trebuchet MS"/>
                <a:cs typeface="Trebuchet MS"/>
                <a:sym typeface="Trebuchet MS"/>
              </a:rPr>
              <a:t>Figure 25. Dangers of Engulfment and Suffocation in Grain Bins (OSU, 2017)</a:t>
            </a:r>
            <a:endParaRPr sz="1400" b="0" i="0" u="none" strike="noStrike" cap="none">
              <a:solidFill>
                <a:srgbClr val="000000"/>
              </a:solidFill>
              <a:latin typeface="Trebuchet MS"/>
              <a:ea typeface="Trebuchet MS"/>
              <a:cs typeface="Trebuchet MS"/>
              <a:sym typeface="Trebuchet M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42"/>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Trebuchet MS"/>
              <a:buNone/>
            </a:pPr>
            <a:r>
              <a:rPr lang="en-US">
                <a:latin typeface="Calibri"/>
                <a:ea typeface="Calibri"/>
                <a:cs typeface="Calibri"/>
                <a:sym typeface="Calibri"/>
              </a:rPr>
              <a:t>Ventilation </a:t>
            </a:r>
            <a:endParaRPr>
              <a:latin typeface="Calibri"/>
              <a:ea typeface="Calibri"/>
              <a:cs typeface="Calibri"/>
              <a:sym typeface="Calibri"/>
            </a:endParaRPr>
          </a:p>
        </p:txBody>
      </p:sp>
      <p:pic>
        <p:nvPicPr>
          <p:cNvPr id="412" name="Google Shape;412;p42"/>
          <p:cNvPicPr preferRelativeResize="0">
            <a:picLocks noGrp="1"/>
          </p:cNvPicPr>
          <p:nvPr>
            <p:ph type="body" idx="1"/>
          </p:nvPr>
        </p:nvPicPr>
        <p:blipFill rotWithShape="1">
          <a:blip r:embed="rId3">
            <a:alphaModFix/>
          </a:blip>
          <a:srcRect/>
          <a:stretch/>
        </p:blipFill>
        <p:spPr>
          <a:xfrm>
            <a:off x="94861" y="2381573"/>
            <a:ext cx="4276800" cy="1695600"/>
          </a:xfrm>
          <a:prstGeom prst="rect">
            <a:avLst/>
          </a:prstGeom>
          <a:noFill/>
          <a:ln>
            <a:noFill/>
          </a:ln>
        </p:spPr>
      </p:pic>
      <p:pic>
        <p:nvPicPr>
          <p:cNvPr id="413" name="Google Shape;413;p42"/>
          <p:cNvPicPr preferRelativeResize="0"/>
          <p:nvPr/>
        </p:nvPicPr>
        <p:blipFill rotWithShape="1">
          <a:blip r:embed="rId4">
            <a:alphaModFix/>
          </a:blip>
          <a:srcRect/>
          <a:stretch/>
        </p:blipFill>
        <p:spPr>
          <a:xfrm>
            <a:off x="4942600" y="598390"/>
            <a:ext cx="4085011" cy="2859508"/>
          </a:xfrm>
          <a:prstGeom prst="rect">
            <a:avLst/>
          </a:prstGeom>
          <a:noFill/>
          <a:ln>
            <a:noFill/>
          </a:ln>
        </p:spPr>
      </p:pic>
      <p:pic>
        <p:nvPicPr>
          <p:cNvPr id="414" name="Google Shape;414;p42"/>
          <p:cNvPicPr preferRelativeResize="0"/>
          <p:nvPr/>
        </p:nvPicPr>
        <p:blipFill rotWithShape="1">
          <a:blip r:embed="rId5">
            <a:alphaModFix/>
          </a:blip>
          <a:srcRect/>
          <a:stretch/>
        </p:blipFill>
        <p:spPr>
          <a:xfrm>
            <a:off x="4942600" y="3763652"/>
            <a:ext cx="4081657" cy="2721105"/>
          </a:xfrm>
          <a:prstGeom prst="rect">
            <a:avLst/>
          </a:prstGeom>
          <a:noFill/>
          <a:ln>
            <a:noFill/>
          </a:ln>
        </p:spPr>
      </p:pic>
      <p:pic>
        <p:nvPicPr>
          <p:cNvPr id="415" name="Google Shape;415;p42"/>
          <p:cNvPicPr preferRelativeResize="0"/>
          <p:nvPr/>
        </p:nvPicPr>
        <p:blipFill rotWithShape="1">
          <a:blip r:embed="rId6">
            <a:alphaModFix/>
          </a:blip>
          <a:srcRect/>
          <a:stretch/>
        </p:blipFill>
        <p:spPr>
          <a:xfrm>
            <a:off x="8533884" y="2610172"/>
            <a:ext cx="932769" cy="890093"/>
          </a:xfrm>
          <a:prstGeom prst="rect">
            <a:avLst/>
          </a:prstGeom>
          <a:noFill/>
          <a:ln>
            <a:noFill/>
          </a:ln>
        </p:spPr>
      </p:pic>
      <p:pic>
        <p:nvPicPr>
          <p:cNvPr id="416" name="Google Shape;416;p42"/>
          <p:cNvPicPr preferRelativeResize="0"/>
          <p:nvPr/>
        </p:nvPicPr>
        <p:blipFill rotWithShape="1">
          <a:blip r:embed="rId7">
            <a:alphaModFix/>
          </a:blip>
          <a:srcRect/>
          <a:stretch/>
        </p:blipFill>
        <p:spPr>
          <a:xfrm>
            <a:off x="7783373" y="5226299"/>
            <a:ext cx="2433800" cy="2441225"/>
          </a:xfrm>
          <a:prstGeom prst="rect">
            <a:avLst/>
          </a:prstGeom>
          <a:noFill/>
          <a:ln>
            <a:noFill/>
          </a:ln>
        </p:spPr>
      </p:pic>
      <p:sp>
        <p:nvSpPr>
          <p:cNvPr id="417" name="Google Shape;417;p42"/>
          <p:cNvSpPr/>
          <p:nvPr/>
        </p:nvSpPr>
        <p:spPr>
          <a:xfrm>
            <a:off x="4477375" y="245550"/>
            <a:ext cx="283200" cy="6366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 name="Google Shape;418;p42"/>
          <p:cNvSpPr txBox="1"/>
          <p:nvPr/>
        </p:nvSpPr>
        <p:spPr>
          <a:xfrm>
            <a:off x="94848" y="4077025"/>
            <a:ext cx="4276800" cy="790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Trebuchet MS"/>
                <a:ea typeface="Trebuchet MS"/>
                <a:cs typeface="Trebuchet MS"/>
                <a:sym typeface="Trebuchet MS"/>
              </a:rPr>
              <a:t>Figure 28. Purging and Ventilation (EHS Database, 2019)</a:t>
            </a:r>
            <a:endParaRPr sz="1400" b="0" i="0" u="none" strike="noStrike" cap="none">
              <a:solidFill>
                <a:srgbClr val="000000"/>
              </a:solidFill>
              <a:latin typeface="Trebuchet MS"/>
              <a:ea typeface="Trebuchet MS"/>
              <a:cs typeface="Trebuchet MS"/>
              <a:sym typeface="Trebuchet MS"/>
            </a:endParaRPr>
          </a:p>
        </p:txBody>
      </p:sp>
      <p:sp>
        <p:nvSpPr>
          <p:cNvPr id="419" name="Google Shape;419;p42"/>
          <p:cNvSpPr txBox="1"/>
          <p:nvPr/>
        </p:nvSpPr>
        <p:spPr>
          <a:xfrm>
            <a:off x="9466650" y="1632900"/>
            <a:ext cx="2146200" cy="790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Trebuchet MS"/>
                <a:ea typeface="Trebuchet MS"/>
                <a:cs typeface="Trebuchet MS"/>
                <a:sym typeface="Trebuchet MS"/>
              </a:rPr>
              <a:t>Figure 29. Workers descended into a manhole(Schmidt, 2017) </a:t>
            </a:r>
            <a:endParaRPr sz="1400" b="0" i="0" u="none" strike="noStrike" cap="none">
              <a:solidFill>
                <a:srgbClr val="000000"/>
              </a:solidFill>
              <a:latin typeface="Trebuchet MS"/>
              <a:ea typeface="Trebuchet MS"/>
              <a:cs typeface="Trebuchet MS"/>
              <a:sym typeface="Trebuchet MS"/>
            </a:endParaRPr>
          </a:p>
        </p:txBody>
      </p:sp>
      <p:sp>
        <p:nvSpPr>
          <p:cNvPr id="420" name="Google Shape;420;p42"/>
          <p:cNvSpPr txBox="1"/>
          <p:nvPr/>
        </p:nvSpPr>
        <p:spPr>
          <a:xfrm>
            <a:off x="9595200" y="4728950"/>
            <a:ext cx="2146200" cy="790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Trebuchet MS"/>
                <a:ea typeface="Trebuchet MS"/>
                <a:cs typeface="Trebuchet MS"/>
                <a:sym typeface="Trebuchet MS"/>
              </a:rPr>
              <a:t>Figure 30. Confined Space Awareness(Core Safety Group, 2017)</a:t>
            </a:r>
            <a:endParaRPr sz="1400" b="0" i="0" u="none" strike="noStrike" cap="none">
              <a:solidFill>
                <a:srgbClr val="000000"/>
              </a:solidFill>
              <a:latin typeface="Trebuchet MS"/>
              <a:ea typeface="Trebuchet MS"/>
              <a:cs typeface="Trebuchet MS"/>
              <a:sym typeface="Trebuchet M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pic>
        <p:nvPicPr>
          <p:cNvPr id="426" name="Google Shape;426;p43"/>
          <p:cNvPicPr preferRelativeResize="0">
            <a:picLocks noGrp="1"/>
          </p:cNvPicPr>
          <p:nvPr>
            <p:ph type="body" idx="1"/>
          </p:nvPr>
        </p:nvPicPr>
        <p:blipFill rotWithShape="1">
          <a:blip r:embed="rId3">
            <a:alphaModFix/>
          </a:blip>
          <a:srcRect/>
          <a:stretch/>
        </p:blipFill>
        <p:spPr>
          <a:xfrm>
            <a:off x="5871419" y="2332042"/>
            <a:ext cx="3102000" cy="3102000"/>
          </a:xfrm>
          <a:prstGeom prst="rect">
            <a:avLst/>
          </a:prstGeom>
          <a:noFill/>
          <a:ln>
            <a:noFill/>
          </a:ln>
        </p:spPr>
      </p:pic>
      <p:pic>
        <p:nvPicPr>
          <p:cNvPr id="427" name="Google Shape;427;p43"/>
          <p:cNvPicPr preferRelativeResize="0"/>
          <p:nvPr/>
        </p:nvPicPr>
        <p:blipFill rotWithShape="1">
          <a:blip r:embed="rId4">
            <a:alphaModFix/>
          </a:blip>
          <a:srcRect/>
          <a:stretch/>
        </p:blipFill>
        <p:spPr>
          <a:xfrm>
            <a:off x="658288" y="2375171"/>
            <a:ext cx="3284924" cy="3015765"/>
          </a:xfrm>
          <a:prstGeom prst="rect">
            <a:avLst/>
          </a:prstGeom>
          <a:noFill/>
          <a:ln>
            <a:noFill/>
          </a:ln>
        </p:spPr>
      </p:pic>
      <p:pic>
        <p:nvPicPr>
          <p:cNvPr id="428" name="Google Shape;428;p43"/>
          <p:cNvPicPr preferRelativeResize="0"/>
          <p:nvPr/>
        </p:nvPicPr>
        <p:blipFill rotWithShape="1">
          <a:blip r:embed="rId5">
            <a:alphaModFix/>
          </a:blip>
          <a:srcRect/>
          <a:stretch/>
        </p:blipFill>
        <p:spPr>
          <a:xfrm>
            <a:off x="4315227" y="3438007"/>
            <a:ext cx="932769" cy="890093"/>
          </a:xfrm>
          <a:prstGeom prst="rect">
            <a:avLst/>
          </a:prstGeom>
          <a:noFill/>
          <a:ln>
            <a:noFill/>
          </a:ln>
        </p:spPr>
      </p:pic>
      <p:pic>
        <p:nvPicPr>
          <p:cNvPr id="429" name="Google Shape;429;p43"/>
          <p:cNvPicPr preferRelativeResize="0"/>
          <p:nvPr/>
        </p:nvPicPr>
        <p:blipFill rotWithShape="1">
          <a:blip r:embed="rId6">
            <a:alphaModFix/>
          </a:blip>
          <a:srcRect/>
          <a:stretch/>
        </p:blipFill>
        <p:spPr>
          <a:xfrm>
            <a:off x="8806726" y="2873099"/>
            <a:ext cx="2262600" cy="2262600"/>
          </a:xfrm>
          <a:prstGeom prst="rect">
            <a:avLst/>
          </a:prstGeom>
          <a:noFill/>
          <a:ln>
            <a:noFill/>
          </a:ln>
        </p:spPr>
      </p:pic>
      <p:sp>
        <p:nvSpPr>
          <p:cNvPr id="430" name="Google Shape;430;p43"/>
          <p:cNvSpPr txBox="1"/>
          <p:nvPr/>
        </p:nvSpPr>
        <p:spPr>
          <a:xfrm>
            <a:off x="658300" y="1009000"/>
            <a:ext cx="3729300" cy="63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3600" b="0" i="0" u="none" strike="noStrike" cap="none">
                <a:solidFill>
                  <a:schemeClr val="accent1"/>
                </a:solidFill>
                <a:latin typeface="Trebuchet MS"/>
                <a:ea typeface="Trebuchet MS"/>
                <a:cs typeface="Trebuchet MS"/>
                <a:sym typeface="Trebuchet MS"/>
              </a:rPr>
              <a:t>Depth of Water</a:t>
            </a:r>
            <a:r>
              <a:rPr lang="en-US" sz="1400" b="0" i="0" u="none" strike="noStrike" cap="none">
                <a:solidFill>
                  <a:srgbClr val="000000"/>
                </a:solidFill>
                <a:latin typeface="Trebuchet MS"/>
                <a:ea typeface="Trebuchet MS"/>
                <a:cs typeface="Trebuchet MS"/>
                <a:sym typeface="Trebuchet MS"/>
              </a:rPr>
              <a:t> </a:t>
            </a:r>
            <a:endParaRPr sz="1400" b="0" i="0" u="none" strike="noStrike" cap="none">
              <a:solidFill>
                <a:srgbClr val="000000"/>
              </a:solidFill>
              <a:latin typeface="Trebuchet MS"/>
              <a:ea typeface="Trebuchet MS"/>
              <a:cs typeface="Trebuchet MS"/>
              <a:sym typeface="Trebuchet MS"/>
            </a:endParaRPr>
          </a:p>
        </p:txBody>
      </p:sp>
      <p:sp>
        <p:nvSpPr>
          <p:cNvPr id="431" name="Google Shape;431;p43"/>
          <p:cNvSpPr txBox="1"/>
          <p:nvPr/>
        </p:nvSpPr>
        <p:spPr>
          <a:xfrm>
            <a:off x="5871425" y="5434050"/>
            <a:ext cx="3102000" cy="790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Trebuchet MS"/>
                <a:ea typeface="Trebuchet MS"/>
                <a:cs typeface="Trebuchet MS"/>
                <a:sym typeface="Trebuchet MS"/>
              </a:rPr>
              <a:t>Figure 32. Avoid Confined Space Entry with QuickCal Measurement Tool(CC Lynch &amp; Associates, 2012)</a:t>
            </a:r>
            <a:endParaRPr sz="1400" b="0" i="0" u="none" strike="noStrike" cap="none">
              <a:solidFill>
                <a:srgbClr val="000000"/>
              </a:solidFill>
              <a:latin typeface="Trebuchet MS"/>
              <a:ea typeface="Trebuchet MS"/>
              <a:cs typeface="Trebuchet MS"/>
              <a:sym typeface="Trebuchet MS"/>
            </a:endParaRPr>
          </a:p>
        </p:txBody>
      </p:sp>
      <p:sp>
        <p:nvSpPr>
          <p:cNvPr id="432" name="Google Shape;432;p43"/>
          <p:cNvSpPr txBox="1"/>
          <p:nvPr/>
        </p:nvSpPr>
        <p:spPr>
          <a:xfrm>
            <a:off x="658300" y="5405150"/>
            <a:ext cx="3285000" cy="790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Trebuchet MS"/>
                <a:ea typeface="Trebuchet MS"/>
                <a:cs typeface="Trebuchet MS"/>
                <a:sym typeface="Trebuchet MS"/>
              </a:rPr>
              <a:t>Figure 31. Confined Spaces (Up and Under, 2014)</a:t>
            </a:r>
            <a:endParaRPr sz="1400" b="0" i="0" u="none" strike="noStrike" cap="none">
              <a:solidFill>
                <a:srgbClr val="000000"/>
              </a:solidFill>
              <a:latin typeface="Trebuchet MS"/>
              <a:ea typeface="Trebuchet MS"/>
              <a:cs typeface="Trebuchet MS"/>
              <a:sym typeface="Trebuchet M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44"/>
          <p:cNvSpPr txBox="1">
            <a:spLocks noGrp="1"/>
          </p:cNvSpPr>
          <p:nvPr>
            <p:ph type="title"/>
          </p:nvPr>
        </p:nvSpPr>
        <p:spPr>
          <a:xfrm>
            <a:off x="677334" y="609600"/>
            <a:ext cx="8596800" cy="1320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600"/>
              <a:buNone/>
            </a:pPr>
            <a:r>
              <a:rPr lang="en-US">
                <a:latin typeface="Calibri"/>
                <a:ea typeface="Calibri"/>
                <a:cs typeface="Calibri"/>
                <a:sym typeface="Calibri"/>
              </a:rPr>
              <a:t>Confined Space Signage</a:t>
            </a:r>
            <a:endParaRPr>
              <a:latin typeface="Calibri"/>
              <a:ea typeface="Calibri"/>
              <a:cs typeface="Calibri"/>
              <a:sym typeface="Calibri"/>
            </a:endParaRPr>
          </a:p>
        </p:txBody>
      </p:sp>
      <p:pic>
        <p:nvPicPr>
          <p:cNvPr id="439" name="Google Shape;439;p44"/>
          <p:cNvPicPr preferRelativeResize="0"/>
          <p:nvPr/>
        </p:nvPicPr>
        <p:blipFill rotWithShape="1">
          <a:blip r:embed="rId3">
            <a:alphaModFix/>
          </a:blip>
          <a:srcRect/>
          <a:stretch/>
        </p:blipFill>
        <p:spPr>
          <a:xfrm>
            <a:off x="890525" y="2427275"/>
            <a:ext cx="4910474" cy="3000850"/>
          </a:xfrm>
          <a:prstGeom prst="rect">
            <a:avLst/>
          </a:prstGeom>
          <a:noFill/>
          <a:ln>
            <a:noFill/>
          </a:ln>
        </p:spPr>
      </p:pic>
      <p:pic>
        <p:nvPicPr>
          <p:cNvPr id="440" name="Google Shape;440;p44"/>
          <p:cNvPicPr preferRelativeResize="0"/>
          <p:nvPr/>
        </p:nvPicPr>
        <p:blipFill rotWithShape="1">
          <a:blip r:embed="rId4">
            <a:alphaModFix/>
          </a:blip>
          <a:srcRect/>
          <a:stretch/>
        </p:blipFill>
        <p:spPr>
          <a:xfrm>
            <a:off x="6388925" y="1847875"/>
            <a:ext cx="4733400" cy="3550050"/>
          </a:xfrm>
          <a:prstGeom prst="rect">
            <a:avLst/>
          </a:prstGeom>
          <a:noFill/>
          <a:ln>
            <a:noFill/>
          </a:ln>
        </p:spPr>
      </p:pic>
      <p:sp>
        <p:nvSpPr>
          <p:cNvPr id="441" name="Google Shape;441;p44"/>
          <p:cNvSpPr txBox="1"/>
          <p:nvPr/>
        </p:nvSpPr>
        <p:spPr>
          <a:xfrm>
            <a:off x="890625" y="5428125"/>
            <a:ext cx="4910400" cy="790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Trebuchet MS"/>
                <a:ea typeface="Trebuchet MS"/>
                <a:cs typeface="Trebuchet MS"/>
                <a:sym typeface="Trebuchet MS"/>
              </a:rPr>
              <a:t>Figure 33. OSHA confined space construction standard(Industrial Safety and Hygiene News, 2019</a:t>
            </a:r>
            <a:endParaRPr sz="1400" b="0" i="0" u="none" strike="noStrike" cap="none">
              <a:solidFill>
                <a:srgbClr val="000000"/>
              </a:solidFill>
              <a:latin typeface="Trebuchet MS"/>
              <a:ea typeface="Trebuchet MS"/>
              <a:cs typeface="Trebuchet MS"/>
              <a:sym typeface="Trebuchet MS"/>
            </a:endParaRPr>
          </a:p>
        </p:txBody>
      </p:sp>
      <p:sp>
        <p:nvSpPr>
          <p:cNvPr id="442" name="Google Shape;442;p44"/>
          <p:cNvSpPr txBox="1"/>
          <p:nvPr/>
        </p:nvSpPr>
        <p:spPr>
          <a:xfrm>
            <a:off x="6388925" y="5397925"/>
            <a:ext cx="4733400" cy="790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Trebuchet MS"/>
                <a:ea typeface="Trebuchet MS"/>
                <a:cs typeface="Trebuchet MS"/>
                <a:sym typeface="Trebuchet MS"/>
              </a:rPr>
              <a:t>Figure 34. EHS Journal(Ruble, B.,2011)</a:t>
            </a:r>
            <a:endParaRPr sz="1400" b="0" i="0" u="none" strike="noStrike" cap="none">
              <a:solidFill>
                <a:srgbClr val="000000"/>
              </a:solidFill>
              <a:latin typeface="Trebuchet MS"/>
              <a:ea typeface="Trebuchet MS"/>
              <a:cs typeface="Trebuchet MS"/>
              <a:sym typeface="Trebuchet M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45"/>
          <p:cNvSpPr txBox="1">
            <a:spLocks noGrp="1"/>
          </p:cNvSpPr>
          <p:nvPr>
            <p:ph type="title"/>
          </p:nvPr>
        </p:nvSpPr>
        <p:spPr>
          <a:xfrm>
            <a:off x="398900" y="2711088"/>
            <a:ext cx="2751900" cy="26355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3600"/>
              <a:buNone/>
            </a:pPr>
            <a:r>
              <a:rPr lang="en-US"/>
              <a:t>Confined Space Work Permit</a:t>
            </a:r>
            <a:endParaRPr/>
          </a:p>
        </p:txBody>
      </p:sp>
      <p:sp>
        <p:nvSpPr>
          <p:cNvPr id="449" name="Google Shape;449;p45"/>
          <p:cNvSpPr txBox="1"/>
          <p:nvPr/>
        </p:nvSpPr>
        <p:spPr>
          <a:xfrm>
            <a:off x="1399475" y="6067500"/>
            <a:ext cx="5086200" cy="790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Trebuchet MS"/>
                <a:ea typeface="Trebuchet MS"/>
                <a:cs typeface="Trebuchet MS"/>
                <a:sym typeface="Trebuchet MS"/>
              </a:rPr>
              <a:t>Figure 35. Confined Space Permit (</a:t>
            </a:r>
            <a:r>
              <a:rPr lang="en-US" sz="1800">
                <a:latin typeface="Trebuchet MS"/>
                <a:ea typeface="Trebuchet MS"/>
                <a:cs typeface="Trebuchet MS"/>
                <a:sym typeface="Trebuchet MS"/>
              </a:rPr>
              <a:t>SEI Solutions</a:t>
            </a:r>
            <a:r>
              <a:rPr lang="en-US" sz="1800" b="0" i="0" u="none" strike="noStrike" cap="none">
                <a:solidFill>
                  <a:srgbClr val="000000"/>
                </a:solidFill>
                <a:latin typeface="Trebuchet MS"/>
                <a:ea typeface="Trebuchet MS"/>
                <a:cs typeface="Trebuchet MS"/>
                <a:sym typeface="Trebuchet MS"/>
              </a:rPr>
              <a:t>, 2019)</a:t>
            </a:r>
            <a:endParaRPr sz="1800" b="0" i="0" u="none" strike="noStrike" cap="none">
              <a:solidFill>
                <a:srgbClr val="000000"/>
              </a:solidFill>
              <a:latin typeface="Trebuchet MS"/>
              <a:ea typeface="Trebuchet MS"/>
              <a:cs typeface="Trebuchet MS"/>
              <a:sym typeface="Trebuchet MS"/>
            </a:endParaRPr>
          </a:p>
        </p:txBody>
      </p:sp>
      <p:pic>
        <p:nvPicPr>
          <p:cNvPr id="450" name="Google Shape;450;p45"/>
          <p:cNvPicPr preferRelativeResize="0"/>
          <p:nvPr/>
        </p:nvPicPr>
        <p:blipFill>
          <a:blip r:embed="rId3">
            <a:alphaModFix/>
          </a:blip>
          <a:stretch>
            <a:fillRect/>
          </a:stretch>
        </p:blipFill>
        <p:spPr>
          <a:xfrm>
            <a:off x="9534600" y="0"/>
            <a:ext cx="2657400" cy="3422324"/>
          </a:xfrm>
          <a:prstGeom prst="rect">
            <a:avLst/>
          </a:prstGeom>
          <a:noFill/>
          <a:ln>
            <a:noFill/>
          </a:ln>
        </p:spPr>
      </p:pic>
      <p:pic>
        <p:nvPicPr>
          <p:cNvPr id="451" name="Google Shape;451;p45"/>
          <p:cNvPicPr preferRelativeResize="0"/>
          <p:nvPr/>
        </p:nvPicPr>
        <p:blipFill>
          <a:blip r:embed="rId4">
            <a:alphaModFix/>
          </a:blip>
          <a:stretch>
            <a:fillRect/>
          </a:stretch>
        </p:blipFill>
        <p:spPr>
          <a:xfrm>
            <a:off x="2094100" y="0"/>
            <a:ext cx="5707477" cy="2363625"/>
          </a:xfrm>
          <a:prstGeom prst="rect">
            <a:avLst/>
          </a:prstGeom>
          <a:noFill/>
          <a:ln>
            <a:noFill/>
          </a:ln>
        </p:spPr>
      </p:pic>
      <p:pic>
        <p:nvPicPr>
          <p:cNvPr id="452" name="Google Shape;452;p45"/>
          <p:cNvPicPr preferRelativeResize="0"/>
          <p:nvPr/>
        </p:nvPicPr>
        <p:blipFill rotWithShape="1">
          <a:blip r:embed="rId5">
            <a:alphaModFix/>
          </a:blip>
          <a:srcRect l="3437" t="4743"/>
          <a:stretch/>
        </p:blipFill>
        <p:spPr>
          <a:xfrm>
            <a:off x="4082025" y="2204800"/>
            <a:ext cx="5452574" cy="2363625"/>
          </a:xfrm>
          <a:prstGeom prst="rect">
            <a:avLst/>
          </a:prstGeom>
          <a:noFill/>
          <a:ln>
            <a:noFill/>
          </a:ln>
        </p:spPr>
      </p:pic>
      <p:pic>
        <p:nvPicPr>
          <p:cNvPr id="453" name="Google Shape;453;p45"/>
          <p:cNvPicPr preferRelativeResize="0"/>
          <p:nvPr/>
        </p:nvPicPr>
        <p:blipFill>
          <a:blip r:embed="rId6">
            <a:alphaModFix/>
          </a:blip>
          <a:stretch>
            <a:fillRect/>
          </a:stretch>
        </p:blipFill>
        <p:spPr>
          <a:xfrm>
            <a:off x="6485668" y="4222500"/>
            <a:ext cx="5651557" cy="26355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46"/>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Confined Space Permit</a:t>
            </a:r>
            <a:endParaRPr/>
          </a:p>
        </p:txBody>
      </p:sp>
      <p:sp>
        <p:nvSpPr>
          <p:cNvPr id="460" name="Google Shape;460;p46"/>
          <p:cNvSpPr txBox="1">
            <a:spLocks noGrp="1"/>
          </p:cNvSpPr>
          <p:nvPr>
            <p:ph type="body" idx="1"/>
          </p:nvPr>
        </p:nvSpPr>
        <p:spPr>
          <a:xfrm>
            <a:off x="677325" y="1627200"/>
            <a:ext cx="9455700" cy="3880800"/>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ts val="1800"/>
              <a:buFont typeface="Calibri"/>
              <a:buAutoNum type="arabicParenR"/>
            </a:pPr>
            <a:r>
              <a:rPr lang="en-US">
                <a:latin typeface="Calibri"/>
                <a:ea typeface="Calibri"/>
                <a:cs typeface="Calibri"/>
                <a:sym typeface="Calibri"/>
              </a:rPr>
              <a:t>Indicate the permit space to be entered</a:t>
            </a:r>
            <a:endParaRPr>
              <a:latin typeface="Calibri"/>
              <a:ea typeface="Calibri"/>
              <a:cs typeface="Calibri"/>
              <a:sym typeface="Calibri"/>
            </a:endParaRPr>
          </a:p>
          <a:p>
            <a:pPr marL="457200" lvl="0" indent="-342900" algn="l" rtl="0">
              <a:spcBef>
                <a:spcPts val="0"/>
              </a:spcBef>
              <a:spcAft>
                <a:spcPts val="0"/>
              </a:spcAft>
              <a:buSzPts val="1800"/>
              <a:buFont typeface="Calibri"/>
              <a:buAutoNum type="arabicParenR"/>
            </a:pPr>
            <a:r>
              <a:rPr lang="en-US">
                <a:latin typeface="Calibri"/>
                <a:ea typeface="Calibri"/>
                <a:cs typeface="Calibri"/>
                <a:sym typeface="Calibri"/>
              </a:rPr>
              <a:t>Purpose for entering the confined space</a:t>
            </a:r>
            <a:endParaRPr>
              <a:latin typeface="Calibri"/>
              <a:ea typeface="Calibri"/>
              <a:cs typeface="Calibri"/>
              <a:sym typeface="Calibri"/>
            </a:endParaRPr>
          </a:p>
          <a:p>
            <a:pPr marL="457200" lvl="0" indent="-342900" algn="l" rtl="0">
              <a:spcBef>
                <a:spcPts val="0"/>
              </a:spcBef>
              <a:spcAft>
                <a:spcPts val="0"/>
              </a:spcAft>
              <a:buSzPts val="1800"/>
              <a:buFont typeface="Calibri"/>
              <a:buAutoNum type="arabicParenR"/>
            </a:pPr>
            <a:r>
              <a:rPr lang="en-US">
                <a:latin typeface="Calibri"/>
                <a:ea typeface="Calibri"/>
                <a:cs typeface="Calibri"/>
                <a:sym typeface="Calibri"/>
              </a:rPr>
              <a:t>Date and duration of permit</a:t>
            </a:r>
            <a:endParaRPr>
              <a:latin typeface="Calibri"/>
              <a:ea typeface="Calibri"/>
              <a:cs typeface="Calibri"/>
              <a:sym typeface="Calibri"/>
            </a:endParaRPr>
          </a:p>
          <a:p>
            <a:pPr marL="457200" lvl="0" indent="-342900" algn="l" rtl="0">
              <a:spcBef>
                <a:spcPts val="0"/>
              </a:spcBef>
              <a:spcAft>
                <a:spcPts val="0"/>
              </a:spcAft>
              <a:buSzPts val="1800"/>
              <a:buFont typeface="Calibri"/>
              <a:buAutoNum type="arabicParenR"/>
            </a:pPr>
            <a:r>
              <a:rPr lang="en-US">
                <a:latin typeface="Calibri"/>
                <a:ea typeface="Calibri"/>
                <a:cs typeface="Calibri"/>
                <a:sym typeface="Calibri"/>
              </a:rPr>
              <a:t>Authorized entrants, and when necessary the attendant and entry supervisor name</a:t>
            </a:r>
            <a:endParaRPr>
              <a:latin typeface="Calibri"/>
              <a:ea typeface="Calibri"/>
              <a:cs typeface="Calibri"/>
              <a:sym typeface="Calibri"/>
            </a:endParaRPr>
          </a:p>
          <a:p>
            <a:pPr marL="457200" lvl="0" indent="-342900" algn="l" rtl="0">
              <a:spcBef>
                <a:spcPts val="0"/>
              </a:spcBef>
              <a:spcAft>
                <a:spcPts val="0"/>
              </a:spcAft>
              <a:buSzPts val="1800"/>
              <a:buFont typeface="Calibri"/>
              <a:buAutoNum type="arabicParenR"/>
            </a:pPr>
            <a:r>
              <a:rPr lang="en-US">
                <a:latin typeface="Calibri"/>
                <a:ea typeface="Calibri"/>
                <a:cs typeface="Calibri"/>
                <a:sym typeface="Calibri"/>
              </a:rPr>
              <a:t>Hazards present at the space</a:t>
            </a:r>
            <a:endParaRPr>
              <a:latin typeface="Calibri"/>
              <a:ea typeface="Calibri"/>
              <a:cs typeface="Calibri"/>
              <a:sym typeface="Calibri"/>
            </a:endParaRPr>
          </a:p>
          <a:p>
            <a:pPr marL="457200" lvl="0" indent="-342900" algn="l" rtl="0">
              <a:spcBef>
                <a:spcPts val="0"/>
              </a:spcBef>
              <a:spcAft>
                <a:spcPts val="0"/>
              </a:spcAft>
              <a:buSzPts val="1800"/>
              <a:buFont typeface="Calibri"/>
              <a:buAutoNum type="arabicParenR"/>
            </a:pPr>
            <a:r>
              <a:rPr lang="en-US">
                <a:latin typeface="Calibri"/>
                <a:ea typeface="Calibri"/>
                <a:cs typeface="Calibri"/>
                <a:sym typeface="Calibri"/>
              </a:rPr>
              <a:t>Measures taken to secure permit space and to eliminate or control hazards</a:t>
            </a:r>
            <a:endParaRPr>
              <a:latin typeface="Calibri"/>
              <a:ea typeface="Calibri"/>
              <a:cs typeface="Calibri"/>
              <a:sym typeface="Calibri"/>
            </a:endParaRPr>
          </a:p>
          <a:p>
            <a:pPr marL="457200" lvl="0" indent="-342900" algn="l" rtl="0">
              <a:spcBef>
                <a:spcPts val="0"/>
              </a:spcBef>
              <a:spcAft>
                <a:spcPts val="0"/>
              </a:spcAft>
              <a:buSzPts val="1800"/>
              <a:buFont typeface="Calibri"/>
              <a:buAutoNum type="arabicParenR"/>
            </a:pPr>
            <a:r>
              <a:rPr lang="en-US">
                <a:latin typeface="Calibri"/>
                <a:ea typeface="Calibri"/>
                <a:cs typeface="Calibri"/>
                <a:sym typeface="Calibri"/>
              </a:rPr>
              <a:t>Acceptable entry conditions</a:t>
            </a:r>
            <a:endParaRPr>
              <a:latin typeface="Calibri"/>
              <a:ea typeface="Calibri"/>
              <a:cs typeface="Calibri"/>
              <a:sym typeface="Calibri"/>
            </a:endParaRPr>
          </a:p>
          <a:p>
            <a:pPr marL="457200" lvl="0" indent="-342900" algn="l" rtl="0">
              <a:spcBef>
                <a:spcPts val="0"/>
              </a:spcBef>
              <a:spcAft>
                <a:spcPts val="0"/>
              </a:spcAft>
              <a:buSzPts val="1800"/>
              <a:buFont typeface="Calibri"/>
              <a:buAutoNum type="arabicParenR"/>
            </a:pPr>
            <a:r>
              <a:rPr lang="en-US">
                <a:latin typeface="Calibri"/>
                <a:ea typeface="Calibri"/>
                <a:cs typeface="Calibri"/>
                <a:sym typeface="Calibri"/>
              </a:rPr>
              <a:t>Documented initial and periodic air quality test</a:t>
            </a:r>
            <a:endParaRPr>
              <a:latin typeface="Calibri"/>
              <a:ea typeface="Calibri"/>
              <a:cs typeface="Calibri"/>
              <a:sym typeface="Calibri"/>
            </a:endParaRPr>
          </a:p>
          <a:p>
            <a:pPr marL="457200" lvl="0" indent="-342900" algn="l" rtl="0">
              <a:spcBef>
                <a:spcPts val="0"/>
              </a:spcBef>
              <a:spcAft>
                <a:spcPts val="0"/>
              </a:spcAft>
              <a:buSzPts val="1800"/>
              <a:buFont typeface="Calibri"/>
              <a:buAutoNum type="arabicParenR"/>
            </a:pPr>
            <a:r>
              <a:rPr lang="en-US">
                <a:latin typeface="Calibri"/>
                <a:ea typeface="Calibri"/>
                <a:cs typeface="Calibri"/>
                <a:sym typeface="Calibri"/>
              </a:rPr>
              <a:t>Rescue team and emergency services available and the means to summoning them</a:t>
            </a:r>
            <a:endParaRPr>
              <a:latin typeface="Calibri"/>
              <a:ea typeface="Calibri"/>
              <a:cs typeface="Calibri"/>
              <a:sym typeface="Calibri"/>
            </a:endParaRPr>
          </a:p>
          <a:p>
            <a:pPr marL="457200" lvl="0" indent="-342900" algn="l" rtl="0">
              <a:spcBef>
                <a:spcPts val="0"/>
              </a:spcBef>
              <a:spcAft>
                <a:spcPts val="0"/>
              </a:spcAft>
              <a:buSzPts val="1800"/>
              <a:buFont typeface="Calibri"/>
              <a:buAutoNum type="arabicParenR"/>
            </a:pPr>
            <a:r>
              <a:rPr lang="en-US">
                <a:latin typeface="Calibri"/>
                <a:ea typeface="Calibri"/>
                <a:cs typeface="Calibri"/>
                <a:sym typeface="Calibri"/>
              </a:rPr>
              <a:t>Communication devices for maintaining contact during entry(radio, air horns, verbal)</a:t>
            </a:r>
            <a:endParaRPr>
              <a:latin typeface="Calibri"/>
              <a:ea typeface="Calibri"/>
              <a:cs typeface="Calibri"/>
              <a:sym typeface="Calibri"/>
            </a:endParaRPr>
          </a:p>
          <a:p>
            <a:pPr marL="457200" lvl="0" indent="-342900" algn="l" rtl="0">
              <a:spcBef>
                <a:spcPts val="0"/>
              </a:spcBef>
              <a:spcAft>
                <a:spcPts val="0"/>
              </a:spcAft>
              <a:buSzPts val="1800"/>
              <a:buFont typeface="Calibri"/>
              <a:buAutoNum type="arabicParenR"/>
            </a:pPr>
            <a:r>
              <a:rPr lang="en-US">
                <a:latin typeface="Calibri"/>
                <a:ea typeface="Calibri"/>
                <a:cs typeface="Calibri"/>
                <a:sym typeface="Calibri"/>
              </a:rPr>
              <a:t>Safety equipment used such as personal protective equipment, testing devices, communication devices, alarm systems, and rescue equipment.</a:t>
            </a:r>
            <a:endParaRPr>
              <a:latin typeface="Calibri"/>
              <a:ea typeface="Calibri"/>
              <a:cs typeface="Calibri"/>
              <a:sym typeface="Calibri"/>
            </a:endParaRPr>
          </a:p>
          <a:p>
            <a:pPr marL="457200" lvl="0" indent="-342900" algn="l" rtl="0">
              <a:spcBef>
                <a:spcPts val="0"/>
              </a:spcBef>
              <a:spcAft>
                <a:spcPts val="0"/>
              </a:spcAft>
              <a:buSzPts val="1800"/>
              <a:buFont typeface="Calibri"/>
              <a:buAutoNum type="arabicParenR"/>
            </a:pPr>
            <a:r>
              <a:rPr lang="en-US">
                <a:latin typeface="Calibri"/>
                <a:ea typeface="Calibri"/>
                <a:cs typeface="Calibri"/>
                <a:sym typeface="Calibri"/>
              </a:rPr>
              <a:t>Any other information necessary to assure worker safety</a:t>
            </a:r>
            <a:endParaRPr>
              <a:latin typeface="Calibri"/>
              <a:ea typeface="Calibri"/>
              <a:cs typeface="Calibri"/>
              <a:sym typeface="Calibri"/>
            </a:endParaRPr>
          </a:p>
          <a:p>
            <a:pPr marL="457200" lvl="0" indent="-342900" algn="l" rtl="0">
              <a:spcBef>
                <a:spcPts val="0"/>
              </a:spcBef>
              <a:spcAft>
                <a:spcPts val="0"/>
              </a:spcAft>
              <a:buSzPts val="1800"/>
              <a:buFont typeface="Calibri"/>
              <a:buAutoNum type="arabicParenR"/>
            </a:pPr>
            <a:r>
              <a:rPr lang="en-US">
                <a:latin typeface="Calibri"/>
                <a:ea typeface="Calibri"/>
                <a:cs typeface="Calibri"/>
                <a:sym typeface="Calibri"/>
              </a:rPr>
              <a:t>Any additional permits that have been issued to authorize work in permit space.  </a:t>
            </a:r>
            <a:endParaRPr>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0"/>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Trebuchet MS"/>
              <a:buNone/>
            </a:pPr>
            <a:r>
              <a:rPr lang="en-US"/>
              <a:t>Topics Covered </a:t>
            </a:r>
            <a:endParaRPr/>
          </a:p>
        </p:txBody>
      </p:sp>
      <p:sp>
        <p:nvSpPr>
          <p:cNvPr id="162" name="Google Shape;162;p20"/>
          <p:cNvSpPr txBox="1">
            <a:spLocks noGrp="1"/>
          </p:cNvSpPr>
          <p:nvPr>
            <p:ph type="body" idx="1"/>
          </p:nvPr>
        </p:nvSpPr>
        <p:spPr>
          <a:xfrm>
            <a:off x="677325" y="2160600"/>
            <a:ext cx="10123200" cy="38808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SzPts val="3000"/>
              <a:buFont typeface="Calibri"/>
              <a:buChar char="►"/>
            </a:pPr>
            <a:r>
              <a:rPr lang="en-US" sz="3000">
                <a:latin typeface="Calibri"/>
                <a:ea typeface="Calibri"/>
                <a:cs typeface="Calibri"/>
                <a:sym typeface="Calibri"/>
              </a:rPr>
              <a:t>Confined Space Regulation </a:t>
            </a:r>
            <a:endParaRPr sz="3000">
              <a:latin typeface="Calibri"/>
              <a:ea typeface="Calibri"/>
              <a:cs typeface="Calibri"/>
              <a:sym typeface="Calibri"/>
            </a:endParaRPr>
          </a:p>
          <a:p>
            <a:pPr marL="342900" lvl="0" indent="-342900" algn="l" rtl="0">
              <a:lnSpc>
                <a:spcPct val="100000"/>
              </a:lnSpc>
              <a:spcBef>
                <a:spcPts val="1000"/>
              </a:spcBef>
              <a:spcAft>
                <a:spcPts val="0"/>
              </a:spcAft>
              <a:buSzPts val="3000"/>
              <a:buFont typeface="Calibri"/>
              <a:buChar char="►"/>
            </a:pPr>
            <a:r>
              <a:rPr lang="en-US" sz="3000">
                <a:latin typeface="Calibri"/>
                <a:ea typeface="Calibri"/>
                <a:cs typeface="Calibri"/>
                <a:sym typeface="Calibri"/>
              </a:rPr>
              <a:t>Confined Space Hazards</a:t>
            </a:r>
            <a:endParaRPr sz="3000">
              <a:latin typeface="Calibri"/>
              <a:ea typeface="Calibri"/>
              <a:cs typeface="Calibri"/>
              <a:sym typeface="Calibri"/>
            </a:endParaRPr>
          </a:p>
          <a:p>
            <a:pPr marL="342900" lvl="0" indent="-342900" algn="l" rtl="0">
              <a:lnSpc>
                <a:spcPct val="100000"/>
              </a:lnSpc>
              <a:spcBef>
                <a:spcPts val="1000"/>
              </a:spcBef>
              <a:spcAft>
                <a:spcPts val="0"/>
              </a:spcAft>
              <a:buSzPts val="3000"/>
              <a:buFont typeface="Calibri"/>
              <a:buChar char="►"/>
            </a:pPr>
            <a:r>
              <a:rPr lang="en-US" sz="3000">
                <a:latin typeface="Calibri"/>
                <a:ea typeface="Calibri"/>
                <a:cs typeface="Calibri"/>
                <a:sym typeface="Calibri"/>
              </a:rPr>
              <a:t>Safety Equipment and Devices</a:t>
            </a:r>
            <a:endParaRPr sz="3000">
              <a:latin typeface="Calibri"/>
              <a:ea typeface="Calibri"/>
              <a:cs typeface="Calibri"/>
              <a:sym typeface="Calibri"/>
            </a:endParaRPr>
          </a:p>
          <a:p>
            <a:pPr marL="342900" lvl="0" indent="-342900" algn="l" rtl="0">
              <a:lnSpc>
                <a:spcPct val="100000"/>
              </a:lnSpc>
              <a:spcBef>
                <a:spcPts val="1000"/>
              </a:spcBef>
              <a:spcAft>
                <a:spcPts val="0"/>
              </a:spcAft>
              <a:buSzPts val="3000"/>
              <a:buFont typeface="Calibri"/>
              <a:buChar char="►"/>
            </a:pPr>
            <a:r>
              <a:rPr lang="en-US" sz="3000">
                <a:latin typeface="Calibri"/>
                <a:ea typeface="Calibri"/>
                <a:cs typeface="Calibri"/>
                <a:sym typeface="Calibri"/>
              </a:rPr>
              <a:t>Signages and Permits</a:t>
            </a:r>
            <a:endParaRPr sz="3000">
              <a:latin typeface="Calibri"/>
              <a:ea typeface="Calibri"/>
              <a:cs typeface="Calibri"/>
              <a:sym typeface="Calibri"/>
            </a:endParaRPr>
          </a:p>
          <a:p>
            <a:pPr marL="342900" lvl="0" indent="-342900" algn="l" rtl="0">
              <a:lnSpc>
                <a:spcPct val="100000"/>
              </a:lnSpc>
              <a:spcBef>
                <a:spcPts val="1000"/>
              </a:spcBef>
              <a:spcAft>
                <a:spcPts val="0"/>
              </a:spcAft>
              <a:buSzPts val="3000"/>
              <a:buFont typeface="Calibri"/>
              <a:buChar char="►"/>
            </a:pPr>
            <a:r>
              <a:rPr lang="en-US" sz="3000">
                <a:latin typeface="Calibri"/>
                <a:ea typeface="Calibri"/>
                <a:cs typeface="Calibri"/>
                <a:sym typeface="Calibri"/>
              </a:rPr>
              <a:t>Worker Training, Team Duties and Rescue Service Personnel</a:t>
            </a:r>
            <a:endParaRPr sz="3000">
              <a:latin typeface="Calibri"/>
              <a:ea typeface="Calibri"/>
              <a:cs typeface="Calibri"/>
              <a:sym typeface="Calibri"/>
            </a:endParaRPr>
          </a:p>
          <a:p>
            <a:pPr marL="342900" lvl="0" indent="-342900" algn="l" rtl="0">
              <a:lnSpc>
                <a:spcPct val="100000"/>
              </a:lnSpc>
              <a:spcBef>
                <a:spcPts val="1000"/>
              </a:spcBef>
              <a:spcAft>
                <a:spcPts val="0"/>
              </a:spcAft>
              <a:buSzPts val="3000"/>
              <a:buFont typeface="Calibri"/>
              <a:buChar char="►"/>
            </a:pPr>
            <a:r>
              <a:rPr lang="en-US" sz="3000">
                <a:latin typeface="Calibri"/>
                <a:ea typeface="Calibri"/>
                <a:cs typeface="Calibri"/>
                <a:sym typeface="Calibri"/>
              </a:rPr>
              <a:t>Safety Practices and Case Study</a:t>
            </a:r>
            <a:endParaRPr sz="3000">
              <a:latin typeface="Calibri"/>
              <a:ea typeface="Calibri"/>
              <a:cs typeface="Calibri"/>
              <a:sym typeface="Calibri"/>
            </a:endParaRPr>
          </a:p>
          <a:p>
            <a:pPr marL="342900" lvl="0" indent="-251459" algn="l" rtl="0">
              <a:lnSpc>
                <a:spcPct val="100000"/>
              </a:lnSpc>
              <a:spcBef>
                <a:spcPts val="1000"/>
              </a:spcBef>
              <a:spcAft>
                <a:spcPts val="0"/>
              </a:spcAft>
              <a:buSzPts val="1440"/>
              <a:buNone/>
            </a:pPr>
            <a:endParaRPr sz="2400"/>
          </a:p>
          <a:p>
            <a:pPr marL="342900" lvl="0" indent="-251459" algn="l" rtl="0">
              <a:lnSpc>
                <a:spcPct val="100000"/>
              </a:lnSpc>
              <a:spcBef>
                <a:spcPts val="1000"/>
              </a:spcBef>
              <a:spcAft>
                <a:spcPts val="0"/>
              </a:spcAft>
              <a:buSzPts val="1440"/>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47"/>
          <p:cNvSpPr txBox="1">
            <a:spLocks noGrp="1"/>
          </p:cNvSpPr>
          <p:nvPr>
            <p:ph type="title"/>
          </p:nvPr>
        </p:nvSpPr>
        <p:spPr>
          <a:xfrm>
            <a:off x="677324" y="609600"/>
            <a:ext cx="9893700" cy="1320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600"/>
              <a:buNone/>
            </a:pPr>
            <a:r>
              <a:rPr lang="en-US"/>
              <a:t>Attendant, Entrant and Supervisor Duties</a:t>
            </a:r>
            <a:endParaRPr/>
          </a:p>
        </p:txBody>
      </p:sp>
      <p:pic>
        <p:nvPicPr>
          <p:cNvPr id="467" name="Google Shape;467;p47"/>
          <p:cNvPicPr preferRelativeResize="0"/>
          <p:nvPr/>
        </p:nvPicPr>
        <p:blipFill rotWithShape="1">
          <a:blip r:embed="rId3">
            <a:alphaModFix/>
          </a:blip>
          <a:srcRect/>
          <a:stretch/>
        </p:blipFill>
        <p:spPr>
          <a:xfrm>
            <a:off x="873924" y="1352175"/>
            <a:ext cx="9603425" cy="4646825"/>
          </a:xfrm>
          <a:prstGeom prst="rect">
            <a:avLst/>
          </a:prstGeom>
          <a:noFill/>
          <a:ln>
            <a:noFill/>
          </a:ln>
        </p:spPr>
      </p:pic>
      <p:sp>
        <p:nvSpPr>
          <p:cNvPr id="468" name="Google Shape;468;p47"/>
          <p:cNvSpPr txBox="1"/>
          <p:nvPr/>
        </p:nvSpPr>
        <p:spPr>
          <a:xfrm>
            <a:off x="2311175" y="5999000"/>
            <a:ext cx="7024200" cy="790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Trebuchet MS"/>
                <a:ea typeface="Trebuchet MS"/>
                <a:cs typeface="Trebuchet MS"/>
                <a:sym typeface="Trebuchet MS"/>
              </a:rPr>
              <a:t>Figure 3</a:t>
            </a:r>
            <a:r>
              <a:rPr lang="en-US">
                <a:latin typeface="Trebuchet MS"/>
                <a:ea typeface="Trebuchet MS"/>
                <a:cs typeface="Trebuchet MS"/>
                <a:sym typeface="Trebuchet MS"/>
              </a:rPr>
              <a:t>6</a:t>
            </a:r>
            <a:r>
              <a:rPr lang="en-US" sz="1400" b="0" i="0" u="none" strike="noStrike" cap="none">
                <a:solidFill>
                  <a:srgbClr val="000000"/>
                </a:solidFill>
                <a:latin typeface="Trebuchet MS"/>
                <a:ea typeface="Trebuchet MS"/>
                <a:cs typeface="Trebuchet MS"/>
                <a:sym typeface="Trebuchet MS"/>
              </a:rPr>
              <a:t>. Testing Knowledge of Confined Space(Argudin, R. 2014) </a:t>
            </a:r>
            <a:endParaRPr sz="1400" b="0" i="0" u="none" strike="noStrike" cap="none">
              <a:solidFill>
                <a:srgbClr val="000000"/>
              </a:solidFill>
              <a:latin typeface="Trebuchet MS"/>
              <a:ea typeface="Trebuchet MS"/>
              <a:cs typeface="Trebuchet MS"/>
              <a:sym typeface="Trebuchet M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48"/>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Supervisor Duties</a:t>
            </a:r>
            <a:endParaRPr/>
          </a:p>
        </p:txBody>
      </p:sp>
      <p:sp>
        <p:nvSpPr>
          <p:cNvPr id="475" name="Google Shape;475;p48"/>
          <p:cNvSpPr txBox="1">
            <a:spLocks noGrp="1"/>
          </p:cNvSpPr>
          <p:nvPr>
            <p:ph type="body" idx="1"/>
          </p:nvPr>
        </p:nvSpPr>
        <p:spPr>
          <a:xfrm>
            <a:off x="677334" y="1550989"/>
            <a:ext cx="8596800" cy="3880800"/>
          </a:xfrm>
          <a:prstGeom prst="rect">
            <a:avLst/>
          </a:prstGeom>
        </p:spPr>
        <p:txBody>
          <a:bodyPr spcFirstLastPara="1" wrap="square" lIns="91425" tIns="45700" rIns="91425" bIns="45700" anchor="t" anchorCtr="0">
            <a:noAutofit/>
          </a:bodyPr>
          <a:lstStyle/>
          <a:p>
            <a:pPr marL="457200" lvl="0" indent="-381000" algn="l" rtl="0">
              <a:lnSpc>
                <a:spcPct val="80000"/>
              </a:lnSpc>
              <a:spcBef>
                <a:spcPts val="1000"/>
              </a:spcBef>
              <a:spcAft>
                <a:spcPts val="0"/>
              </a:spcAft>
              <a:buSzPts val="2400"/>
              <a:buFont typeface="Calibri"/>
              <a:buChar char="►"/>
            </a:pPr>
            <a:r>
              <a:rPr lang="en-US" sz="2400">
                <a:solidFill>
                  <a:schemeClr val="dk1"/>
                </a:solidFill>
                <a:highlight>
                  <a:schemeClr val="lt1"/>
                </a:highlight>
                <a:latin typeface="Calibri"/>
                <a:ea typeface="Calibri"/>
                <a:cs typeface="Calibri"/>
                <a:sym typeface="Calibri"/>
              </a:rPr>
              <a:t>Be aware of the hazards in the confined space</a:t>
            </a:r>
            <a:endParaRPr sz="2400">
              <a:solidFill>
                <a:schemeClr val="dk1"/>
              </a:solidFill>
              <a:highlight>
                <a:schemeClr val="lt1"/>
              </a:highlight>
              <a:latin typeface="Calibri"/>
              <a:ea typeface="Calibri"/>
              <a:cs typeface="Calibri"/>
              <a:sym typeface="Calibri"/>
            </a:endParaRPr>
          </a:p>
          <a:p>
            <a:pPr marL="914400" lvl="0" indent="0" algn="l" rtl="0">
              <a:lnSpc>
                <a:spcPct val="80000"/>
              </a:lnSpc>
              <a:spcBef>
                <a:spcPts val="0"/>
              </a:spcBef>
              <a:spcAft>
                <a:spcPts val="0"/>
              </a:spcAft>
              <a:buNone/>
            </a:pPr>
            <a:endParaRPr sz="2400">
              <a:solidFill>
                <a:schemeClr val="dk1"/>
              </a:solidFill>
              <a:highlight>
                <a:schemeClr val="lt1"/>
              </a:highlight>
              <a:latin typeface="Calibri"/>
              <a:ea typeface="Calibri"/>
              <a:cs typeface="Calibri"/>
              <a:sym typeface="Calibri"/>
            </a:endParaRPr>
          </a:p>
          <a:p>
            <a:pPr marL="457200" lvl="0" indent="-381000" algn="l" rtl="0">
              <a:lnSpc>
                <a:spcPct val="80000"/>
              </a:lnSpc>
              <a:spcBef>
                <a:spcPts val="1000"/>
              </a:spcBef>
              <a:spcAft>
                <a:spcPts val="0"/>
              </a:spcAft>
              <a:buSzPts val="2400"/>
              <a:buFont typeface="Calibri"/>
              <a:buChar char="►"/>
            </a:pPr>
            <a:r>
              <a:rPr lang="en-US" sz="2400">
                <a:solidFill>
                  <a:schemeClr val="dk1"/>
                </a:solidFill>
                <a:highlight>
                  <a:schemeClr val="lt1"/>
                </a:highlight>
                <a:latin typeface="Calibri"/>
                <a:ea typeface="Calibri"/>
                <a:cs typeface="Calibri"/>
                <a:sym typeface="Calibri"/>
              </a:rPr>
              <a:t>Verify that permit is completed, all safety precautions listed are taken, tests and procedures are followed, and issues the permit</a:t>
            </a:r>
            <a:endParaRPr sz="2400">
              <a:solidFill>
                <a:schemeClr val="dk1"/>
              </a:solidFill>
              <a:highlight>
                <a:schemeClr val="lt1"/>
              </a:highlight>
              <a:latin typeface="Calibri"/>
              <a:ea typeface="Calibri"/>
              <a:cs typeface="Calibri"/>
              <a:sym typeface="Calibri"/>
            </a:endParaRPr>
          </a:p>
          <a:p>
            <a:pPr marL="914400" lvl="0" indent="0" algn="l" rtl="0">
              <a:lnSpc>
                <a:spcPct val="80000"/>
              </a:lnSpc>
              <a:spcBef>
                <a:spcPts val="0"/>
              </a:spcBef>
              <a:spcAft>
                <a:spcPts val="0"/>
              </a:spcAft>
              <a:buNone/>
            </a:pPr>
            <a:endParaRPr sz="2400">
              <a:solidFill>
                <a:schemeClr val="dk1"/>
              </a:solidFill>
              <a:highlight>
                <a:schemeClr val="lt1"/>
              </a:highlight>
              <a:latin typeface="Calibri"/>
              <a:ea typeface="Calibri"/>
              <a:cs typeface="Calibri"/>
              <a:sym typeface="Calibri"/>
            </a:endParaRPr>
          </a:p>
          <a:p>
            <a:pPr marL="457200" lvl="0" indent="-381000" algn="l" rtl="0">
              <a:lnSpc>
                <a:spcPct val="80000"/>
              </a:lnSpc>
              <a:spcBef>
                <a:spcPts val="1000"/>
              </a:spcBef>
              <a:spcAft>
                <a:spcPts val="0"/>
              </a:spcAft>
              <a:buSzPts val="2400"/>
              <a:buFont typeface="Calibri"/>
              <a:buChar char="►"/>
            </a:pPr>
            <a:r>
              <a:rPr lang="en-US" sz="2400">
                <a:solidFill>
                  <a:schemeClr val="dk1"/>
                </a:solidFill>
                <a:highlight>
                  <a:schemeClr val="lt1"/>
                </a:highlight>
                <a:latin typeface="Calibri"/>
                <a:ea typeface="Calibri"/>
                <a:cs typeface="Calibri"/>
                <a:sym typeface="Calibri"/>
              </a:rPr>
              <a:t>Verify safe entry conditions</a:t>
            </a:r>
            <a:endParaRPr sz="2400">
              <a:solidFill>
                <a:schemeClr val="dk1"/>
              </a:solidFill>
              <a:highlight>
                <a:schemeClr val="lt1"/>
              </a:highlight>
              <a:latin typeface="Calibri"/>
              <a:ea typeface="Calibri"/>
              <a:cs typeface="Calibri"/>
              <a:sym typeface="Calibri"/>
            </a:endParaRPr>
          </a:p>
          <a:p>
            <a:pPr marL="914400" lvl="0" indent="0" algn="l" rtl="0">
              <a:lnSpc>
                <a:spcPct val="80000"/>
              </a:lnSpc>
              <a:spcBef>
                <a:spcPts val="0"/>
              </a:spcBef>
              <a:spcAft>
                <a:spcPts val="0"/>
              </a:spcAft>
              <a:buNone/>
            </a:pPr>
            <a:endParaRPr sz="2400">
              <a:solidFill>
                <a:schemeClr val="dk1"/>
              </a:solidFill>
              <a:highlight>
                <a:schemeClr val="lt1"/>
              </a:highlight>
              <a:latin typeface="Calibri"/>
              <a:ea typeface="Calibri"/>
              <a:cs typeface="Calibri"/>
              <a:sym typeface="Calibri"/>
            </a:endParaRPr>
          </a:p>
          <a:p>
            <a:pPr marL="457200" lvl="0" indent="-381000" algn="l" rtl="0">
              <a:lnSpc>
                <a:spcPct val="80000"/>
              </a:lnSpc>
              <a:spcBef>
                <a:spcPts val="1000"/>
              </a:spcBef>
              <a:spcAft>
                <a:spcPts val="0"/>
              </a:spcAft>
              <a:buSzPts val="2400"/>
              <a:buFont typeface="Calibri"/>
              <a:buChar char="►"/>
            </a:pPr>
            <a:r>
              <a:rPr lang="en-US" sz="2400">
                <a:solidFill>
                  <a:schemeClr val="dk1"/>
                </a:solidFill>
                <a:highlight>
                  <a:schemeClr val="lt1"/>
                </a:highlight>
                <a:latin typeface="Calibri"/>
                <a:ea typeface="Calibri"/>
                <a:cs typeface="Calibri"/>
                <a:sym typeface="Calibri"/>
              </a:rPr>
              <a:t>Verify availability and effectiveness of rescue services</a:t>
            </a:r>
            <a:endParaRPr sz="2400">
              <a:solidFill>
                <a:schemeClr val="dk1"/>
              </a:solidFill>
              <a:highlight>
                <a:schemeClr val="lt1"/>
              </a:highlight>
              <a:latin typeface="Calibri"/>
              <a:ea typeface="Calibri"/>
              <a:cs typeface="Calibri"/>
              <a:sym typeface="Calibri"/>
            </a:endParaRPr>
          </a:p>
          <a:p>
            <a:pPr marL="914400" lvl="0" indent="0" algn="l" rtl="0">
              <a:lnSpc>
                <a:spcPct val="80000"/>
              </a:lnSpc>
              <a:spcBef>
                <a:spcPts val="1000"/>
              </a:spcBef>
              <a:spcAft>
                <a:spcPts val="0"/>
              </a:spcAft>
              <a:buNone/>
            </a:pPr>
            <a:endParaRPr sz="2400">
              <a:solidFill>
                <a:schemeClr val="dk1"/>
              </a:solidFill>
              <a:highlight>
                <a:schemeClr val="lt1"/>
              </a:highlight>
              <a:latin typeface="Calibri"/>
              <a:ea typeface="Calibri"/>
              <a:cs typeface="Calibri"/>
              <a:sym typeface="Calibri"/>
            </a:endParaRPr>
          </a:p>
          <a:p>
            <a:pPr marL="457200" lvl="0" indent="-381000" algn="l" rtl="0">
              <a:lnSpc>
                <a:spcPct val="80000"/>
              </a:lnSpc>
              <a:spcBef>
                <a:spcPts val="0"/>
              </a:spcBef>
              <a:spcAft>
                <a:spcPts val="0"/>
              </a:spcAft>
              <a:buSzPts val="2400"/>
              <a:buFont typeface="Calibri"/>
              <a:buChar char="►"/>
            </a:pPr>
            <a:r>
              <a:rPr lang="en-US" sz="2400">
                <a:solidFill>
                  <a:schemeClr val="dk1"/>
                </a:solidFill>
                <a:highlight>
                  <a:schemeClr val="lt1"/>
                </a:highlight>
                <a:latin typeface="Calibri"/>
                <a:ea typeface="Calibri"/>
                <a:cs typeface="Calibri"/>
                <a:sym typeface="Calibri"/>
              </a:rPr>
              <a:t>Ensures acceptable entry conditions are maintained</a:t>
            </a:r>
            <a:endParaRPr sz="2400">
              <a:solidFill>
                <a:schemeClr val="dk1"/>
              </a:solidFill>
              <a:highlight>
                <a:schemeClr val="lt1"/>
              </a:highlight>
              <a:latin typeface="Calibri"/>
              <a:ea typeface="Calibri"/>
              <a:cs typeface="Calibri"/>
              <a:sym typeface="Calibri"/>
            </a:endParaRPr>
          </a:p>
          <a:p>
            <a:pPr marL="914400" lvl="0" indent="0" algn="l" rtl="0">
              <a:lnSpc>
                <a:spcPct val="80000"/>
              </a:lnSpc>
              <a:spcBef>
                <a:spcPts val="0"/>
              </a:spcBef>
              <a:spcAft>
                <a:spcPts val="0"/>
              </a:spcAft>
              <a:buNone/>
            </a:pPr>
            <a:endParaRPr sz="2400">
              <a:solidFill>
                <a:schemeClr val="dk1"/>
              </a:solidFill>
              <a:highlight>
                <a:schemeClr val="lt1"/>
              </a:highlight>
              <a:latin typeface="Calibri"/>
              <a:ea typeface="Calibri"/>
              <a:cs typeface="Calibri"/>
              <a:sym typeface="Calibri"/>
            </a:endParaRPr>
          </a:p>
          <a:p>
            <a:pPr marL="457200" lvl="0" indent="-381000" algn="l" rtl="0">
              <a:lnSpc>
                <a:spcPct val="80000"/>
              </a:lnSpc>
              <a:spcBef>
                <a:spcPts val="0"/>
              </a:spcBef>
              <a:spcAft>
                <a:spcPts val="0"/>
              </a:spcAft>
              <a:buSzPts val="2400"/>
              <a:buFont typeface="Calibri"/>
              <a:buChar char="►"/>
            </a:pPr>
            <a:r>
              <a:rPr lang="en-US" sz="2400">
                <a:solidFill>
                  <a:schemeClr val="dk1"/>
                </a:solidFill>
                <a:highlight>
                  <a:schemeClr val="lt1"/>
                </a:highlight>
                <a:latin typeface="Calibri"/>
                <a:ea typeface="Calibri"/>
                <a:cs typeface="Calibri"/>
                <a:sym typeface="Calibri"/>
              </a:rPr>
              <a:t>Removes any unauthorized personnel</a:t>
            </a:r>
            <a:endParaRPr sz="2400">
              <a:solidFill>
                <a:schemeClr val="dk1"/>
              </a:solidFill>
              <a:highlight>
                <a:schemeClr val="lt1"/>
              </a:highlight>
              <a:latin typeface="Calibri"/>
              <a:ea typeface="Calibri"/>
              <a:cs typeface="Calibri"/>
              <a:sym typeface="Calibri"/>
            </a:endParaRPr>
          </a:p>
          <a:p>
            <a:pPr marL="914400" lvl="0" indent="0" algn="l" rtl="0">
              <a:lnSpc>
                <a:spcPct val="80000"/>
              </a:lnSpc>
              <a:spcBef>
                <a:spcPts val="0"/>
              </a:spcBef>
              <a:spcAft>
                <a:spcPts val="0"/>
              </a:spcAft>
              <a:buNone/>
            </a:pPr>
            <a:endParaRPr sz="2400">
              <a:solidFill>
                <a:schemeClr val="dk1"/>
              </a:solidFill>
              <a:highlight>
                <a:schemeClr val="lt1"/>
              </a:highlight>
              <a:latin typeface="Calibri"/>
              <a:ea typeface="Calibri"/>
              <a:cs typeface="Calibri"/>
              <a:sym typeface="Calibri"/>
            </a:endParaRPr>
          </a:p>
          <a:p>
            <a:pPr marL="457200" lvl="0" indent="-381000" algn="l" rtl="0">
              <a:lnSpc>
                <a:spcPct val="80000"/>
              </a:lnSpc>
              <a:spcBef>
                <a:spcPts val="0"/>
              </a:spcBef>
              <a:spcAft>
                <a:spcPts val="0"/>
              </a:spcAft>
              <a:buSzPts val="2400"/>
              <a:buFont typeface="Calibri"/>
              <a:buChar char="►"/>
            </a:pPr>
            <a:r>
              <a:rPr lang="en-US" sz="2400">
                <a:solidFill>
                  <a:schemeClr val="dk1"/>
                </a:solidFill>
                <a:highlight>
                  <a:schemeClr val="lt1"/>
                </a:highlight>
                <a:latin typeface="Calibri"/>
                <a:ea typeface="Calibri"/>
                <a:cs typeface="Calibri"/>
                <a:sym typeface="Calibri"/>
              </a:rPr>
              <a:t>Terminates entry and cancels permit when work is done or space becomes unsafe</a:t>
            </a:r>
            <a:endParaRPr sz="2400">
              <a:solidFill>
                <a:schemeClr val="dk1"/>
              </a:solidFill>
              <a:highlight>
                <a:schemeClr val="lt1"/>
              </a:highlight>
              <a:latin typeface="Calibri"/>
              <a:ea typeface="Calibri"/>
              <a:cs typeface="Calibri"/>
              <a:sym typeface="Calibri"/>
            </a:endParaRPr>
          </a:p>
          <a:p>
            <a:pPr marL="914400" lvl="0" indent="0" algn="l" rtl="0">
              <a:lnSpc>
                <a:spcPct val="80000"/>
              </a:lnSpc>
              <a:spcBef>
                <a:spcPts val="0"/>
              </a:spcBef>
              <a:spcAft>
                <a:spcPts val="0"/>
              </a:spcAft>
              <a:buNone/>
            </a:pPr>
            <a:endParaRPr sz="2400">
              <a:solidFill>
                <a:schemeClr val="dk1"/>
              </a:solidFill>
              <a:highlight>
                <a:schemeClr val="lt1"/>
              </a:highlight>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49"/>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Entrant Duties</a:t>
            </a:r>
            <a:endParaRPr/>
          </a:p>
        </p:txBody>
      </p:sp>
      <p:sp>
        <p:nvSpPr>
          <p:cNvPr id="482" name="Google Shape;482;p49"/>
          <p:cNvSpPr txBox="1">
            <a:spLocks noGrp="1"/>
          </p:cNvSpPr>
          <p:nvPr>
            <p:ph type="body" idx="1"/>
          </p:nvPr>
        </p:nvSpPr>
        <p:spPr>
          <a:xfrm>
            <a:off x="677334" y="1625689"/>
            <a:ext cx="8596800" cy="3880800"/>
          </a:xfrm>
          <a:prstGeom prst="rect">
            <a:avLst/>
          </a:prstGeom>
        </p:spPr>
        <p:txBody>
          <a:bodyPr spcFirstLastPara="1" wrap="square" lIns="91425" tIns="45700" rIns="91425" bIns="45700" anchor="t" anchorCtr="0">
            <a:noAutofit/>
          </a:bodyPr>
          <a:lstStyle/>
          <a:p>
            <a:pPr marL="457200" lvl="0" indent="-381000" algn="l" rtl="0">
              <a:lnSpc>
                <a:spcPct val="80000"/>
              </a:lnSpc>
              <a:spcBef>
                <a:spcPts val="1000"/>
              </a:spcBef>
              <a:spcAft>
                <a:spcPts val="0"/>
              </a:spcAft>
              <a:buSzPts val="2400"/>
              <a:buFont typeface="Calibri"/>
              <a:buChar char="►"/>
            </a:pPr>
            <a:r>
              <a:rPr lang="en-US" sz="2400">
                <a:solidFill>
                  <a:schemeClr val="dk1"/>
                </a:solidFill>
                <a:highlight>
                  <a:schemeClr val="lt1"/>
                </a:highlight>
                <a:latin typeface="Calibri"/>
                <a:ea typeface="Calibri"/>
                <a:cs typeface="Calibri"/>
                <a:sym typeface="Calibri"/>
              </a:rPr>
              <a:t>Be aware of the hazards and its behavioral effects</a:t>
            </a:r>
            <a:endParaRPr sz="2400">
              <a:solidFill>
                <a:schemeClr val="dk1"/>
              </a:solidFill>
              <a:highlight>
                <a:schemeClr val="lt1"/>
              </a:highlight>
              <a:latin typeface="Calibri"/>
              <a:ea typeface="Calibri"/>
              <a:cs typeface="Calibri"/>
              <a:sym typeface="Calibri"/>
            </a:endParaRPr>
          </a:p>
          <a:p>
            <a:pPr marL="457200" lvl="0" indent="0" algn="l" rtl="0">
              <a:lnSpc>
                <a:spcPct val="80000"/>
              </a:lnSpc>
              <a:spcBef>
                <a:spcPts val="0"/>
              </a:spcBef>
              <a:spcAft>
                <a:spcPts val="0"/>
              </a:spcAft>
              <a:buNone/>
            </a:pPr>
            <a:endParaRPr sz="2400">
              <a:solidFill>
                <a:schemeClr val="dk1"/>
              </a:solidFill>
              <a:highlight>
                <a:schemeClr val="lt1"/>
              </a:highlight>
              <a:latin typeface="Calibri"/>
              <a:ea typeface="Calibri"/>
              <a:cs typeface="Calibri"/>
              <a:sym typeface="Calibri"/>
            </a:endParaRPr>
          </a:p>
          <a:p>
            <a:pPr marL="457200" lvl="0" indent="-381000" algn="l" rtl="0">
              <a:lnSpc>
                <a:spcPct val="80000"/>
              </a:lnSpc>
              <a:spcBef>
                <a:spcPts val="0"/>
              </a:spcBef>
              <a:spcAft>
                <a:spcPts val="0"/>
              </a:spcAft>
              <a:buSzPts val="2400"/>
              <a:buFont typeface="Calibri"/>
              <a:buChar char="►"/>
            </a:pPr>
            <a:r>
              <a:rPr lang="en-US" sz="2400">
                <a:solidFill>
                  <a:schemeClr val="dk1"/>
                </a:solidFill>
                <a:highlight>
                  <a:schemeClr val="lt1"/>
                </a:highlight>
                <a:latin typeface="Calibri"/>
                <a:ea typeface="Calibri"/>
                <a:cs typeface="Calibri"/>
                <a:sym typeface="Calibri"/>
              </a:rPr>
              <a:t>Maintains contact with attendant</a:t>
            </a:r>
            <a:endParaRPr sz="2400">
              <a:solidFill>
                <a:schemeClr val="dk1"/>
              </a:solidFill>
              <a:highlight>
                <a:schemeClr val="lt1"/>
              </a:highlight>
              <a:latin typeface="Calibri"/>
              <a:ea typeface="Calibri"/>
              <a:cs typeface="Calibri"/>
              <a:sym typeface="Calibri"/>
            </a:endParaRPr>
          </a:p>
          <a:p>
            <a:pPr marL="457200" lvl="0" indent="0" algn="l" rtl="0">
              <a:lnSpc>
                <a:spcPct val="80000"/>
              </a:lnSpc>
              <a:spcBef>
                <a:spcPts val="0"/>
              </a:spcBef>
              <a:spcAft>
                <a:spcPts val="0"/>
              </a:spcAft>
              <a:buNone/>
            </a:pPr>
            <a:endParaRPr sz="2400">
              <a:solidFill>
                <a:schemeClr val="dk1"/>
              </a:solidFill>
              <a:highlight>
                <a:schemeClr val="lt1"/>
              </a:highlight>
              <a:latin typeface="Calibri"/>
              <a:ea typeface="Calibri"/>
              <a:cs typeface="Calibri"/>
              <a:sym typeface="Calibri"/>
            </a:endParaRPr>
          </a:p>
          <a:p>
            <a:pPr marL="457200" lvl="0" indent="-381000" algn="l" rtl="0">
              <a:lnSpc>
                <a:spcPct val="80000"/>
              </a:lnSpc>
              <a:spcBef>
                <a:spcPts val="0"/>
              </a:spcBef>
              <a:spcAft>
                <a:spcPts val="0"/>
              </a:spcAft>
              <a:buSzPts val="2400"/>
              <a:buFont typeface="Calibri"/>
              <a:buChar char="►"/>
            </a:pPr>
            <a:r>
              <a:rPr lang="en-US" sz="2400">
                <a:solidFill>
                  <a:schemeClr val="dk1"/>
                </a:solidFill>
                <a:highlight>
                  <a:schemeClr val="lt1"/>
                </a:highlight>
                <a:latin typeface="Calibri"/>
                <a:ea typeface="Calibri"/>
                <a:cs typeface="Calibri"/>
                <a:sym typeface="Calibri"/>
              </a:rPr>
              <a:t>Alert and ready to evacuate when needed</a:t>
            </a:r>
            <a:endParaRPr sz="2400">
              <a:solidFill>
                <a:schemeClr val="dk1"/>
              </a:solidFill>
              <a:highlight>
                <a:schemeClr val="lt1"/>
              </a:highlight>
              <a:latin typeface="Calibri"/>
              <a:ea typeface="Calibri"/>
              <a:cs typeface="Calibri"/>
              <a:sym typeface="Calibri"/>
            </a:endParaRPr>
          </a:p>
          <a:p>
            <a:pPr marL="457200" lvl="0" indent="0" algn="l" rtl="0">
              <a:lnSpc>
                <a:spcPct val="80000"/>
              </a:lnSpc>
              <a:spcBef>
                <a:spcPts val="0"/>
              </a:spcBef>
              <a:spcAft>
                <a:spcPts val="0"/>
              </a:spcAft>
              <a:buNone/>
            </a:pPr>
            <a:endParaRPr sz="2400">
              <a:solidFill>
                <a:schemeClr val="dk1"/>
              </a:solidFill>
              <a:highlight>
                <a:schemeClr val="lt1"/>
              </a:highlight>
              <a:latin typeface="Calibri"/>
              <a:ea typeface="Calibri"/>
              <a:cs typeface="Calibri"/>
              <a:sym typeface="Calibri"/>
            </a:endParaRPr>
          </a:p>
          <a:p>
            <a:pPr marL="457200" lvl="0" indent="-381000" algn="l" rtl="0">
              <a:lnSpc>
                <a:spcPct val="80000"/>
              </a:lnSpc>
              <a:spcBef>
                <a:spcPts val="0"/>
              </a:spcBef>
              <a:spcAft>
                <a:spcPts val="0"/>
              </a:spcAft>
              <a:buSzPts val="2400"/>
              <a:buFont typeface="Calibri"/>
              <a:buChar char="►"/>
            </a:pPr>
            <a:r>
              <a:rPr lang="en-US" sz="2400">
                <a:solidFill>
                  <a:schemeClr val="dk1"/>
                </a:solidFill>
                <a:highlight>
                  <a:schemeClr val="lt1"/>
                </a:highlight>
                <a:latin typeface="Calibri"/>
                <a:ea typeface="Calibri"/>
                <a:cs typeface="Calibri"/>
                <a:sym typeface="Calibri"/>
              </a:rPr>
              <a:t>Informs attendant of any hazards</a:t>
            </a:r>
            <a:endParaRPr sz="2400">
              <a:solidFill>
                <a:schemeClr val="dk1"/>
              </a:solidFill>
              <a:highlight>
                <a:schemeClr val="lt1"/>
              </a:highlight>
              <a:latin typeface="Calibri"/>
              <a:ea typeface="Calibri"/>
              <a:cs typeface="Calibri"/>
              <a:sym typeface="Calibri"/>
            </a:endParaRPr>
          </a:p>
          <a:p>
            <a:pPr marL="457200" lvl="0" indent="0" algn="l" rtl="0">
              <a:lnSpc>
                <a:spcPct val="80000"/>
              </a:lnSpc>
              <a:spcBef>
                <a:spcPts val="0"/>
              </a:spcBef>
              <a:spcAft>
                <a:spcPts val="0"/>
              </a:spcAft>
              <a:buNone/>
            </a:pPr>
            <a:endParaRPr sz="2400">
              <a:solidFill>
                <a:schemeClr val="dk1"/>
              </a:solidFill>
              <a:highlight>
                <a:schemeClr val="lt1"/>
              </a:highlight>
              <a:latin typeface="Calibri"/>
              <a:ea typeface="Calibri"/>
              <a:cs typeface="Calibri"/>
              <a:sym typeface="Calibri"/>
            </a:endParaRPr>
          </a:p>
          <a:p>
            <a:pPr marL="457200" lvl="0" indent="-381000" algn="l" rtl="0">
              <a:lnSpc>
                <a:spcPct val="80000"/>
              </a:lnSpc>
              <a:spcBef>
                <a:spcPts val="0"/>
              </a:spcBef>
              <a:spcAft>
                <a:spcPts val="0"/>
              </a:spcAft>
              <a:buSzPts val="2400"/>
              <a:buFont typeface="Calibri"/>
              <a:buChar char="►"/>
            </a:pPr>
            <a:r>
              <a:rPr lang="en-US" sz="2400">
                <a:solidFill>
                  <a:schemeClr val="dk1"/>
                </a:solidFill>
                <a:highlight>
                  <a:schemeClr val="lt1"/>
                </a:highlight>
                <a:latin typeface="Calibri"/>
                <a:ea typeface="Calibri"/>
                <a:cs typeface="Calibri"/>
                <a:sym typeface="Calibri"/>
              </a:rPr>
              <a:t>Know how to use required equipment for the job including personal protective equipment</a:t>
            </a:r>
            <a:endParaRPr sz="2400">
              <a:solidFill>
                <a:schemeClr val="dk1"/>
              </a:solidFill>
              <a:highlight>
                <a:schemeClr val="lt1"/>
              </a:highlight>
              <a:latin typeface="Calibri"/>
              <a:ea typeface="Calibri"/>
              <a:cs typeface="Calibri"/>
              <a:sym typeface="Calibri"/>
            </a:endParaRPr>
          </a:p>
          <a:p>
            <a:pPr marL="457200" lvl="0" indent="0" algn="l" rtl="0">
              <a:lnSpc>
                <a:spcPct val="80000"/>
              </a:lnSpc>
              <a:spcBef>
                <a:spcPts val="0"/>
              </a:spcBef>
              <a:spcAft>
                <a:spcPts val="0"/>
              </a:spcAft>
              <a:buNone/>
            </a:pPr>
            <a:endParaRPr sz="2400">
              <a:solidFill>
                <a:schemeClr val="dk1"/>
              </a:solidFill>
              <a:highlight>
                <a:schemeClr val="lt1"/>
              </a:highlight>
              <a:latin typeface="Calibri"/>
              <a:ea typeface="Calibri"/>
              <a:cs typeface="Calibri"/>
              <a:sym typeface="Calibri"/>
            </a:endParaRPr>
          </a:p>
          <a:p>
            <a:pPr marL="457200" lvl="0" indent="-381000" algn="l" rtl="0">
              <a:lnSpc>
                <a:spcPct val="80000"/>
              </a:lnSpc>
              <a:spcBef>
                <a:spcPts val="0"/>
              </a:spcBef>
              <a:spcAft>
                <a:spcPts val="0"/>
              </a:spcAft>
              <a:buSzPts val="2400"/>
              <a:buFont typeface="Calibri"/>
              <a:buChar char="►"/>
            </a:pPr>
            <a:r>
              <a:rPr lang="en-US" sz="2400">
                <a:solidFill>
                  <a:schemeClr val="dk1"/>
                </a:solidFill>
                <a:highlight>
                  <a:schemeClr val="lt1"/>
                </a:highlight>
                <a:latin typeface="Calibri"/>
                <a:ea typeface="Calibri"/>
                <a:cs typeface="Calibri"/>
                <a:sym typeface="Calibri"/>
              </a:rPr>
              <a:t>Knows how to exit the space if necessary (self-rescue)</a:t>
            </a:r>
            <a:endParaRPr sz="2400">
              <a:solidFill>
                <a:schemeClr val="dk1"/>
              </a:solidFill>
              <a:highlight>
                <a:schemeClr val="lt1"/>
              </a:highlight>
              <a:latin typeface="Calibri"/>
              <a:ea typeface="Calibri"/>
              <a:cs typeface="Calibri"/>
              <a:sym typeface="Calibri"/>
            </a:endParaRPr>
          </a:p>
          <a:p>
            <a:pPr marL="0" lvl="0" indent="0" algn="l" rtl="0">
              <a:spcBef>
                <a:spcPts val="1000"/>
              </a:spcBef>
              <a:spcAft>
                <a:spcPts val="0"/>
              </a:spcAft>
              <a:buNone/>
            </a:pP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50"/>
          <p:cNvSpPr txBox="1">
            <a:spLocks noGrp="1"/>
          </p:cNvSpPr>
          <p:nvPr>
            <p:ph type="title"/>
          </p:nvPr>
        </p:nvSpPr>
        <p:spPr>
          <a:xfrm>
            <a:off x="677334" y="228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Attendant Duties</a:t>
            </a:r>
            <a:endParaRPr/>
          </a:p>
        </p:txBody>
      </p:sp>
      <p:sp>
        <p:nvSpPr>
          <p:cNvPr id="489" name="Google Shape;489;p50"/>
          <p:cNvSpPr txBox="1">
            <a:spLocks noGrp="1"/>
          </p:cNvSpPr>
          <p:nvPr>
            <p:ph type="body" idx="1"/>
          </p:nvPr>
        </p:nvSpPr>
        <p:spPr>
          <a:xfrm>
            <a:off x="677325" y="895879"/>
            <a:ext cx="8596800" cy="5361600"/>
          </a:xfrm>
          <a:prstGeom prst="rect">
            <a:avLst/>
          </a:prstGeom>
        </p:spPr>
        <p:txBody>
          <a:bodyPr spcFirstLastPara="1" wrap="square" lIns="91425" tIns="45700" rIns="91425" bIns="45700" anchor="t" anchorCtr="0">
            <a:noAutofit/>
          </a:bodyPr>
          <a:lstStyle/>
          <a:p>
            <a:pPr marL="457200" lvl="0" indent="-381000" algn="l" rtl="0">
              <a:lnSpc>
                <a:spcPct val="80000"/>
              </a:lnSpc>
              <a:spcBef>
                <a:spcPts val="1000"/>
              </a:spcBef>
              <a:spcAft>
                <a:spcPts val="0"/>
              </a:spcAft>
              <a:buSzPts val="2400"/>
              <a:buFont typeface="Calibri"/>
              <a:buChar char="►"/>
            </a:pPr>
            <a:r>
              <a:rPr lang="en-US" sz="2400">
                <a:solidFill>
                  <a:schemeClr val="dk1"/>
                </a:solidFill>
                <a:highlight>
                  <a:schemeClr val="lt1"/>
                </a:highlight>
                <a:latin typeface="Calibri"/>
                <a:ea typeface="Calibri"/>
                <a:cs typeface="Calibri"/>
                <a:sym typeface="Calibri"/>
              </a:rPr>
              <a:t>Be aware of the hazards and its behavioral effects</a:t>
            </a:r>
            <a:endParaRPr sz="2400">
              <a:solidFill>
                <a:schemeClr val="dk1"/>
              </a:solidFill>
              <a:highlight>
                <a:schemeClr val="lt1"/>
              </a:highlight>
              <a:latin typeface="Calibri"/>
              <a:ea typeface="Calibri"/>
              <a:cs typeface="Calibri"/>
              <a:sym typeface="Calibri"/>
            </a:endParaRPr>
          </a:p>
          <a:p>
            <a:pPr marL="457200" lvl="0" indent="0" algn="l" rtl="0">
              <a:lnSpc>
                <a:spcPct val="80000"/>
              </a:lnSpc>
              <a:spcBef>
                <a:spcPts val="0"/>
              </a:spcBef>
              <a:spcAft>
                <a:spcPts val="0"/>
              </a:spcAft>
              <a:buNone/>
            </a:pPr>
            <a:endParaRPr sz="2400">
              <a:solidFill>
                <a:schemeClr val="dk1"/>
              </a:solidFill>
              <a:highlight>
                <a:schemeClr val="lt1"/>
              </a:highlight>
              <a:latin typeface="Calibri"/>
              <a:ea typeface="Calibri"/>
              <a:cs typeface="Calibri"/>
              <a:sym typeface="Calibri"/>
            </a:endParaRPr>
          </a:p>
          <a:p>
            <a:pPr marL="457200" lvl="0" indent="-381000" algn="l" rtl="0">
              <a:lnSpc>
                <a:spcPct val="80000"/>
              </a:lnSpc>
              <a:spcBef>
                <a:spcPts val="0"/>
              </a:spcBef>
              <a:spcAft>
                <a:spcPts val="0"/>
              </a:spcAft>
              <a:buSzPts val="2400"/>
              <a:buFont typeface="Calibri"/>
              <a:buChar char="►"/>
            </a:pPr>
            <a:r>
              <a:rPr lang="en-US" sz="2400">
                <a:solidFill>
                  <a:schemeClr val="dk1"/>
                </a:solidFill>
                <a:highlight>
                  <a:schemeClr val="lt1"/>
                </a:highlight>
                <a:latin typeface="Calibri"/>
                <a:ea typeface="Calibri"/>
                <a:cs typeface="Calibri"/>
                <a:sym typeface="Calibri"/>
              </a:rPr>
              <a:t>Maintains accurate account of all entrants  in the confined space</a:t>
            </a:r>
            <a:endParaRPr sz="2400">
              <a:solidFill>
                <a:schemeClr val="dk1"/>
              </a:solidFill>
              <a:highlight>
                <a:schemeClr val="lt1"/>
              </a:highlight>
              <a:latin typeface="Calibri"/>
              <a:ea typeface="Calibri"/>
              <a:cs typeface="Calibri"/>
              <a:sym typeface="Calibri"/>
            </a:endParaRPr>
          </a:p>
          <a:p>
            <a:pPr marL="457200" lvl="0" indent="0" algn="l" rtl="0">
              <a:lnSpc>
                <a:spcPct val="80000"/>
              </a:lnSpc>
              <a:spcBef>
                <a:spcPts val="0"/>
              </a:spcBef>
              <a:spcAft>
                <a:spcPts val="0"/>
              </a:spcAft>
              <a:buNone/>
            </a:pPr>
            <a:endParaRPr sz="2400">
              <a:solidFill>
                <a:schemeClr val="dk1"/>
              </a:solidFill>
              <a:highlight>
                <a:schemeClr val="lt1"/>
              </a:highlight>
              <a:latin typeface="Calibri"/>
              <a:ea typeface="Calibri"/>
              <a:cs typeface="Calibri"/>
              <a:sym typeface="Calibri"/>
            </a:endParaRPr>
          </a:p>
          <a:p>
            <a:pPr marL="457200" lvl="0" indent="-381000" algn="l" rtl="0">
              <a:lnSpc>
                <a:spcPct val="80000"/>
              </a:lnSpc>
              <a:spcBef>
                <a:spcPts val="0"/>
              </a:spcBef>
              <a:spcAft>
                <a:spcPts val="0"/>
              </a:spcAft>
              <a:buSzPts val="2400"/>
              <a:buFont typeface="Calibri"/>
              <a:buChar char="►"/>
            </a:pPr>
            <a:r>
              <a:rPr lang="en-US" sz="2400">
                <a:solidFill>
                  <a:schemeClr val="dk1"/>
                </a:solidFill>
                <a:highlight>
                  <a:schemeClr val="lt1"/>
                </a:highlight>
                <a:latin typeface="Calibri"/>
                <a:ea typeface="Calibri"/>
                <a:cs typeface="Calibri"/>
                <a:sym typeface="Calibri"/>
              </a:rPr>
              <a:t>Monitors the outside of the confined space until relieved</a:t>
            </a:r>
            <a:endParaRPr sz="2400">
              <a:solidFill>
                <a:schemeClr val="dk1"/>
              </a:solidFill>
              <a:highlight>
                <a:schemeClr val="lt1"/>
              </a:highlight>
              <a:latin typeface="Calibri"/>
              <a:ea typeface="Calibri"/>
              <a:cs typeface="Calibri"/>
              <a:sym typeface="Calibri"/>
            </a:endParaRPr>
          </a:p>
          <a:p>
            <a:pPr marL="457200" lvl="0" indent="0" algn="l" rtl="0">
              <a:lnSpc>
                <a:spcPct val="80000"/>
              </a:lnSpc>
              <a:spcBef>
                <a:spcPts val="0"/>
              </a:spcBef>
              <a:spcAft>
                <a:spcPts val="0"/>
              </a:spcAft>
              <a:buNone/>
            </a:pPr>
            <a:endParaRPr sz="2400">
              <a:solidFill>
                <a:schemeClr val="dk1"/>
              </a:solidFill>
              <a:highlight>
                <a:schemeClr val="lt1"/>
              </a:highlight>
              <a:latin typeface="Calibri"/>
              <a:ea typeface="Calibri"/>
              <a:cs typeface="Calibri"/>
              <a:sym typeface="Calibri"/>
            </a:endParaRPr>
          </a:p>
          <a:p>
            <a:pPr marL="457200" lvl="0" indent="-381000" algn="l" rtl="0">
              <a:lnSpc>
                <a:spcPct val="100000"/>
              </a:lnSpc>
              <a:spcBef>
                <a:spcPts val="0"/>
              </a:spcBef>
              <a:spcAft>
                <a:spcPts val="0"/>
              </a:spcAft>
              <a:buSzPts val="2400"/>
              <a:buFont typeface="Calibri"/>
              <a:buChar char="►"/>
            </a:pPr>
            <a:r>
              <a:rPr lang="en-US" sz="2400">
                <a:solidFill>
                  <a:schemeClr val="dk1"/>
                </a:solidFill>
                <a:highlight>
                  <a:schemeClr val="lt1"/>
                </a:highlight>
                <a:latin typeface="Calibri"/>
                <a:ea typeface="Calibri"/>
                <a:cs typeface="Calibri"/>
                <a:sym typeface="Calibri"/>
              </a:rPr>
              <a:t>Monitors work conditions before and continuously during working operation</a:t>
            </a:r>
            <a:endParaRPr sz="2400">
              <a:solidFill>
                <a:schemeClr val="dk1"/>
              </a:solidFill>
              <a:highlight>
                <a:schemeClr val="lt1"/>
              </a:highlight>
              <a:latin typeface="Calibri"/>
              <a:ea typeface="Calibri"/>
              <a:cs typeface="Calibri"/>
              <a:sym typeface="Calibri"/>
            </a:endParaRPr>
          </a:p>
          <a:p>
            <a:pPr marL="457200" lvl="0" indent="0" algn="l" rtl="0">
              <a:lnSpc>
                <a:spcPct val="80000"/>
              </a:lnSpc>
              <a:spcBef>
                <a:spcPts val="0"/>
              </a:spcBef>
              <a:spcAft>
                <a:spcPts val="0"/>
              </a:spcAft>
              <a:buNone/>
            </a:pPr>
            <a:endParaRPr sz="2400">
              <a:solidFill>
                <a:schemeClr val="dk1"/>
              </a:solidFill>
              <a:highlight>
                <a:schemeClr val="lt1"/>
              </a:highlight>
              <a:latin typeface="Calibri"/>
              <a:ea typeface="Calibri"/>
              <a:cs typeface="Calibri"/>
              <a:sym typeface="Calibri"/>
            </a:endParaRPr>
          </a:p>
          <a:p>
            <a:pPr marL="457200" lvl="0" indent="-381000" algn="l" rtl="0">
              <a:lnSpc>
                <a:spcPct val="80000"/>
              </a:lnSpc>
              <a:spcBef>
                <a:spcPts val="0"/>
              </a:spcBef>
              <a:spcAft>
                <a:spcPts val="0"/>
              </a:spcAft>
              <a:buSzPts val="2400"/>
              <a:buFont typeface="Calibri"/>
              <a:buChar char="►"/>
            </a:pPr>
            <a:r>
              <a:rPr lang="en-US" sz="2400">
                <a:solidFill>
                  <a:schemeClr val="dk1"/>
                </a:solidFill>
                <a:highlight>
                  <a:schemeClr val="lt1"/>
                </a:highlight>
                <a:latin typeface="Calibri"/>
                <a:ea typeface="Calibri"/>
                <a:cs typeface="Calibri"/>
                <a:sym typeface="Calibri"/>
              </a:rPr>
              <a:t>Continuous monitoring of oxygen levels, documenting levels every 10-15 min. At a minimum atmospheric levels are taken and documented every 2 hrs.</a:t>
            </a:r>
            <a:endParaRPr sz="2400">
              <a:solidFill>
                <a:schemeClr val="dk1"/>
              </a:solidFill>
              <a:highlight>
                <a:schemeClr val="lt1"/>
              </a:highlight>
              <a:latin typeface="Calibri"/>
              <a:ea typeface="Calibri"/>
              <a:cs typeface="Calibri"/>
              <a:sym typeface="Calibri"/>
            </a:endParaRPr>
          </a:p>
          <a:p>
            <a:pPr marL="457200" lvl="0" indent="0" algn="l" rtl="0">
              <a:lnSpc>
                <a:spcPct val="80000"/>
              </a:lnSpc>
              <a:spcBef>
                <a:spcPts val="0"/>
              </a:spcBef>
              <a:spcAft>
                <a:spcPts val="0"/>
              </a:spcAft>
              <a:buNone/>
            </a:pPr>
            <a:endParaRPr sz="2400">
              <a:solidFill>
                <a:schemeClr val="dk1"/>
              </a:solidFill>
              <a:highlight>
                <a:schemeClr val="lt1"/>
              </a:highlight>
              <a:latin typeface="Calibri"/>
              <a:ea typeface="Calibri"/>
              <a:cs typeface="Calibri"/>
              <a:sym typeface="Calibri"/>
            </a:endParaRPr>
          </a:p>
          <a:p>
            <a:pPr marL="457200" lvl="0" indent="-381000" algn="l" rtl="0">
              <a:lnSpc>
                <a:spcPct val="80000"/>
              </a:lnSpc>
              <a:spcBef>
                <a:spcPts val="0"/>
              </a:spcBef>
              <a:spcAft>
                <a:spcPts val="0"/>
              </a:spcAft>
              <a:buSzPts val="2400"/>
              <a:buFont typeface="Calibri"/>
              <a:buChar char="►"/>
            </a:pPr>
            <a:r>
              <a:rPr lang="en-US" sz="2400">
                <a:solidFill>
                  <a:schemeClr val="dk1"/>
                </a:solidFill>
                <a:highlight>
                  <a:schemeClr val="lt1"/>
                </a:highlight>
                <a:latin typeface="Calibri"/>
                <a:ea typeface="Calibri"/>
                <a:cs typeface="Calibri"/>
                <a:sym typeface="Calibri"/>
              </a:rPr>
              <a:t>Keeps contact with entrant and supervisor</a:t>
            </a:r>
            <a:endParaRPr sz="2400">
              <a:solidFill>
                <a:schemeClr val="dk1"/>
              </a:solidFill>
              <a:highlight>
                <a:schemeClr val="lt1"/>
              </a:highlight>
              <a:latin typeface="Calibri"/>
              <a:ea typeface="Calibri"/>
              <a:cs typeface="Calibri"/>
              <a:sym typeface="Calibri"/>
            </a:endParaRPr>
          </a:p>
          <a:p>
            <a:pPr marL="457200" lvl="0" indent="0" algn="l" rtl="0">
              <a:lnSpc>
                <a:spcPct val="80000"/>
              </a:lnSpc>
              <a:spcBef>
                <a:spcPts val="0"/>
              </a:spcBef>
              <a:spcAft>
                <a:spcPts val="0"/>
              </a:spcAft>
              <a:buNone/>
            </a:pPr>
            <a:endParaRPr sz="2400">
              <a:solidFill>
                <a:schemeClr val="dk1"/>
              </a:solidFill>
              <a:highlight>
                <a:schemeClr val="lt1"/>
              </a:highlight>
              <a:latin typeface="Calibri"/>
              <a:ea typeface="Calibri"/>
              <a:cs typeface="Calibri"/>
              <a:sym typeface="Calibri"/>
            </a:endParaRPr>
          </a:p>
          <a:p>
            <a:pPr marL="457200" lvl="0" indent="-381000" algn="l" rtl="0">
              <a:lnSpc>
                <a:spcPct val="80000"/>
              </a:lnSpc>
              <a:spcBef>
                <a:spcPts val="0"/>
              </a:spcBef>
              <a:spcAft>
                <a:spcPts val="0"/>
              </a:spcAft>
              <a:buSzPts val="2400"/>
              <a:buFont typeface="Calibri"/>
              <a:buChar char="►"/>
            </a:pPr>
            <a:r>
              <a:rPr lang="en-US" sz="2400">
                <a:solidFill>
                  <a:schemeClr val="dk1"/>
                </a:solidFill>
                <a:highlight>
                  <a:schemeClr val="lt1"/>
                </a:highlight>
                <a:latin typeface="Calibri"/>
                <a:ea typeface="Calibri"/>
                <a:cs typeface="Calibri"/>
                <a:sym typeface="Calibri"/>
              </a:rPr>
              <a:t>Order evacuation and calls in rescue when required</a:t>
            </a:r>
            <a:endParaRPr sz="2400">
              <a:solidFill>
                <a:schemeClr val="dk1"/>
              </a:solidFill>
              <a:highlight>
                <a:schemeClr val="lt1"/>
              </a:highlight>
              <a:latin typeface="Calibri"/>
              <a:ea typeface="Calibri"/>
              <a:cs typeface="Calibri"/>
              <a:sym typeface="Calibri"/>
            </a:endParaRPr>
          </a:p>
          <a:p>
            <a:pPr marL="457200" lvl="0" indent="0" algn="l" rtl="0">
              <a:lnSpc>
                <a:spcPct val="80000"/>
              </a:lnSpc>
              <a:spcBef>
                <a:spcPts val="0"/>
              </a:spcBef>
              <a:spcAft>
                <a:spcPts val="0"/>
              </a:spcAft>
              <a:buNone/>
            </a:pPr>
            <a:endParaRPr sz="2400">
              <a:solidFill>
                <a:schemeClr val="dk1"/>
              </a:solidFill>
              <a:highlight>
                <a:schemeClr val="lt1"/>
              </a:highlight>
              <a:latin typeface="Calibri"/>
              <a:ea typeface="Calibri"/>
              <a:cs typeface="Calibri"/>
              <a:sym typeface="Calibri"/>
            </a:endParaRPr>
          </a:p>
          <a:p>
            <a:pPr marL="457200" lvl="0" indent="-381000" algn="l" rtl="0">
              <a:lnSpc>
                <a:spcPct val="80000"/>
              </a:lnSpc>
              <a:spcBef>
                <a:spcPts val="0"/>
              </a:spcBef>
              <a:spcAft>
                <a:spcPts val="0"/>
              </a:spcAft>
              <a:buSzPts val="2400"/>
              <a:buFont typeface="Calibri"/>
              <a:buChar char="►"/>
            </a:pPr>
            <a:r>
              <a:rPr lang="en-US" sz="2400">
                <a:solidFill>
                  <a:schemeClr val="dk1"/>
                </a:solidFill>
                <a:highlight>
                  <a:schemeClr val="lt1"/>
                </a:highlight>
                <a:latin typeface="Calibri"/>
                <a:ea typeface="Calibri"/>
                <a:cs typeface="Calibri"/>
                <a:sym typeface="Calibri"/>
              </a:rPr>
              <a:t>Non-entry rescues</a:t>
            </a:r>
            <a:endParaRPr sz="2400">
              <a:solidFill>
                <a:schemeClr val="dk1"/>
              </a:solidFill>
              <a:highlight>
                <a:schemeClr val="lt1"/>
              </a:highlight>
              <a:latin typeface="Calibri"/>
              <a:ea typeface="Calibri"/>
              <a:cs typeface="Calibri"/>
              <a:sym typeface="Calibri"/>
            </a:endParaRPr>
          </a:p>
          <a:p>
            <a:pPr marL="0" lvl="0" indent="0" algn="l" rtl="0">
              <a:spcBef>
                <a:spcPts val="1000"/>
              </a:spcBef>
              <a:spcAft>
                <a:spcPts val="0"/>
              </a:spcAft>
              <a:buNone/>
            </a:pP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51"/>
          <p:cNvSpPr txBox="1">
            <a:spLocks noGrp="1"/>
          </p:cNvSpPr>
          <p:nvPr>
            <p:ph type="title"/>
          </p:nvPr>
        </p:nvSpPr>
        <p:spPr>
          <a:xfrm>
            <a:off x="677334" y="609600"/>
            <a:ext cx="8596800" cy="1320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600"/>
              <a:buNone/>
            </a:pPr>
            <a:r>
              <a:rPr lang="en-US"/>
              <a:t>Worker Training</a:t>
            </a:r>
            <a:endParaRPr/>
          </a:p>
        </p:txBody>
      </p:sp>
      <p:sp>
        <p:nvSpPr>
          <p:cNvPr id="496" name="Google Shape;496;p51"/>
          <p:cNvSpPr txBox="1">
            <a:spLocks noGrp="1"/>
          </p:cNvSpPr>
          <p:nvPr>
            <p:ph type="body" idx="1"/>
          </p:nvPr>
        </p:nvSpPr>
        <p:spPr>
          <a:xfrm>
            <a:off x="128453" y="2127325"/>
            <a:ext cx="6142500" cy="3880800"/>
          </a:xfrm>
          <a:prstGeom prst="rect">
            <a:avLst/>
          </a:prstGeom>
          <a:noFill/>
          <a:ln>
            <a:noFill/>
          </a:ln>
        </p:spPr>
        <p:txBody>
          <a:bodyPr spcFirstLastPara="1" wrap="square" lIns="91425" tIns="45700" rIns="91425" bIns="45700" anchor="t" anchorCtr="0">
            <a:noAutofit/>
          </a:bodyPr>
          <a:lstStyle/>
          <a:p>
            <a:pPr marL="457200" lvl="0" indent="-381000" algn="l" rtl="0">
              <a:lnSpc>
                <a:spcPct val="100000"/>
              </a:lnSpc>
              <a:spcBef>
                <a:spcPts val="1000"/>
              </a:spcBef>
              <a:spcAft>
                <a:spcPts val="0"/>
              </a:spcAft>
              <a:buSzPts val="2400"/>
              <a:buFont typeface="Calibri"/>
              <a:buChar char="►"/>
            </a:pPr>
            <a:r>
              <a:rPr lang="en-US" sz="2400">
                <a:latin typeface="Calibri"/>
                <a:ea typeface="Calibri"/>
                <a:cs typeface="Calibri"/>
                <a:sym typeface="Calibri"/>
              </a:rPr>
              <a:t>Employers are required to provide proper training to all workers who are required to work in a permit-required confined space.</a:t>
            </a:r>
            <a:endParaRPr sz="2400">
              <a:latin typeface="Calibri"/>
              <a:ea typeface="Calibri"/>
              <a:cs typeface="Calibri"/>
              <a:sym typeface="Calibri"/>
            </a:endParaRPr>
          </a:p>
          <a:p>
            <a:pPr marL="457200" lvl="0" indent="-381000" algn="l" rtl="0">
              <a:lnSpc>
                <a:spcPct val="100000"/>
              </a:lnSpc>
              <a:spcBef>
                <a:spcPts val="0"/>
              </a:spcBef>
              <a:spcAft>
                <a:spcPts val="0"/>
              </a:spcAft>
              <a:buSzPts val="2400"/>
              <a:buFont typeface="Calibri"/>
              <a:buChar char="►"/>
            </a:pPr>
            <a:r>
              <a:rPr lang="en-US" sz="2400">
                <a:latin typeface="Calibri"/>
                <a:ea typeface="Calibri"/>
                <a:cs typeface="Calibri"/>
                <a:sym typeface="Calibri"/>
              </a:rPr>
              <a:t>CPR and first aid training</a:t>
            </a:r>
            <a:endParaRPr sz="2400">
              <a:latin typeface="Calibri"/>
              <a:ea typeface="Calibri"/>
              <a:cs typeface="Calibri"/>
              <a:sym typeface="Calibri"/>
            </a:endParaRPr>
          </a:p>
          <a:p>
            <a:pPr marL="457200" lvl="0" indent="-381000" algn="l" rtl="0">
              <a:lnSpc>
                <a:spcPct val="100000"/>
              </a:lnSpc>
              <a:spcBef>
                <a:spcPts val="0"/>
              </a:spcBef>
              <a:spcAft>
                <a:spcPts val="0"/>
              </a:spcAft>
              <a:buSzPts val="2400"/>
              <a:buFont typeface="Calibri"/>
              <a:buChar char="►"/>
            </a:pPr>
            <a:r>
              <a:rPr lang="en-US" sz="2400">
                <a:latin typeface="Calibri"/>
                <a:ea typeface="Calibri"/>
                <a:cs typeface="Calibri"/>
                <a:sym typeface="Calibri"/>
              </a:rPr>
              <a:t>Additional training is required when</a:t>
            </a:r>
            <a:endParaRPr sz="2400">
              <a:latin typeface="Calibri"/>
              <a:ea typeface="Calibri"/>
              <a:cs typeface="Calibri"/>
              <a:sym typeface="Calibri"/>
            </a:endParaRPr>
          </a:p>
          <a:p>
            <a:pPr marL="914400" lvl="1" indent="-381000" algn="l" rtl="0">
              <a:lnSpc>
                <a:spcPct val="100000"/>
              </a:lnSpc>
              <a:spcBef>
                <a:spcPts val="0"/>
              </a:spcBef>
              <a:spcAft>
                <a:spcPts val="0"/>
              </a:spcAft>
              <a:buSzPts val="2400"/>
              <a:buFont typeface="Calibri"/>
              <a:buChar char="►"/>
            </a:pPr>
            <a:r>
              <a:rPr lang="en-US" sz="2400">
                <a:latin typeface="Calibri"/>
                <a:ea typeface="Calibri"/>
                <a:cs typeface="Calibri"/>
                <a:sym typeface="Calibri"/>
              </a:rPr>
              <a:t>job duties change</a:t>
            </a:r>
            <a:endParaRPr sz="2400">
              <a:latin typeface="Calibri"/>
              <a:ea typeface="Calibri"/>
              <a:cs typeface="Calibri"/>
              <a:sym typeface="Calibri"/>
            </a:endParaRPr>
          </a:p>
          <a:p>
            <a:pPr marL="914400" lvl="1" indent="-381000" algn="l" rtl="0">
              <a:lnSpc>
                <a:spcPct val="100000"/>
              </a:lnSpc>
              <a:spcBef>
                <a:spcPts val="0"/>
              </a:spcBef>
              <a:spcAft>
                <a:spcPts val="0"/>
              </a:spcAft>
              <a:buSzPts val="2400"/>
              <a:buFont typeface="Calibri"/>
              <a:buChar char="►"/>
            </a:pPr>
            <a:r>
              <a:rPr lang="en-US" sz="2400">
                <a:latin typeface="Calibri"/>
                <a:ea typeface="Calibri"/>
                <a:cs typeface="Calibri"/>
                <a:sym typeface="Calibri"/>
              </a:rPr>
              <a:t>change in permit space program or a new hazard arises</a:t>
            </a:r>
            <a:endParaRPr sz="2400">
              <a:latin typeface="Calibri"/>
              <a:ea typeface="Calibri"/>
              <a:cs typeface="Calibri"/>
              <a:sym typeface="Calibri"/>
            </a:endParaRPr>
          </a:p>
          <a:p>
            <a:pPr marL="914400" lvl="1" indent="-381000" algn="l" rtl="0">
              <a:lnSpc>
                <a:spcPct val="100000"/>
              </a:lnSpc>
              <a:spcBef>
                <a:spcPts val="0"/>
              </a:spcBef>
              <a:spcAft>
                <a:spcPts val="0"/>
              </a:spcAft>
              <a:buSzPts val="2400"/>
              <a:buFont typeface="Calibri"/>
              <a:buChar char="►"/>
            </a:pPr>
            <a:r>
              <a:rPr lang="en-US" sz="2400">
                <a:latin typeface="Calibri"/>
                <a:ea typeface="Calibri"/>
                <a:cs typeface="Calibri"/>
                <a:sym typeface="Calibri"/>
              </a:rPr>
              <a:t>employee job performance shows deficiencies</a:t>
            </a:r>
            <a:endParaRPr sz="2400">
              <a:latin typeface="Calibri"/>
              <a:ea typeface="Calibri"/>
              <a:cs typeface="Calibri"/>
              <a:sym typeface="Calibri"/>
            </a:endParaRPr>
          </a:p>
        </p:txBody>
      </p:sp>
      <p:pic>
        <p:nvPicPr>
          <p:cNvPr id="497" name="Google Shape;497;p51"/>
          <p:cNvPicPr preferRelativeResize="0"/>
          <p:nvPr/>
        </p:nvPicPr>
        <p:blipFill rotWithShape="1">
          <a:blip r:embed="rId3">
            <a:alphaModFix/>
          </a:blip>
          <a:srcRect/>
          <a:stretch/>
        </p:blipFill>
        <p:spPr>
          <a:xfrm>
            <a:off x="6270950" y="2194600"/>
            <a:ext cx="5739899" cy="3228700"/>
          </a:xfrm>
          <a:prstGeom prst="rect">
            <a:avLst/>
          </a:prstGeom>
          <a:noFill/>
          <a:ln>
            <a:noFill/>
          </a:ln>
        </p:spPr>
      </p:pic>
      <p:sp>
        <p:nvSpPr>
          <p:cNvPr id="498" name="Google Shape;498;p51"/>
          <p:cNvSpPr txBox="1"/>
          <p:nvPr/>
        </p:nvSpPr>
        <p:spPr>
          <a:xfrm>
            <a:off x="6270950" y="5423300"/>
            <a:ext cx="5739900" cy="790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Trebuchet MS"/>
                <a:ea typeface="Trebuchet MS"/>
                <a:cs typeface="Trebuchet MS"/>
                <a:sym typeface="Trebuchet MS"/>
              </a:rPr>
              <a:t>Figure 3</a:t>
            </a:r>
            <a:r>
              <a:rPr lang="en-US">
                <a:latin typeface="Trebuchet MS"/>
                <a:ea typeface="Trebuchet MS"/>
                <a:cs typeface="Trebuchet MS"/>
                <a:sym typeface="Trebuchet MS"/>
              </a:rPr>
              <a:t>7</a:t>
            </a:r>
            <a:r>
              <a:rPr lang="en-US" sz="1400" b="0" i="0" u="none" strike="noStrike" cap="none">
                <a:solidFill>
                  <a:srgbClr val="000000"/>
                </a:solidFill>
                <a:latin typeface="Trebuchet MS"/>
                <a:ea typeface="Trebuchet MS"/>
                <a:cs typeface="Trebuchet MS"/>
                <a:sym typeface="Trebuchet MS"/>
              </a:rPr>
              <a:t>. Confined Space Training(ufadmin, 2019) </a:t>
            </a:r>
            <a:endParaRPr sz="1400" b="0" i="0" u="none" strike="noStrike" cap="none">
              <a:solidFill>
                <a:srgbClr val="000000"/>
              </a:solidFill>
              <a:latin typeface="Trebuchet MS"/>
              <a:ea typeface="Trebuchet MS"/>
              <a:cs typeface="Trebuchet MS"/>
              <a:sym typeface="Trebuchet M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52"/>
          <p:cNvSpPr txBox="1">
            <a:spLocks noGrp="1"/>
          </p:cNvSpPr>
          <p:nvPr>
            <p:ph type="title"/>
          </p:nvPr>
        </p:nvSpPr>
        <p:spPr>
          <a:xfrm>
            <a:off x="677334" y="609600"/>
            <a:ext cx="8596800" cy="1320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600"/>
              <a:buNone/>
            </a:pPr>
            <a:r>
              <a:rPr lang="en-US"/>
              <a:t>Rescue Service Personnel</a:t>
            </a:r>
            <a:endParaRPr/>
          </a:p>
        </p:txBody>
      </p:sp>
      <p:sp>
        <p:nvSpPr>
          <p:cNvPr id="505" name="Google Shape;505;p52"/>
          <p:cNvSpPr txBox="1">
            <a:spLocks noGrp="1"/>
          </p:cNvSpPr>
          <p:nvPr>
            <p:ph type="body" idx="1"/>
          </p:nvPr>
        </p:nvSpPr>
        <p:spPr>
          <a:xfrm>
            <a:off x="407200" y="1243025"/>
            <a:ext cx="6910800" cy="5229300"/>
          </a:xfrm>
          <a:prstGeom prst="rect">
            <a:avLst/>
          </a:prstGeom>
          <a:noFill/>
          <a:ln>
            <a:noFill/>
          </a:ln>
        </p:spPr>
        <p:txBody>
          <a:bodyPr spcFirstLastPara="1" wrap="square" lIns="91425" tIns="45700" rIns="91425" bIns="45700" anchor="t" anchorCtr="0">
            <a:noAutofit/>
          </a:bodyPr>
          <a:lstStyle/>
          <a:p>
            <a:pPr marL="457200" lvl="0" indent="-355600" algn="l" rtl="0">
              <a:lnSpc>
                <a:spcPct val="100000"/>
              </a:lnSpc>
              <a:spcBef>
                <a:spcPts val="1000"/>
              </a:spcBef>
              <a:spcAft>
                <a:spcPts val="0"/>
              </a:spcAft>
              <a:buSzPts val="2000"/>
              <a:buChar char="►"/>
            </a:pPr>
            <a:r>
              <a:rPr lang="en-US" sz="2000">
                <a:solidFill>
                  <a:srgbClr val="000000"/>
                </a:solidFill>
                <a:latin typeface="Calibri"/>
                <a:ea typeface="Calibri"/>
                <a:cs typeface="Calibri"/>
                <a:sym typeface="Calibri"/>
              </a:rPr>
              <a:t>Follow the NIOSH and NFPA standards</a:t>
            </a:r>
            <a:endParaRPr sz="2000">
              <a:solidFill>
                <a:srgbClr val="000000"/>
              </a:solidFill>
              <a:latin typeface="Calibri"/>
              <a:ea typeface="Calibri"/>
              <a:cs typeface="Calibri"/>
              <a:sym typeface="Calibri"/>
            </a:endParaRPr>
          </a:p>
          <a:p>
            <a:pPr marL="457200" lvl="0" indent="-355600" algn="l" rtl="0">
              <a:lnSpc>
                <a:spcPct val="100000"/>
              </a:lnSpc>
              <a:spcBef>
                <a:spcPts val="1000"/>
              </a:spcBef>
              <a:spcAft>
                <a:spcPts val="0"/>
              </a:spcAft>
              <a:buSzPts val="2000"/>
              <a:buChar char="►"/>
            </a:pPr>
            <a:r>
              <a:rPr lang="en-US" sz="2000">
                <a:solidFill>
                  <a:srgbClr val="000000"/>
                </a:solidFill>
                <a:latin typeface="Calibri"/>
                <a:ea typeface="Calibri"/>
                <a:cs typeface="Calibri"/>
                <a:sym typeface="Calibri"/>
              </a:rPr>
              <a:t>Required by OSHA standard under section </a:t>
            </a:r>
            <a:r>
              <a:rPr lang="en-US" sz="2000" b="1">
                <a:solidFill>
                  <a:srgbClr val="000000"/>
                </a:solidFill>
                <a:highlight>
                  <a:srgbClr val="FFFFFF"/>
                </a:highlight>
                <a:latin typeface="Calibri"/>
                <a:ea typeface="Calibri"/>
                <a:cs typeface="Calibri"/>
                <a:sym typeface="Calibri"/>
              </a:rPr>
              <a:t>1910.146(d)(9)</a:t>
            </a:r>
            <a:r>
              <a:rPr lang="en-US" sz="2000">
                <a:solidFill>
                  <a:srgbClr val="000000"/>
                </a:solidFill>
                <a:latin typeface="Calibri"/>
                <a:ea typeface="Calibri"/>
                <a:cs typeface="Calibri"/>
                <a:sym typeface="Calibri"/>
              </a:rPr>
              <a:t> , </a:t>
            </a:r>
            <a:endParaRPr sz="2000">
              <a:solidFill>
                <a:srgbClr val="000000"/>
              </a:solidFill>
              <a:latin typeface="Calibri"/>
              <a:ea typeface="Calibri"/>
              <a:cs typeface="Calibri"/>
              <a:sym typeface="Calibri"/>
            </a:endParaRPr>
          </a:p>
          <a:p>
            <a:pPr marL="457200" lvl="0" indent="-355600" algn="l" rtl="0">
              <a:lnSpc>
                <a:spcPct val="100000"/>
              </a:lnSpc>
              <a:spcBef>
                <a:spcPts val="0"/>
              </a:spcBef>
              <a:spcAft>
                <a:spcPts val="0"/>
              </a:spcAft>
              <a:buSzPts val="2000"/>
              <a:buFont typeface="Calibri"/>
              <a:buChar char="►"/>
            </a:pPr>
            <a:r>
              <a:rPr lang="en-US" sz="2000">
                <a:solidFill>
                  <a:srgbClr val="000000"/>
                </a:solidFill>
                <a:latin typeface="Calibri"/>
                <a:ea typeface="Calibri"/>
                <a:cs typeface="Calibri"/>
                <a:sym typeface="Calibri"/>
              </a:rPr>
              <a:t>Rescue Service Personnel:</a:t>
            </a:r>
            <a:endParaRPr sz="2000">
              <a:solidFill>
                <a:srgbClr val="000000"/>
              </a:solidFill>
              <a:latin typeface="Calibri"/>
              <a:ea typeface="Calibri"/>
              <a:cs typeface="Calibri"/>
              <a:sym typeface="Calibri"/>
            </a:endParaRPr>
          </a:p>
          <a:p>
            <a:pPr marL="914400" lvl="1" indent="-355600" algn="l" rtl="0">
              <a:lnSpc>
                <a:spcPct val="100000"/>
              </a:lnSpc>
              <a:spcBef>
                <a:spcPts val="0"/>
              </a:spcBef>
              <a:spcAft>
                <a:spcPts val="0"/>
              </a:spcAft>
              <a:buSzPts val="2000"/>
              <a:buFont typeface="Calibri"/>
              <a:buChar char="►"/>
            </a:pPr>
            <a:r>
              <a:rPr lang="en-US" sz="2000">
                <a:solidFill>
                  <a:srgbClr val="000000"/>
                </a:solidFill>
                <a:latin typeface="Calibri"/>
                <a:ea typeface="Calibri"/>
                <a:cs typeface="Calibri"/>
                <a:sym typeface="Calibri"/>
              </a:rPr>
              <a:t>be capable of responding to an emergency in a timely manner</a:t>
            </a:r>
            <a:endParaRPr sz="2000">
              <a:solidFill>
                <a:srgbClr val="000000"/>
              </a:solidFill>
              <a:latin typeface="Calibri"/>
              <a:ea typeface="Calibri"/>
              <a:cs typeface="Calibri"/>
              <a:sym typeface="Calibri"/>
            </a:endParaRPr>
          </a:p>
          <a:p>
            <a:pPr marL="914400" lvl="1" indent="-355600" algn="l" rtl="0">
              <a:lnSpc>
                <a:spcPct val="100000"/>
              </a:lnSpc>
              <a:spcBef>
                <a:spcPts val="0"/>
              </a:spcBef>
              <a:spcAft>
                <a:spcPts val="0"/>
              </a:spcAft>
              <a:buSzPts val="2000"/>
              <a:buFont typeface="Calibri"/>
              <a:buChar char="►"/>
            </a:pPr>
            <a:r>
              <a:rPr lang="en-US" sz="2000">
                <a:solidFill>
                  <a:srgbClr val="000000"/>
                </a:solidFill>
                <a:latin typeface="Calibri"/>
                <a:ea typeface="Calibri"/>
                <a:cs typeface="Calibri"/>
                <a:sym typeface="Calibri"/>
              </a:rPr>
              <a:t>must be provided with proper personal protective equipment and proper training</a:t>
            </a:r>
            <a:endParaRPr sz="2000">
              <a:solidFill>
                <a:srgbClr val="000000"/>
              </a:solidFill>
              <a:latin typeface="Calibri"/>
              <a:ea typeface="Calibri"/>
              <a:cs typeface="Calibri"/>
              <a:sym typeface="Calibri"/>
            </a:endParaRPr>
          </a:p>
          <a:p>
            <a:pPr marL="914400" lvl="1" indent="-355600" algn="l" rtl="0">
              <a:lnSpc>
                <a:spcPct val="100000"/>
              </a:lnSpc>
              <a:spcBef>
                <a:spcPts val="0"/>
              </a:spcBef>
              <a:spcAft>
                <a:spcPts val="0"/>
              </a:spcAft>
              <a:buSzPts val="2000"/>
              <a:buFont typeface="Calibri"/>
              <a:buChar char="►"/>
            </a:pPr>
            <a:r>
              <a:rPr lang="en-US" sz="2000">
                <a:solidFill>
                  <a:srgbClr val="000000"/>
                </a:solidFill>
                <a:latin typeface="Calibri"/>
                <a:ea typeface="Calibri"/>
                <a:cs typeface="Calibri"/>
                <a:sym typeface="Calibri"/>
              </a:rPr>
              <a:t>must receive the same authorized entrants training as well as rescue duties</a:t>
            </a:r>
            <a:endParaRPr sz="2000">
              <a:solidFill>
                <a:srgbClr val="000000"/>
              </a:solidFill>
              <a:latin typeface="Calibri"/>
              <a:ea typeface="Calibri"/>
              <a:cs typeface="Calibri"/>
              <a:sym typeface="Calibri"/>
            </a:endParaRPr>
          </a:p>
          <a:p>
            <a:pPr marL="914400" lvl="1" indent="-355600" algn="l" rtl="0">
              <a:lnSpc>
                <a:spcPct val="100000"/>
              </a:lnSpc>
              <a:spcBef>
                <a:spcPts val="0"/>
              </a:spcBef>
              <a:spcAft>
                <a:spcPts val="0"/>
              </a:spcAft>
              <a:buSzPts val="2000"/>
              <a:buFont typeface="Calibri"/>
              <a:buChar char="►"/>
            </a:pPr>
            <a:r>
              <a:rPr lang="en-US" sz="2000">
                <a:solidFill>
                  <a:srgbClr val="000000"/>
                </a:solidFill>
                <a:latin typeface="Calibri"/>
                <a:ea typeface="Calibri"/>
                <a:cs typeface="Calibri"/>
                <a:sym typeface="Calibri"/>
              </a:rPr>
              <a:t>CPR and first aid trained (one minimum certified)</a:t>
            </a:r>
            <a:endParaRPr sz="2000">
              <a:solidFill>
                <a:srgbClr val="000000"/>
              </a:solidFill>
              <a:latin typeface="Calibri"/>
              <a:ea typeface="Calibri"/>
              <a:cs typeface="Calibri"/>
              <a:sym typeface="Calibri"/>
            </a:endParaRPr>
          </a:p>
          <a:p>
            <a:pPr marL="914400" lvl="1" indent="-355600" algn="l" rtl="0">
              <a:lnSpc>
                <a:spcPct val="100000"/>
              </a:lnSpc>
              <a:spcBef>
                <a:spcPts val="0"/>
              </a:spcBef>
              <a:spcAft>
                <a:spcPts val="0"/>
              </a:spcAft>
              <a:buSzPts val="2000"/>
              <a:buFont typeface="Calibri"/>
              <a:buChar char="►"/>
            </a:pPr>
            <a:r>
              <a:rPr lang="en-US" sz="2000">
                <a:solidFill>
                  <a:srgbClr val="000000"/>
                </a:solidFill>
                <a:latin typeface="Calibri"/>
                <a:ea typeface="Calibri"/>
                <a:cs typeface="Calibri"/>
                <a:sym typeface="Calibri"/>
              </a:rPr>
              <a:t>practice rescues are performed yearly</a:t>
            </a:r>
            <a:endParaRPr sz="2000">
              <a:solidFill>
                <a:srgbClr val="000000"/>
              </a:solidFill>
              <a:latin typeface="Calibri"/>
              <a:ea typeface="Calibri"/>
              <a:cs typeface="Calibri"/>
              <a:sym typeface="Calibri"/>
            </a:endParaRPr>
          </a:p>
          <a:p>
            <a:pPr marL="914400" lvl="1" indent="-355600" algn="l" rtl="0">
              <a:lnSpc>
                <a:spcPct val="100000"/>
              </a:lnSpc>
              <a:spcBef>
                <a:spcPts val="0"/>
              </a:spcBef>
              <a:spcAft>
                <a:spcPts val="0"/>
              </a:spcAft>
              <a:buSzPts val="2000"/>
              <a:buFont typeface="Calibri"/>
              <a:buChar char="►"/>
            </a:pPr>
            <a:r>
              <a:rPr lang="en-US" sz="2000">
                <a:solidFill>
                  <a:srgbClr val="000000"/>
                </a:solidFill>
                <a:latin typeface="Calibri"/>
                <a:ea typeface="Calibri"/>
                <a:cs typeface="Calibri"/>
                <a:sym typeface="Calibri"/>
              </a:rPr>
              <a:t>aware of the hazards in a permit space and hazardous safety training</a:t>
            </a:r>
            <a:endParaRPr sz="2000">
              <a:solidFill>
                <a:srgbClr val="000000"/>
              </a:solidFill>
              <a:latin typeface="Calibri"/>
              <a:ea typeface="Calibri"/>
              <a:cs typeface="Calibri"/>
              <a:sym typeface="Calibri"/>
            </a:endParaRPr>
          </a:p>
          <a:p>
            <a:pPr marL="914400" lvl="1" indent="-355600" algn="l" rtl="0">
              <a:lnSpc>
                <a:spcPct val="100000"/>
              </a:lnSpc>
              <a:spcBef>
                <a:spcPts val="0"/>
              </a:spcBef>
              <a:spcAft>
                <a:spcPts val="0"/>
              </a:spcAft>
              <a:buSzPts val="2000"/>
              <a:buFont typeface="Calibri"/>
              <a:buChar char="►"/>
            </a:pPr>
            <a:r>
              <a:rPr lang="en-US" sz="2000">
                <a:solidFill>
                  <a:srgbClr val="000000"/>
                </a:solidFill>
                <a:latin typeface="Calibri"/>
                <a:ea typeface="Calibri"/>
                <a:cs typeface="Calibri"/>
                <a:sym typeface="Calibri"/>
              </a:rPr>
              <a:t>Every two year must be recertified for confined space entrant by NIOSH</a:t>
            </a:r>
            <a:endParaRPr sz="2000">
              <a:solidFill>
                <a:srgbClr val="000000"/>
              </a:solidFill>
              <a:latin typeface="Calibri"/>
              <a:ea typeface="Calibri"/>
              <a:cs typeface="Calibri"/>
              <a:sym typeface="Calibri"/>
            </a:endParaRPr>
          </a:p>
          <a:p>
            <a:pPr marL="914400" lvl="0" indent="0" algn="l" rtl="0">
              <a:lnSpc>
                <a:spcPct val="100000"/>
              </a:lnSpc>
              <a:spcBef>
                <a:spcPts val="0"/>
              </a:spcBef>
              <a:spcAft>
                <a:spcPts val="0"/>
              </a:spcAft>
              <a:buNone/>
            </a:pPr>
            <a:endParaRPr sz="2000">
              <a:solidFill>
                <a:srgbClr val="000000"/>
              </a:solidFill>
              <a:latin typeface="Calibri"/>
              <a:ea typeface="Calibri"/>
              <a:cs typeface="Calibri"/>
              <a:sym typeface="Calibri"/>
            </a:endParaRPr>
          </a:p>
        </p:txBody>
      </p:sp>
      <p:pic>
        <p:nvPicPr>
          <p:cNvPr id="506" name="Google Shape;506;p52"/>
          <p:cNvPicPr preferRelativeResize="0"/>
          <p:nvPr/>
        </p:nvPicPr>
        <p:blipFill rotWithShape="1">
          <a:blip r:embed="rId3">
            <a:alphaModFix/>
          </a:blip>
          <a:srcRect/>
          <a:stretch/>
        </p:blipFill>
        <p:spPr>
          <a:xfrm>
            <a:off x="7318124" y="2305713"/>
            <a:ext cx="4697249" cy="3133375"/>
          </a:xfrm>
          <a:prstGeom prst="rect">
            <a:avLst/>
          </a:prstGeom>
          <a:noFill/>
          <a:ln>
            <a:noFill/>
          </a:ln>
        </p:spPr>
      </p:pic>
      <p:sp>
        <p:nvSpPr>
          <p:cNvPr id="507" name="Google Shape;507;p52"/>
          <p:cNvSpPr txBox="1"/>
          <p:nvPr/>
        </p:nvSpPr>
        <p:spPr>
          <a:xfrm>
            <a:off x="7318125" y="5439075"/>
            <a:ext cx="4697100" cy="790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Trebuchet MS"/>
                <a:ea typeface="Trebuchet MS"/>
                <a:cs typeface="Trebuchet MS"/>
                <a:sym typeface="Trebuchet MS"/>
              </a:rPr>
              <a:t>Figure 38. Confined Space Rescue Service (Rescue 3 International, 2015)</a:t>
            </a:r>
            <a:endParaRPr sz="1400" b="0" i="0" u="none" strike="noStrike" cap="none">
              <a:solidFill>
                <a:srgbClr val="000000"/>
              </a:solidFill>
              <a:latin typeface="Trebuchet MS"/>
              <a:ea typeface="Trebuchet MS"/>
              <a:cs typeface="Trebuchet MS"/>
              <a:sym typeface="Trebuchet M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53"/>
          <p:cNvSpPr txBox="1">
            <a:spLocks noGrp="1"/>
          </p:cNvSpPr>
          <p:nvPr>
            <p:ph type="title"/>
          </p:nvPr>
        </p:nvSpPr>
        <p:spPr>
          <a:xfrm>
            <a:off x="677334" y="609600"/>
            <a:ext cx="8596800" cy="1320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600"/>
              <a:buNone/>
            </a:pPr>
            <a:r>
              <a:rPr lang="en-US"/>
              <a:t>Safety Practices</a:t>
            </a:r>
            <a:endParaRPr/>
          </a:p>
        </p:txBody>
      </p:sp>
      <p:sp>
        <p:nvSpPr>
          <p:cNvPr id="514" name="Google Shape;514;p53"/>
          <p:cNvSpPr txBox="1">
            <a:spLocks noGrp="1"/>
          </p:cNvSpPr>
          <p:nvPr>
            <p:ph type="body" idx="1"/>
          </p:nvPr>
        </p:nvSpPr>
        <p:spPr>
          <a:xfrm>
            <a:off x="677334" y="1631389"/>
            <a:ext cx="8596800" cy="3880800"/>
          </a:xfrm>
          <a:prstGeom prst="rect">
            <a:avLst/>
          </a:prstGeom>
          <a:noFill/>
          <a:ln>
            <a:noFill/>
          </a:ln>
        </p:spPr>
        <p:txBody>
          <a:bodyPr spcFirstLastPara="1" wrap="square" lIns="91425" tIns="45700" rIns="91425" bIns="45700" anchor="t" anchorCtr="0">
            <a:noAutofit/>
          </a:bodyPr>
          <a:lstStyle/>
          <a:p>
            <a:pPr marL="457200" lvl="0" indent="-381000" algn="l" rtl="0">
              <a:lnSpc>
                <a:spcPct val="100000"/>
              </a:lnSpc>
              <a:spcBef>
                <a:spcPts val="1000"/>
              </a:spcBef>
              <a:spcAft>
                <a:spcPts val="0"/>
              </a:spcAft>
              <a:buSzPts val="2400"/>
              <a:buFont typeface="Calibri"/>
              <a:buChar char="►"/>
            </a:pPr>
            <a:r>
              <a:rPr lang="en-US" sz="2400">
                <a:latin typeface="Calibri"/>
                <a:ea typeface="Calibri"/>
                <a:cs typeface="Calibri"/>
                <a:sym typeface="Calibri"/>
              </a:rPr>
              <a:t>Display permit on the worksite</a:t>
            </a:r>
            <a:endParaRPr sz="2400">
              <a:latin typeface="Calibri"/>
              <a:ea typeface="Calibri"/>
              <a:cs typeface="Calibri"/>
              <a:sym typeface="Calibri"/>
            </a:endParaRPr>
          </a:p>
          <a:p>
            <a:pPr marL="457200" lvl="0" indent="-381000" algn="l" rtl="0">
              <a:lnSpc>
                <a:spcPct val="100000"/>
              </a:lnSpc>
              <a:spcBef>
                <a:spcPts val="0"/>
              </a:spcBef>
              <a:spcAft>
                <a:spcPts val="0"/>
              </a:spcAft>
              <a:buSzPts val="2400"/>
              <a:buFont typeface="Calibri"/>
              <a:buChar char="►"/>
            </a:pPr>
            <a:r>
              <a:rPr lang="en-US" sz="2400">
                <a:latin typeface="Calibri"/>
                <a:ea typeface="Calibri"/>
                <a:cs typeface="Calibri"/>
                <a:sym typeface="Calibri"/>
              </a:rPr>
              <a:t>Monitor atmosphere content levels at all times!</a:t>
            </a:r>
            <a:endParaRPr sz="2400">
              <a:latin typeface="Calibri"/>
              <a:ea typeface="Calibri"/>
              <a:cs typeface="Calibri"/>
              <a:sym typeface="Calibri"/>
            </a:endParaRPr>
          </a:p>
          <a:p>
            <a:pPr marL="457200" lvl="0" indent="-381000" algn="l" rtl="0">
              <a:lnSpc>
                <a:spcPct val="100000"/>
              </a:lnSpc>
              <a:spcBef>
                <a:spcPts val="0"/>
              </a:spcBef>
              <a:spcAft>
                <a:spcPts val="0"/>
              </a:spcAft>
              <a:buSzPts val="2400"/>
              <a:buFont typeface="Calibri"/>
              <a:buChar char="►"/>
            </a:pPr>
            <a:r>
              <a:rPr lang="en-US" sz="2400">
                <a:latin typeface="Calibri"/>
                <a:ea typeface="Calibri"/>
                <a:cs typeface="Calibri"/>
                <a:sym typeface="Calibri"/>
              </a:rPr>
              <a:t>Measure gas levels in multiple elevations</a:t>
            </a:r>
            <a:endParaRPr sz="2400">
              <a:latin typeface="Calibri"/>
              <a:ea typeface="Calibri"/>
              <a:cs typeface="Calibri"/>
              <a:sym typeface="Calibri"/>
            </a:endParaRPr>
          </a:p>
          <a:p>
            <a:pPr marL="457200" lvl="0" indent="-381000" algn="l" rtl="0">
              <a:lnSpc>
                <a:spcPct val="100000"/>
              </a:lnSpc>
              <a:spcBef>
                <a:spcPts val="0"/>
              </a:spcBef>
              <a:spcAft>
                <a:spcPts val="0"/>
              </a:spcAft>
              <a:buSzPts val="2400"/>
              <a:buFont typeface="Calibri"/>
              <a:buChar char="►"/>
            </a:pPr>
            <a:r>
              <a:rPr lang="en-US" sz="2400">
                <a:latin typeface="Calibri"/>
                <a:ea typeface="Calibri"/>
                <a:cs typeface="Calibri"/>
                <a:sym typeface="Calibri"/>
              </a:rPr>
              <a:t>Have at least one attendant on standby outside in constant communication with entrant</a:t>
            </a:r>
            <a:endParaRPr sz="2400">
              <a:latin typeface="Calibri"/>
              <a:ea typeface="Calibri"/>
              <a:cs typeface="Calibri"/>
              <a:sym typeface="Calibri"/>
            </a:endParaRPr>
          </a:p>
          <a:p>
            <a:pPr marL="457200" lvl="0" indent="-381000" algn="l" rtl="0">
              <a:lnSpc>
                <a:spcPct val="100000"/>
              </a:lnSpc>
              <a:spcBef>
                <a:spcPts val="0"/>
              </a:spcBef>
              <a:spcAft>
                <a:spcPts val="0"/>
              </a:spcAft>
              <a:buSzPts val="2400"/>
              <a:buFont typeface="Calibri"/>
              <a:buChar char="►"/>
            </a:pPr>
            <a:r>
              <a:rPr lang="en-US" sz="2400">
                <a:latin typeface="Calibri"/>
                <a:ea typeface="Calibri"/>
                <a:cs typeface="Calibri"/>
                <a:sym typeface="Calibri"/>
              </a:rPr>
              <a:t>Equip entrants with communication device</a:t>
            </a:r>
            <a:endParaRPr sz="2400">
              <a:solidFill>
                <a:srgbClr val="FF0000"/>
              </a:solidFill>
              <a:latin typeface="Calibri"/>
              <a:ea typeface="Calibri"/>
              <a:cs typeface="Calibri"/>
              <a:sym typeface="Calibri"/>
            </a:endParaRPr>
          </a:p>
          <a:p>
            <a:pPr marL="457200" lvl="0" indent="-381000" algn="l" rtl="0">
              <a:lnSpc>
                <a:spcPct val="100000"/>
              </a:lnSpc>
              <a:spcBef>
                <a:spcPts val="0"/>
              </a:spcBef>
              <a:spcAft>
                <a:spcPts val="0"/>
              </a:spcAft>
              <a:buSzPts val="2400"/>
              <a:buFont typeface="Calibri"/>
              <a:buChar char="►"/>
            </a:pPr>
            <a:r>
              <a:rPr lang="en-US" sz="2400">
                <a:latin typeface="Calibri"/>
                <a:ea typeface="Calibri"/>
                <a:cs typeface="Calibri"/>
                <a:sym typeface="Calibri"/>
              </a:rPr>
              <a:t>Lockout/Tagout equipment before entering</a:t>
            </a:r>
            <a:endParaRPr sz="2400">
              <a:latin typeface="Calibri"/>
              <a:ea typeface="Calibri"/>
              <a:cs typeface="Calibri"/>
              <a:sym typeface="Calibri"/>
            </a:endParaRPr>
          </a:p>
          <a:p>
            <a:pPr marL="457200" lvl="0" indent="-381000" algn="l" rtl="0">
              <a:lnSpc>
                <a:spcPct val="100000"/>
              </a:lnSpc>
              <a:spcBef>
                <a:spcPts val="0"/>
              </a:spcBef>
              <a:spcAft>
                <a:spcPts val="0"/>
              </a:spcAft>
              <a:buSzPts val="2400"/>
              <a:buFont typeface="Calibri"/>
              <a:buChar char="►"/>
            </a:pPr>
            <a:r>
              <a:rPr lang="en-US" sz="2400">
                <a:latin typeface="Calibri"/>
                <a:ea typeface="Calibri"/>
                <a:cs typeface="Calibri"/>
                <a:sym typeface="Calibri"/>
              </a:rPr>
              <a:t>Secure the perimeter of a permit space</a:t>
            </a:r>
            <a:endParaRPr sz="2400">
              <a:latin typeface="Calibri"/>
              <a:ea typeface="Calibri"/>
              <a:cs typeface="Calibri"/>
              <a:sym typeface="Calibri"/>
            </a:endParaRPr>
          </a:p>
          <a:p>
            <a:pPr marL="457200" lvl="0" indent="-381000" algn="l" rtl="0">
              <a:lnSpc>
                <a:spcPct val="100000"/>
              </a:lnSpc>
              <a:spcBef>
                <a:spcPts val="0"/>
              </a:spcBef>
              <a:spcAft>
                <a:spcPts val="0"/>
              </a:spcAft>
              <a:buSzPts val="2400"/>
              <a:buFont typeface="Calibri"/>
              <a:buChar char="►"/>
            </a:pPr>
            <a:r>
              <a:rPr lang="en-US" sz="2400">
                <a:latin typeface="Calibri"/>
                <a:ea typeface="Calibri"/>
                <a:cs typeface="Calibri"/>
                <a:sym typeface="Calibri"/>
              </a:rPr>
              <a:t>More eyes on site, the better.</a:t>
            </a:r>
            <a:endParaRPr sz="2400">
              <a:latin typeface="Calibri"/>
              <a:ea typeface="Calibri"/>
              <a:cs typeface="Calibri"/>
              <a:sym typeface="Calibri"/>
            </a:endParaRPr>
          </a:p>
          <a:p>
            <a:pPr marL="457200" lvl="0" indent="-381000" algn="l" rtl="0">
              <a:lnSpc>
                <a:spcPct val="100000"/>
              </a:lnSpc>
              <a:spcBef>
                <a:spcPts val="0"/>
              </a:spcBef>
              <a:spcAft>
                <a:spcPts val="0"/>
              </a:spcAft>
              <a:buSzPts val="2400"/>
              <a:buFont typeface="Calibri"/>
              <a:buChar char="►"/>
            </a:pPr>
            <a:r>
              <a:rPr lang="en-US" sz="2400">
                <a:latin typeface="Calibri"/>
                <a:ea typeface="Calibri"/>
                <a:cs typeface="Calibri"/>
                <a:sym typeface="Calibri"/>
              </a:rPr>
              <a:t>Use safety equipment, ventilation equipment, and personal protective equipment</a:t>
            </a:r>
            <a:endParaRPr sz="2400">
              <a:latin typeface="Calibri"/>
              <a:ea typeface="Calibri"/>
              <a:cs typeface="Calibri"/>
              <a:sym typeface="Calibri"/>
            </a:endParaRPr>
          </a:p>
          <a:p>
            <a:pPr marL="457200" lvl="0" indent="-381000" algn="l" rtl="0">
              <a:lnSpc>
                <a:spcPct val="100000"/>
              </a:lnSpc>
              <a:spcBef>
                <a:spcPts val="0"/>
              </a:spcBef>
              <a:spcAft>
                <a:spcPts val="0"/>
              </a:spcAft>
              <a:buSzPts val="2400"/>
              <a:buFont typeface="Calibri"/>
              <a:buChar char="►"/>
            </a:pPr>
            <a:r>
              <a:rPr lang="en-US" sz="2400">
                <a:latin typeface="Calibri"/>
                <a:ea typeface="Calibri"/>
                <a:cs typeface="Calibri"/>
                <a:sym typeface="Calibri"/>
              </a:rPr>
              <a:t>Ventilate properly</a:t>
            </a:r>
            <a:endParaRPr sz="2400">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54"/>
          <p:cNvSpPr txBox="1">
            <a:spLocks noGrp="1"/>
          </p:cNvSpPr>
          <p:nvPr>
            <p:ph type="title"/>
          </p:nvPr>
        </p:nvSpPr>
        <p:spPr>
          <a:xfrm>
            <a:off x="677325" y="609600"/>
            <a:ext cx="8596800" cy="732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600"/>
              <a:buNone/>
            </a:pPr>
            <a:r>
              <a:rPr lang="en-US"/>
              <a:t>Case study of Confined Spaces</a:t>
            </a:r>
            <a:endParaRPr/>
          </a:p>
        </p:txBody>
      </p:sp>
      <p:sp>
        <p:nvSpPr>
          <p:cNvPr id="521" name="Google Shape;521;p54"/>
          <p:cNvSpPr txBox="1">
            <a:spLocks noGrp="1"/>
          </p:cNvSpPr>
          <p:nvPr>
            <p:ph type="body" idx="1"/>
          </p:nvPr>
        </p:nvSpPr>
        <p:spPr>
          <a:xfrm>
            <a:off x="677325" y="1466025"/>
            <a:ext cx="6637800" cy="4575300"/>
          </a:xfrm>
          <a:prstGeom prst="rect">
            <a:avLst/>
          </a:prstGeom>
          <a:noFill/>
          <a:ln>
            <a:noFill/>
          </a:ln>
        </p:spPr>
        <p:txBody>
          <a:bodyPr spcFirstLastPara="1" wrap="square" lIns="91425" tIns="45700" rIns="91425" bIns="45700" anchor="t" anchorCtr="0">
            <a:noAutofit/>
          </a:bodyPr>
          <a:lstStyle/>
          <a:p>
            <a:pPr marL="457200" lvl="0" indent="-419100" algn="l" rtl="0">
              <a:lnSpc>
                <a:spcPct val="115000"/>
              </a:lnSpc>
              <a:spcBef>
                <a:spcPts val="1000"/>
              </a:spcBef>
              <a:spcAft>
                <a:spcPts val="0"/>
              </a:spcAft>
              <a:buSzPts val="3000"/>
              <a:buFont typeface="Times New Roman"/>
              <a:buChar char="►"/>
            </a:pPr>
            <a:r>
              <a:rPr lang="en-US" sz="3000" u="sng">
                <a:solidFill>
                  <a:schemeClr val="hlink"/>
                </a:solidFill>
                <a:latin typeface="Times New Roman"/>
                <a:ea typeface="Times New Roman"/>
                <a:cs typeface="Times New Roman"/>
                <a:sym typeface="Times New Roman"/>
                <a:hlinkClick r:id="rId3"/>
              </a:rPr>
              <a:t>Case Study Link</a:t>
            </a:r>
            <a:endParaRPr sz="3000">
              <a:solidFill>
                <a:srgbClr val="FF0000"/>
              </a:solidFill>
              <a:latin typeface="Times New Roman"/>
              <a:ea typeface="Times New Roman"/>
              <a:cs typeface="Times New Roman"/>
              <a:sym typeface="Times New Roman"/>
            </a:endParaRPr>
          </a:p>
          <a:p>
            <a:pPr marL="457200" lvl="0" indent="-419100" algn="l" rtl="0">
              <a:lnSpc>
                <a:spcPct val="115000"/>
              </a:lnSpc>
              <a:spcBef>
                <a:spcPts val="0"/>
              </a:spcBef>
              <a:spcAft>
                <a:spcPts val="0"/>
              </a:spcAft>
              <a:buSzPts val="3000"/>
              <a:buFont typeface="Calibri"/>
              <a:buChar char="►"/>
            </a:pPr>
            <a:r>
              <a:rPr lang="en-US" sz="3000">
                <a:solidFill>
                  <a:srgbClr val="000000"/>
                </a:solidFill>
                <a:highlight>
                  <a:srgbClr val="FFFFFF"/>
                </a:highlight>
                <a:latin typeface="Calibri"/>
                <a:ea typeface="Calibri"/>
                <a:cs typeface="Calibri"/>
                <a:sym typeface="Calibri"/>
              </a:rPr>
              <a:t>In January 6, 2017 A 36 year old pipe layer entered a manhole and quickly died</a:t>
            </a:r>
            <a:endParaRPr sz="3000">
              <a:solidFill>
                <a:srgbClr val="000000"/>
              </a:solidFill>
              <a:latin typeface="Calibri"/>
              <a:ea typeface="Calibri"/>
              <a:cs typeface="Calibri"/>
              <a:sym typeface="Calibri"/>
            </a:endParaRPr>
          </a:p>
          <a:p>
            <a:pPr marL="457200" lvl="0" indent="-419100" algn="l" rtl="0">
              <a:lnSpc>
                <a:spcPct val="115000"/>
              </a:lnSpc>
              <a:spcBef>
                <a:spcPts val="0"/>
              </a:spcBef>
              <a:spcAft>
                <a:spcPts val="0"/>
              </a:spcAft>
              <a:buSzPts val="3000"/>
              <a:buFont typeface="Calibri"/>
              <a:buChar char="►"/>
            </a:pPr>
            <a:r>
              <a:rPr lang="en-US" sz="3000">
                <a:solidFill>
                  <a:srgbClr val="000000"/>
                </a:solidFill>
                <a:latin typeface="Calibri"/>
                <a:ea typeface="Calibri"/>
                <a:cs typeface="Calibri"/>
                <a:sym typeface="Calibri"/>
              </a:rPr>
              <a:t>Co-worker 49 years old entered the hole attempted rescue and also died</a:t>
            </a:r>
            <a:endParaRPr sz="3000">
              <a:solidFill>
                <a:srgbClr val="000000"/>
              </a:solidFill>
              <a:latin typeface="Calibri"/>
              <a:ea typeface="Calibri"/>
              <a:cs typeface="Calibri"/>
              <a:sym typeface="Calibri"/>
            </a:endParaRPr>
          </a:p>
          <a:p>
            <a:pPr marL="457200" lvl="0" indent="-419100" algn="l" rtl="0">
              <a:lnSpc>
                <a:spcPct val="115000"/>
              </a:lnSpc>
              <a:spcBef>
                <a:spcPts val="0"/>
              </a:spcBef>
              <a:spcAft>
                <a:spcPts val="0"/>
              </a:spcAft>
              <a:buSzPts val="3000"/>
              <a:buFont typeface="Calibri"/>
              <a:buChar char="►"/>
            </a:pPr>
            <a:r>
              <a:rPr lang="en-US" sz="3000">
                <a:solidFill>
                  <a:srgbClr val="000000"/>
                </a:solidFill>
                <a:latin typeface="Calibri"/>
                <a:ea typeface="Calibri"/>
                <a:cs typeface="Calibri"/>
                <a:sym typeface="Calibri"/>
              </a:rPr>
              <a:t>Both workers died, none survived.</a:t>
            </a:r>
            <a:endParaRPr sz="3000">
              <a:solidFill>
                <a:srgbClr val="000000"/>
              </a:solidFill>
              <a:latin typeface="Calibri"/>
              <a:ea typeface="Calibri"/>
              <a:cs typeface="Calibri"/>
              <a:sym typeface="Calibri"/>
            </a:endParaRPr>
          </a:p>
        </p:txBody>
      </p:sp>
      <p:pic>
        <p:nvPicPr>
          <p:cNvPr id="522" name="Google Shape;522;p54"/>
          <p:cNvPicPr preferRelativeResize="0"/>
          <p:nvPr/>
        </p:nvPicPr>
        <p:blipFill rotWithShape="1">
          <a:blip r:embed="rId4">
            <a:alphaModFix/>
          </a:blip>
          <a:srcRect/>
          <a:stretch/>
        </p:blipFill>
        <p:spPr>
          <a:xfrm>
            <a:off x="7394525" y="1223550"/>
            <a:ext cx="4361000" cy="2825925"/>
          </a:xfrm>
          <a:prstGeom prst="rect">
            <a:avLst/>
          </a:prstGeom>
          <a:noFill/>
          <a:ln>
            <a:noFill/>
          </a:ln>
        </p:spPr>
      </p:pic>
      <p:sp>
        <p:nvSpPr>
          <p:cNvPr id="523" name="Google Shape;523;p54"/>
          <p:cNvSpPr txBox="1"/>
          <p:nvPr/>
        </p:nvSpPr>
        <p:spPr>
          <a:xfrm>
            <a:off x="7485025" y="4140925"/>
            <a:ext cx="4361100" cy="10581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1200"/>
              </a:spcBef>
              <a:spcAft>
                <a:spcPts val="1200"/>
              </a:spcAft>
              <a:buClr>
                <a:schemeClr val="dk1"/>
              </a:buClr>
              <a:buSzPts val="1100"/>
              <a:buFont typeface="Arial"/>
              <a:buNone/>
            </a:pPr>
            <a:r>
              <a:rPr lang="en-US" sz="1400" b="0" i="0" u="none" strike="noStrike" cap="none">
                <a:solidFill>
                  <a:schemeClr val="dk1"/>
                </a:solidFill>
                <a:latin typeface="Trebuchet MS"/>
                <a:ea typeface="Trebuchet MS"/>
                <a:cs typeface="Trebuchet MS"/>
                <a:sym typeface="Trebuchet MS"/>
              </a:rPr>
              <a:t>Figure 39. OSHA finds employer at fault in confined space deaths (OSHA Training, 2017)</a:t>
            </a:r>
            <a:endParaRPr sz="1400" b="0" i="0" u="none" strike="noStrike" cap="none">
              <a:solidFill>
                <a:schemeClr val="dk1"/>
              </a:solidFill>
              <a:latin typeface="Trebuchet MS"/>
              <a:ea typeface="Trebuchet MS"/>
              <a:cs typeface="Trebuchet MS"/>
              <a:sym typeface="Trebuchet M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55"/>
          <p:cNvSpPr txBox="1">
            <a:spLocks noGrp="1"/>
          </p:cNvSpPr>
          <p:nvPr>
            <p:ph type="title"/>
          </p:nvPr>
        </p:nvSpPr>
        <p:spPr>
          <a:xfrm>
            <a:off x="677334" y="233400"/>
            <a:ext cx="8596800" cy="1320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600"/>
              <a:buNone/>
            </a:pPr>
            <a:r>
              <a:rPr lang="en-US"/>
              <a:t>References</a:t>
            </a:r>
            <a:endParaRPr/>
          </a:p>
        </p:txBody>
      </p:sp>
      <p:sp>
        <p:nvSpPr>
          <p:cNvPr id="530" name="Google Shape;530;p55"/>
          <p:cNvSpPr txBox="1">
            <a:spLocks noGrp="1"/>
          </p:cNvSpPr>
          <p:nvPr>
            <p:ph type="body" idx="1"/>
          </p:nvPr>
        </p:nvSpPr>
        <p:spPr>
          <a:xfrm>
            <a:off x="677325" y="569075"/>
            <a:ext cx="9060000" cy="6288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SzPts val="1440"/>
              <a:buNone/>
            </a:pPr>
            <a:r>
              <a:rPr lang="en-US" sz="1200">
                <a:solidFill>
                  <a:schemeClr val="dk1"/>
                </a:solidFill>
                <a:latin typeface="Calibri"/>
                <a:ea typeface="Calibri"/>
                <a:cs typeface="Calibri"/>
                <a:sym typeface="Calibri"/>
              </a:rPr>
              <a:t>OSHA. (2012). </a:t>
            </a:r>
            <a:r>
              <a:rPr lang="en-US" sz="1200" i="1">
                <a:solidFill>
                  <a:schemeClr val="dk1"/>
                </a:solidFill>
                <a:latin typeface="Arial"/>
                <a:ea typeface="Arial"/>
                <a:cs typeface="Arial"/>
                <a:sym typeface="Arial"/>
              </a:rPr>
              <a:t>Regulations (Standards- 29 CFR).</a:t>
            </a:r>
            <a:r>
              <a:rPr lang="en-US" sz="1200">
                <a:solidFill>
                  <a:schemeClr val="dk1"/>
                </a:solidFill>
                <a:latin typeface="Arial"/>
                <a:ea typeface="Arial"/>
                <a:cs typeface="Arial"/>
                <a:sym typeface="Arial"/>
              </a:rPr>
              <a:t> Retrieved</a:t>
            </a:r>
            <a:endParaRPr sz="1200">
              <a:solidFill>
                <a:schemeClr val="dk1"/>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Arial"/>
                <a:ea typeface="Arial"/>
                <a:cs typeface="Arial"/>
                <a:sym typeface="Arial"/>
              </a:rPr>
              <a:t>from United States Department of Labor:</a:t>
            </a:r>
            <a:r>
              <a:rPr lang="en-US" sz="1200">
                <a:solidFill>
                  <a:schemeClr val="hlink"/>
                </a:solidFill>
                <a:uFill>
                  <a:noFill/>
                </a:uFill>
                <a:latin typeface="Arial"/>
                <a:ea typeface="Arial"/>
                <a:cs typeface="Arial"/>
                <a:sym typeface="Arial"/>
                <a:hlinkClick r:id="rId3"/>
              </a:rPr>
              <a:t> </a:t>
            </a:r>
            <a:r>
              <a:rPr lang="en-US" sz="1200" u="sng">
                <a:solidFill>
                  <a:schemeClr val="hlink"/>
                </a:solidFill>
                <a:latin typeface="Calibri"/>
                <a:ea typeface="Calibri"/>
                <a:cs typeface="Calibri"/>
                <a:sym typeface="Calibri"/>
                <a:hlinkClick r:id="rId3"/>
              </a:rPr>
              <a:t>https://www.osha.gov/pls/oshaweb/owadisp.show_document?p_id=9797&amp;p_table=STANDARDS</a:t>
            </a:r>
            <a:endParaRPr sz="1200" u="sng">
              <a:solidFill>
                <a:srgbClr val="0563C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Barab, J. (2017, March 27). Retrieved from jordanbarab.com:</a:t>
            </a:r>
            <a:r>
              <a:rPr lang="en-US" sz="1200">
                <a:solidFill>
                  <a:schemeClr val="hlink"/>
                </a:solidFill>
                <a:uFill>
                  <a:noFill/>
                </a:uFill>
                <a:latin typeface="Calibri"/>
                <a:ea typeface="Calibri"/>
                <a:cs typeface="Calibri"/>
                <a:sym typeface="Calibri"/>
                <a:hlinkClick r:id="rId4"/>
              </a:rPr>
              <a:t> </a:t>
            </a:r>
            <a:r>
              <a:rPr lang="en-US" sz="1200" u="sng">
                <a:solidFill>
                  <a:schemeClr val="hlink"/>
                </a:solidFill>
                <a:latin typeface="Calibri"/>
                <a:ea typeface="Calibri"/>
                <a:cs typeface="Calibri"/>
                <a:sym typeface="Calibri"/>
                <a:hlinkClick r:id="rId4"/>
              </a:rPr>
              <a:t>http://jordanbarab.com/confinedspace/2017/03/27/trench/</a:t>
            </a:r>
            <a:endParaRPr sz="1200" u="sng">
              <a:solidFill>
                <a:srgbClr val="0563C1"/>
              </a:solidFill>
              <a:latin typeface="Calibri"/>
              <a:ea typeface="Calibri"/>
              <a:cs typeface="Calibri"/>
              <a:sym typeface="Calibri"/>
            </a:endParaRPr>
          </a:p>
          <a:p>
            <a:pPr marL="0" lvl="0" indent="0" algn="l" rtl="0">
              <a:lnSpc>
                <a:spcPct val="115000"/>
              </a:lnSpc>
              <a:spcBef>
                <a:spcPts val="0"/>
              </a:spcBef>
              <a:spcAft>
                <a:spcPts val="0"/>
              </a:spcAft>
              <a:buSzPts val="1440"/>
              <a:buNone/>
            </a:pPr>
            <a:r>
              <a:rPr lang="en-US" sz="1200">
                <a:solidFill>
                  <a:schemeClr val="dk1"/>
                </a:solidFill>
                <a:latin typeface="Calibri"/>
                <a:ea typeface="Calibri"/>
                <a:cs typeface="Calibri"/>
                <a:sym typeface="Calibri"/>
              </a:rPr>
              <a:t>Barab, J. (2017, March 27). Retrieved from jordanbarab.com:</a:t>
            </a:r>
            <a:r>
              <a:rPr lang="en-US" sz="1200">
                <a:solidFill>
                  <a:schemeClr val="hlink"/>
                </a:solidFill>
                <a:uFill>
                  <a:noFill/>
                </a:uFill>
                <a:latin typeface="Calibri"/>
                <a:ea typeface="Calibri"/>
                <a:cs typeface="Calibri"/>
                <a:sym typeface="Calibri"/>
                <a:hlinkClick r:id="rId5"/>
              </a:rPr>
              <a:t> </a:t>
            </a:r>
            <a:r>
              <a:rPr lang="en-US" sz="1200" u="sng">
                <a:solidFill>
                  <a:schemeClr val="hlink"/>
                </a:solidFill>
                <a:latin typeface="Arial"/>
                <a:ea typeface="Arial"/>
                <a:cs typeface="Arial"/>
                <a:sym typeface="Arial"/>
                <a:hlinkClick r:id="rId5"/>
              </a:rPr>
              <a:t>http://jordanbarab.com/confinedspace/2017/07/28/confined-spaces/</a:t>
            </a:r>
            <a:endParaRPr sz="1200" u="sng">
              <a:solidFill>
                <a:srgbClr val="0563C1"/>
              </a:solidFill>
              <a:latin typeface="Arial"/>
              <a:ea typeface="Arial"/>
              <a:cs typeface="Arial"/>
              <a:sym typeface="Arial"/>
            </a:endParaRPr>
          </a:p>
          <a:p>
            <a:pPr marL="0" lvl="0" indent="0" algn="l" rtl="0">
              <a:lnSpc>
                <a:spcPct val="115000"/>
              </a:lnSpc>
              <a:spcBef>
                <a:spcPts val="0"/>
              </a:spcBef>
              <a:spcAft>
                <a:spcPts val="0"/>
              </a:spcAft>
              <a:buSzPts val="1440"/>
              <a:buNone/>
            </a:pPr>
            <a:r>
              <a:rPr lang="en-US" sz="1200">
                <a:solidFill>
                  <a:schemeClr val="dk1"/>
                </a:solidFill>
                <a:latin typeface="Arial"/>
                <a:ea typeface="Arial"/>
                <a:cs typeface="Arial"/>
                <a:sym typeface="Arial"/>
              </a:rPr>
              <a:t>University, T. S. (2011, May). Types of Confined Spaces. Retrieved from Texas State University:</a:t>
            </a:r>
            <a:r>
              <a:rPr lang="en-US" sz="1200">
                <a:solidFill>
                  <a:schemeClr val="hlink"/>
                </a:solidFill>
                <a:uFill>
                  <a:noFill/>
                </a:uFill>
                <a:latin typeface="Arial"/>
                <a:ea typeface="Arial"/>
                <a:cs typeface="Arial"/>
                <a:sym typeface="Arial"/>
                <a:hlinkClick r:id="rId6"/>
              </a:rPr>
              <a:t> </a:t>
            </a:r>
            <a:r>
              <a:rPr lang="en-US" sz="1200" u="sng">
                <a:solidFill>
                  <a:schemeClr val="hlink"/>
                </a:solidFill>
                <a:latin typeface="Arial"/>
                <a:ea typeface="Arial"/>
                <a:cs typeface="Arial"/>
                <a:sym typeface="Arial"/>
                <a:hlinkClick r:id="rId6"/>
              </a:rPr>
              <a:t>https://www.fss.txstate.edu/ehsrm/safetymanual/confined/typesconfin.html</a:t>
            </a:r>
            <a:endParaRPr sz="1200">
              <a:solidFill>
                <a:srgbClr val="0563C1"/>
              </a:solidFill>
              <a:latin typeface="Arial"/>
              <a:ea typeface="Arial"/>
              <a:cs typeface="Arial"/>
              <a:sym typeface="Arial"/>
            </a:endParaRPr>
          </a:p>
          <a:p>
            <a:pPr marL="0" lvl="0" indent="0" algn="l" rtl="0">
              <a:lnSpc>
                <a:spcPct val="115000"/>
              </a:lnSpc>
              <a:spcBef>
                <a:spcPts val="0"/>
              </a:spcBef>
              <a:spcAft>
                <a:spcPts val="0"/>
              </a:spcAft>
              <a:buSzPts val="1440"/>
              <a:buNone/>
            </a:pPr>
            <a:r>
              <a:rPr lang="en-US" sz="1200">
                <a:solidFill>
                  <a:schemeClr val="dk1"/>
                </a:solidFill>
                <a:latin typeface="Arial"/>
                <a:ea typeface="Arial"/>
                <a:cs typeface="Arial"/>
                <a:sym typeface="Arial"/>
              </a:rPr>
              <a:t>Fracassa, D. (2017, October 21). </a:t>
            </a:r>
            <a:r>
              <a:rPr lang="en-US" sz="1200" i="1">
                <a:solidFill>
                  <a:schemeClr val="dk1"/>
                </a:solidFill>
                <a:latin typeface="Arial"/>
                <a:ea typeface="Arial"/>
                <a:cs typeface="Arial"/>
                <a:sym typeface="Arial"/>
              </a:rPr>
              <a:t>SF embarking on major projects to bolster sewer system.</a:t>
            </a:r>
            <a:r>
              <a:rPr lang="en-US" sz="1200">
                <a:solidFill>
                  <a:schemeClr val="dk1"/>
                </a:solidFill>
                <a:latin typeface="Arial"/>
                <a:ea typeface="Arial"/>
                <a:cs typeface="Arial"/>
                <a:sym typeface="Arial"/>
              </a:rPr>
              <a:t> Retrieved from San Francisco Chronicle:</a:t>
            </a:r>
            <a:r>
              <a:rPr lang="en-US" sz="1200">
                <a:solidFill>
                  <a:schemeClr val="hlink"/>
                </a:solidFill>
                <a:uFill>
                  <a:noFill/>
                </a:uFill>
                <a:latin typeface="Arial"/>
                <a:ea typeface="Arial"/>
                <a:cs typeface="Arial"/>
                <a:sym typeface="Arial"/>
                <a:hlinkClick r:id="rId7"/>
              </a:rPr>
              <a:t> </a:t>
            </a:r>
            <a:r>
              <a:rPr lang="en-US" sz="1200" u="sng">
                <a:solidFill>
                  <a:schemeClr val="hlink"/>
                </a:solidFill>
                <a:latin typeface="Arial"/>
                <a:ea typeface="Arial"/>
                <a:cs typeface="Arial"/>
                <a:sym typeface="Arial"/>
                <a:hlinkClick r:id="rId7"/>
              </a:rPr>
              <a:t>https://www.sfchronicle.com/bayarea/article/SF-embarking-on-major-projects-to-bolster-sewer-12296228.php#photo-14392461</a:t>
            </a:r>
            <a:endParaRPr sz="1200">
              <a:solidFill>
                <a:srgbClr val="0563C1"/>
              </a:solidFill>
              <a:latin typeface="Arial"/>
              <a:ea typeface="Arial"/>
              <a:cs typeface="Arial"/>
              <a:sym typeface="Arial"/>
            </a:endParaRPr>
          </a:p>
          <a:p>
            <a:pPr marL="0" lvl="0" indent="0" algn="l" rtl="0">
              <a:lnSpc>
                <a:spcPct val="115000"/>
              </a:lnSpc>
              <a:spcBef>
                <a:spcPts val="0"/>
              </a:spcBef>
              <a:spcAft>
                <a:spcPts val="0"/>
              </a:spcAft>
              <a:buSzPts val="1440"/>
              <a:buNone/>
            </a:pPr>
            <a:r>
              <a:rPr lang="en-US" sz="1200">
                <a:solidFill>
                  <a:schemeClr val="dk1"/>
                </a:solidFill>
                <a:latin typeface="Arial"/>
                <a:ea typeface="Arial"/>
                <a:cs typeface="Arial"/>
                <a:sym typeface="Arial"/>
              </a:rPr>
              <a:t>Jordan, M. (2017, February 8). </a:t>
            </a:r>
            <a:r>
              <a:rPr lang="en-US" sz="1200" i="1">
                <a:solidFill>
                  <a:schemeClr val="dk1"/>
                </a:solidFill>
                <a:latin typeface="Arial"/>
                <a:ea typeface="Arial"/>
                <a:cs typeface="Arial"/>
                <a:sym typeface="Arial"/>
              </a:rPr>
              <a:t>BART build pipeline for escalator techs to keep system moving safely.</a:t>
            </a:r>
            <a:r>
              <a:rPr lang="en-US" sz="1200">
                <a:solidFill>
                  <a:schemeClr val="dk1"/>
                </a:solidFill>
                <a:latin typeface="Arial"/>
                <a:ea typeface="Arial"/>
                <a:cs typeface="Arial"/>
                <a:sym typeface="Arial"/>
              </a:rPr>
              <a:t> Retrieved from Bay Area Rapid Transit:</a:t>
            </a:r>
            <a:r>
              <a:rPr lang="en-US" sz="1200">
                <a:solidFill>
                  <a:schemeClr val="hlink"/>
                </a:solidFill>
                <a:uFill>
                  <a:noFill/>
                </a:uFill>
                <a:latin typeface="Arial"/>
                <a:ea typeface="Arial"/>
                <a:cs typeface="Arial"/>
                <a:sym typeface="Arial"/>
                <a:hlinkClick r:id="rId8"/>
              </a:rPr>
              <a:t> </a:t>
            </a:r>
            <a:r>
              <a:rPr lang="en-US" sz="1200" u="sng">
                <a:solidFill>
                  <a:schemeClr val="hlink"/>
                </a:solidFill>
                <a:latin typeface="Arial"/>
                <a:ea typeface="Arial"/>
                <a:cs typeface="Arial"/>
                <a:sym typeface="Arial"/>
                <a:hlinkClick r:id="rId8"/>
              </a:rPr>
              <a:t>https://www.bart.gov/news/articles/2017/news20170206</a:t>
            </a:r>
            <a:endParaRPr sz="1200">
              <a:solidFill>
                <a:srgbClr val="0563C1"/>
              </a:solidFill>
              <a:latin typeface="Arial"/>
              <a:ea typeface="Arial"/>
              <a:cs typeface="Arial"/>
              <a:sym typeface="Arial"/>
            </a:endParaRPr>
          </a:p>
          <a:p>
            <a:pPr marL="0" lvl="0" indent="0" algn="l" rtl="0">
              <a:lnSpc>
                <a:spcPct val="115000"/>
              </a:lnSpc>
              <a:spcBef>
                <a:spcPts val="0"/>
              </a:spcBef>
              <a:spcAft>
                <a:spcPts val="0"/>
              </a:spcAft>
              <a:buSzPts val="1440"/>
              <a:buNone/>
            </a:pPr>
            <a:r>
              <a:rPr lang="en-US" sz="1200">
                <a:solidFill>
                  <a:schemeClr val="dk1"/>
                </a:solidFill>
                <a:latin typeface="Arial"/>
                <a:ea typeface="Arial"/>
                <a:cs typeface="Arial"/>
                <a:sym typeface="Arial"/>
              </a:rPr>
              <a:t>Campbell, M. (2017, May 29). </a:t>
            </a:r>
            <a:r>
              <a:rPr lang="en-US" sz="1200" i="1">
                <a:solidFill>
                  <a:schemeClr val="dk1"/>
                </a:solidFill>
                <a:latin typeface="Arial"/>
                <a:ea typeface="Arial"/>
                <a:cs typeface="Arial"/>
                <a:sym typeface="Arial"/>
              </a:rPr>
              <a:t>How Elevator Mechanic became Canada's hottest job, for better or worse.</a:t>
            </a:r>
            <a:r>
              <a:rPr lang="en-US" sz="1200">
                <a:solidFill>
                  <a:schemeClr val="dk1"/>
                </a:solidFill>
                <a:latin typeface="Arial"/>
                <a:ea typeface="Arial"/>
                <a:cs typeface="Arial"/>
                <a:sym typeface="Arial"/>
              </a:rPr>
              <a:t> Retrieved from Canadian Business:</a:t>
            </a:r>
            <a:r>
              <a:rPr lang="en-US" sz="1200">
                <a:solidFill>
                  <a:schemeClr val="hlink"/>
                </a:solidFill>
                <a:uFill>
                  <a:noFill/>
                </a:uFill>
                <a:latin typeface="Arial"/>
                <a:ea typeface="Arial"/>
                <a:cs typeface="Arial"/>
                <a:sym typeface="Arial"/>
                <a:hlinkClick r:id="rId9"/>
              </a:rPr>
              <a:t> </a:t>
            </a:r>
            <a:r>
              <a:rPr lang="en-US" sz="1200" u="sng">
                <a:solidFill>
                  <a:schemeClr val="hlink"/>
                </a:solidFill>
                <a:latin typeface="Arial"/>
                <a:ea typeface="Arial"/>
                <a:cs typeface="Arial"/>
                <a:sym typeface="Arial"/>
                <a:hlinkClick r:id="rId9"/>
              </a:rPr>
              <a:t>https://www.canadianbusiness.com/lists-and-rankings/best-jobs/elevator-mechanic-canadas-hottest-job-2017/</a:t>
            </a:r>
            <a:endParaRPr sz="1200">
              <a:solidFill>
                <a:schemeClr val="dk1"/>
              </a:solidFill>
              <a:latin typeface="Arial"/>
              <a:ea typeface="Arial"/>
              <a:cs typeface="Arial"/>
              <a:sym typeface="Arial"/>
            </a:endParaRPr>
          </a:p>
          <a:p>
            <a:pPr marL="0" lvl="0" indent="0" algn="l" rtl="0">
              <a:lnSpc>
                <a:spcPct val="115000"/>
              </a:lnSpc>
              <a:spcBef>
                <a:spcPts val="0"/>
              </a:spcBef>
              <a:spcAft>
                <a:spcPts val="0"/>
              </a:spcAft>
              <a:buSzPts val="1440"/>
              <a:buNone/>
            </a:pPr>
            <a:r>
              <a:rPr lang="en-US" sz="1200">
                <a:solidFill>
                  <a:schemeClr val="dk1"/>
                </a:solidFill>
                <a:latin typeface="Arial"/>
                <a:ea typeface="Arial"/>
                <a:cs typeface="Arial"/>
                <a:sym typeface="Arial"/>
              </a:rPr>
              <a:t>Cuchiara, A. (2016, October 22). </a:t>
            </a:r>
            <a:r>
              <a:rPr lang="en-US" sz="1200" i="1">
                <a:solidFill>
                  <a:schemeClr val="dk1"/>
                </a:solidFill>
                <a:latin typeface="Arial"/>
                <a:ea typeface="Arial"/>
                <a:cs typeface="Arial"/>
                <a:sym typeface="Arial"/>
              </a:rPr>
              <a:t>Recessed or Pit-style Dock Levelers in New Jersey and New York.</a:t>
            </a:r>
            <a:r>
              <a:rPr lang="en-US" sz="1200">
                <a:solidFill>
                  <a:schemeClr val="dk1"/>
                </a:solidFill>
                <a:latin typeface="Arial"/>
                <a:ea typeface="Arial"/>
                <a:cs typeface="Arial"/>
                <a:sym typeface="Arial"/>
              </a:rPr>
              <a:t> Retrieved from Loading Dock:</a:t>
            </a:r>
            <a:r>
              <a:rPr lang="en-US" sz="1200">
                <a:solidFill>
                  <a:schemeClr val="hlink"/>
                </a:solidFill>
                <a:uFill>
                  <a:noFill/>
                </a:uFill>
                <a:latin typeface="Arial"/>
                <a:ea typeface="Arial"/>
                <a:cs typeface="Arial"/>
                <a:sym typeface="Arial"/>
                <a:hlinkClick r:id="rId10"/>
              </a:rPr>
              <a:t> </a:t>
            </a:r>
            <a:r>
              <a:rPr lang="en-US" sz="1200" u="sng">
                <a:solidFill>
                  <a:schemeClr val="hlink"/>
                </a:solidFill>
                <a:latin typeface="Arial"/>
                <a:ea typeface="Arial"/>
                <a:cs typeface="Arial"/>
                <a:sym typeface="Arial"/>
                <a:hlinkClick r:id="rId10"/>
              </a:rPr>
              <a:t>https://www.loadingdock.com/blog/recessed-or-pit-style-dock-levelers</a:t>
            </a:r>
            <a:endParaRPr sz="1200">
              <a:solidFill>
                <a:srgbClr val="0563C1"/>
              </a:solidFill>
              <a:latin typeface="Arial"/>
              <a:ea typeface="Arial"/>
              <a:cs typeface="Arial"/>
              <a:sym typeface="Arial"/>
            </a:endParaRPr>
          </a:p>
          <a:p>
            <a:pPr marL="0" lvl="0" indent="0" algn="l" rtl="0">
              <a:lnSpc>
                <a:spcPct val="115000"/>
              </a:lnSpc>
              <a:spcBef>
                <a:spcPts val="0"/>
              </a:spcBef>
              <a:spcAft>
                <a:spcPts val="0"/>
              </a:spcAft>
              <a:buSzPts val="1440"/>
              <a:buNone/>
            </a:pPr>
            <a:r>
              <a:rPr lang="en-US" sz="1200">
                <a:solidFill>
                  <a:schemeClr val="dk1"/>
                </a:solidFill>
                <a:latin typeface="Arial"/>
                <a:ea typeface="Arial"/>
                <a:cs typeface="Arial"/>
                <a:sym typeface="Arial"/>
              </a:rPr>
              <a:t>Holladay, M. (2011, May 13). </a:t>
            </a:r>
            <a:r>
              <a:rPr lang="en-US" sz="1200" i="1">
                <a:solidFill>
                  <a:schemeClr val="dk1"/>
                </a:solidFill>
                <a:latin typeface="Arial"/>
                <a:ea typeface="Arial"/>
                <a:cs typeface="Arial"/>
                <a:sym typeface="Arial"/>
              </a:rPr>
              <a:t>Building an Unevented Crawlspace.</a:t>
            </a:r>
            <a:r>
              <a:rPr lang="en-US" sz="1200">
                <a:solidFill>
                  <a:schemeClr val="dk1"/>
                </a:solidFill>
                <a:latin typeface="Arial"/>
                <a:ea typeface="Arial"/>
                <a:cs typeface="Arial"/>
                <a:sym typeface="Arial"/>
              </a:rPr>
              <a:t> Retrieved from Green Building Advisory:</a:t>
            </a:r>
            <a:r>
              <a:rPr lang="en-US" sz="1200">
                <a:solidFill>
                  <a:schemeClr val="hlink"/>
                </a:solidFill>
                <a:uFill>
                  <a:noFill/>
                </a:uFill>
                <a:latin typeface="Arial"/>
                <a:ea typeface="Arial"/>
                <a:cs typeface="Arial"/>
                <a:sym typeface="Arial"/>
                <a:hlinkClick r:id="rId11"/>
              </a:rPr>
              <a:t> </a:t>
            </a:r>
            <a:r>
              <a:rPr lang="en-US" sz="1200" u="sng">
                <a:solidFill>
                  <a:schemeClr val="hlink"/>
                </a:solidFill>
                <a:latin typeface="Arial"/>
                <a:ea typeface="Arial"/>
                <a:cs typeface="Arial"/>
                <a:sym typeface="Arial"/>
                <a:hlinkClick r:id="rId11"/>
              </a:rPr>
              <a:t>https://www.greenbuildingadvisor.com/article/building-an-unvented-crawl-space</a:t>
            </a:r>
            <a:endParaRPr sz="1200">
              <a:solidFill>
                <a:srgbClr val="0563C1"/>
              </a:solidFill>
              <a:latin typeface="Arial"/>
              <a:ea typeface="Arial"/>
              <a:cs typeface="Arial"/>
              <a:sym typeface="Arial"/>
            </a:endParaRPr>
          </a:p>
          <a:p>
            <a:pPr marL="0" lvl="0" indent="0" algn="l" rtl="0">
              <a:lnSpc>
                <a:spcPct val="115000"/>
              </a:lnSpc>
              <a:spcBef>
                <a:spcPts val="0"/>
              </a:spcBef>
              <a:spcAft>
                <a:spcPts val="0"/>
              </a:spcAft>
              <a:buSzPts val="1440"/>
              <a:buNone/>
            </a:pPr>
            <a:r>
              <a:rPr lang="en-US" sz="1200">
                <a:solidFill>
                  <a:schemeClr val="dk1"/>
                </a:solidFill>
                <a:latin typeface="Arial"/>
                <a:ea typeface="Arial"/>
                <a:cs typeface="Arial"/>
                <a:sym typeface="Arial"/>
              </a:rPr>
              <a:t>Patterson, J. (2017, June 8). </a:t>
            </a:r>
            <a:r>
              <a:rPr lang="en-US" sz="1200" i="1">
                <a:solidFill>
                  <a:schemeClr val="dk1"/>
                </a:solidFill>
                <a:latin typeface="Arial"/>
                <a:ea typeface="Arial"/>
                <a:cs typeface="Arial"/>
                <a:sym typeface="Arial"/>
              </a:rPr>
              <a:t>The Marietta Times.</a:t>
            </a:r>
            <a:r>
              <a:rPr lang="en-US" sz="1200">
                <a:solidFill>
                  <a:schemeClr val="dk1"/>
                </a:solidFill>
                <a:latin typeface="Arial"/>
                <a:ea typeface="Arial"/>
                <a:cs typeface="Arial"/>
                <a:sym typeface="Arial"/>
              </a:rPr>
              <a:t> Retrieved from City council inspects water tank:</a:t>
            </a:r>
            <a:r>
              <a:rPr lang="en-US" sz="1200">
                <a:solidFill>
                  <a:schemeClr val="hlink"/>
                </a:solidFill>
                <a:uFill>
                  <a:noFill/>
                </a:uFill>
                <a:latin typeface="Arial"/>
                <a:ea typeface="Arial"/>
                <a:cs typeface="Arial"/>
                <a:sym typeface="Arial"/>
                <a:hlinkClick r:id="rId12"/>
              </a:rPr>
              <a:t> </a:t>
            </a:r>
            <a:r>
              <a:rPr lang="en-US" sz="1200" u="sng">
                <a:solidFill>
                  <a:schemeClr val="hlink"/>
                </a:solidFill>
                <a:latin typeface="Arial"/>
                <a:ea typeface="Arial"/>
                <a:cs typeface="Arial"/>
                <a:sym typeface="Arial"/>
                <a:hlinkClick r:id="rId12"/>
              </a:rPr>
              <a:t>https://www.mariettatimes.com/news/2017/06/city-council-inspects-water-tank/</a:t>
            </a:r>
            <a:endParaRPr sz="1200" u="sng">
              <a:solidFill>
                <a:srgbClr val="0563C1"/>
              </a:solidFill>
              <a:latin typeface="Arial"/>
              <a:ea typeface="Arial"/>
              <a:cs typeface="Arial"/>
              <a:sym typeface="Arial"/>
            </a:endParaRPr>
          </a:p>
          <a:p>
            <a:pPr marL="0" lvl="0" indent="0" algn="l" rtl="0">
              <a:lnSpc>
                <a:spcPct val="115000"/>
              </a:lnSpc>
              <a:spcBef>
                <a:spcPts val="0"/>
              </a:spcBef>
              <a:spcAft>
                <a:spcPts val="0"/>
              </a:spcAft>
              <a:buSzPts val="1440"/>
              <a:buNone/>
            </a:pPr>
            <a:r>
              <a:rPr lang="en-US" sz="1200">
                <a:solidFill>
                  <a:schemeClr val="dk1"/>
                </a:solidFill>
                <a:latin typeface="Calibri"/>
                <a:ea typeface="Calibri"/>
                <a:cs typeface="Calibri"/>
                <a:sym typeface="Calibri"/>
              </a:rPr>
              <a:t>Smith, M. (2018, August 6). </a:t>
            </a:r>
            <a:r>
              <a:rPr lang="en-US" sz="1200" i="1">
                <a:solidFill>
                  <a:schemeClr val="dk1"/>
                </a:solidFill>
                <a:latin typeface="Arial"/>
                <a:ea typeface="Arial"/>
                <a:cs typeface="Arial"/>
                <a:sym typeface="Arial"/>
              </a:rPr>
              <a:t>Purple Line neighbors told to expect 'intrusive' construction as</a:t>
            </a:r>
            <a:endParaRPr sz="1200" i="1">
              <a:solidFill>
                <a:schemeClr val="dk1"/>
              </a:solidFill>
              <a:latin typeface="Arial"/>
              <a:ea typeface="Arial"/>
              <a:cs typeface="Arial"/>
              <a:sym typeface="Arial"/>
            </a:endParaRPr>
          </a:p>
          <a:p>
            <a:pPr marL="0" lvl="0" indent="0" algn="l" rtl="0">
              <a:lnSpc>
                <a:spcPct val="115000"/>
              </a:lnSpc>
              <a:spcBef>
                <a:spcPts val="0"/>
              </a:spcBef>
              <a:spcAft>
                <a:spcPts val="0"/>
              </a:spcAft>
              <a:buSzPts val="1440"/>
              <a:buNone/>
            </a:pPr>
            <a:r>
              <a:rPr lang="en-US" sz="1200" i="1">
                <a:solidFill>
                  <a:schemeClr val="dk1"/>
                </a:solidFill>
                <a:latin typeface="Arial"/>
                <a:ea typeface="Arial"/>
                <a:cs typeface="Arial"/>
                <a:sym typeface="Arial"/>
              </a:rPr>
              <a:t>crews build tunnel.</a:t>
            </a:r>
            <a:r>
              <a:rPr lang="en-US" sz="1200">
                <a:solidFill>
                  <a:schemeClr val="dk1"/>
                </a:solidFill>
                <a:latin typeface="Arial"/>
                <a:ea typeface="Arial"/>
                <a:cs typeface="Arial"/>
                <a:sym typeface="Arial"/>
              </a:rPr>
              <a:t> Retrieved</a:t>
            </a:r>
            <a:endParaRPr sz="1200">
              <a:solidFill>
                <a:schemeClr val="dk1"/>
              </a:solidFill>
              <a:latin typeface="Arial"/>
              <a:ea typeface="Arial"/>
              <a:cs typeface="Arial"/>
              <a:sym typeface="Arial"/>
            </a:endParaRPr>
          </a:p>
          <a:p>
            <a:pPr marL="0" lvl="0" indent="0" algn="l" rtl="0">
              <a:lnSpc>
                <a:spcPct val="115000"/>
              </a:lnSpc>
              <a:spcBef>
                <a:spcPts val="0"/>
              </a:spcBef>
              <a:spcAft>
                <a:spcPts val="0"/>
              </a:spcAft>
              <a:buSzPts val="1440"/>
              <a:buNone/>
            </a:pPr>
            <a:r>
              <a:rPr lang="en-US" sz="1200">
                <a:solidFill>
                  <a:schemeClr val="dk1"/>
                </a:solidFill>
                <a:latin typeface="Arial"/>
                <a:ea typeface="Arial"/>
                <a:cs typeface="Arial"/>
                <a:sym typeface="Arial"/>
              </a:rPr>
              <a:t>from WTOP:</a:t>
            </a:r>
            <a:r>
              <a:rPr lang="en-US" sz="1200">
                <a:solidFill>
                  <a:schemeClr val="hlink"/>
                </a:solidFill>
                <a:uFill>
                  <a:noFill/>
                </a:uFill>
                <a:latin typeface="Arial"/>
                <a:ea typeface="Arial"/>
                <a:cs typeface="Arial"/>
                <a:sym typeface="Arial"/>
                <a:hlinkClick r:id="rId13"/>
              </a:rPr>
              <a:t> </a:t>
            </a:r>
            <a:r>
              <a:rPr lang="en-US" sz="1200" u="sng">
                <a:solidFill>
                  <a:schemeClr val="hlink"/>
                </a:solidFill>
                <a:latin typeface="Arial"/>
                <a:ea typeface="Arial"/>
                <a:cs typeface="Arial"/>
                <a:sym typeface="Arial"/>
                <a:hlinkClick r:id="rId13"/>
              </a:rPr>
              <a:t>https://wtop.com/dc-transit/2018/08/purple-line-construction-cheek-to-jowl-with-neighbors-for-next-four-years/</a:t>
            </a:r>
            <a:endParaRPr sz="1200" u="sng">
              <a:solidFill>
                <a:srgbClr val="0563C1"/>
              </a:solidFill>
              <a:latin typeface="Arial"/>
              <a:ea typeface="Arial"/>
              <a:cs typeface="Arial"/>
              <a:sym typeface="Arial"/>
            </a:endParaRPr>
          </a:p>
          <a:p>
            <a:pPr marL="0" lvl="0" indent="0" algn="l" rtl="0">
              <a:lnSpc>
                <a:spcPct val="115000"/>
              </a:lnSpc>
              <a:spcBef>
                <a:spcPts val="0"/>
              </a:spcBef>
              <a:spcAft>
                <a:spcPts val="0"/>
              </a:spcAft>
              <a:buSzPts val="1440"/>
              <a:buNone/>
            </a:pPr>
            <a:r>
              <a:rPr lang="en-US" sz="1200">
                <a:solidFill>
                  <a:schemeClr val="dk1"/>
                </a:solidFill>
                <a:latin typeface="Calibri"/>
                <a:ea typeface="Calibri"/>
                <a:cs typeface="Calibri"/>
                <a:sym typeface="Calibri"/>
              </a:rPr>
              <a:t>Roco Rescue, Inc. (2016, January 4). </a:t>
            </a:r>
            <a:r>
              <a:rPr lang="en-US" sz="1200" i="1">
                <a:solidFill>
                  <a:schemeClr val="dk1"/>
                </a:solidFill>
                <a:latin typeface="Arial"/>
                <a:ea typeface="Arial"/>
                <a:cs typeface="Arial"/>
                <a:sym typeface="Arial"/>
              </a:rPr>
              <a:t>Gravedigger Engulfmed In Cave-in of Unguarded</a:t>
            </a:r>
            <a:endParaRPr sz="1200" i="1">
              <a:solidFill>
                <a:schemeClr val="dk1"/>
              </a:solidFill>
              <a:latin typeface="Arial"/>
              <a:ea typeface="Arial"/>
              <a:cs typeface="Arial"/>
              <a:sym typeface="Arial"/>
            </a:endParaRPr>
          </a:p>
          <a:p>
            <a:pPr marL="0" lvl="0" indent="0" algn="l" rtl="0">
              <a:lnSpc>
                <a:spcPct val="115000"/>
              </a:lnSpc>
              <a:spcBef>
                <a:spcPts val="0"/>
              </a:spcBef>
              <a:spcAft>
                <a:spcPts val="0"/>
              </a:spcAft>
              <a:buSzPts val="1440"/>
              <a:buNone/>
            </a:pPr>
            <a:r>
              <a:rPr lang="en-US" sz="1200" i="1">
                <a:solidFill>
                  <a:schemeClr val="dk1"/>
                </a:solidFill>
                <a:latin typeface="Arial"/>
                <a:ea typeface="Arial"/>
                <a:cs typeface="Arial"/>
                <a:sym typeface="Arial"/>
              </a:rPr>
              <a:t>Grave.</a:t>
            </a:r>
            <a:r>
              <a:rPr lang="en-US" sz="1200">
                <a:solidFill>
                  <a:schemeClr val="dk1"/>
                </a:solidFill>
                <a:latin typeface="Arial"/>
                <a:ea typeface="Arial"/>
                <a:cs typeface="Arial"/>
                <a:sym typeface="Arial"/>
              </a:rPr>
              <a:t> Retrieved from Roco</a:t>
            </a:r>
            <a:endParaRPr sz="1200">
              <a:solidFill>
                <a:schemeClr val="dk1"/>
              </a:solidFill>
              <a:latin typeface="Arial"/>
              <a:ea typeface="Arial"/>
              <a:cs typeface="Arial"/>
              <a:sym typeface="Arial"/>
            </a:endParaRPr>
          </a:p>
          <a:p>
            <a:pPr marL="0" lvl="0" indent="0" algn="l" rtl="0">
              <a:lnSpc>
                <a:spcPct val="115000"/>
              </a:lnSpc>
              <a:spcBef>
                <a:spcPts val="0"/>
              </a:spcBef>
              <a:spcAft>
                <a:spcPts val="0"/>
              </a:spcAft>
              <a:buSzPts val="1440"/>
              <a:buNone/>
            </a:pPr>
            <a:r>
              <a:rPr lang="en-US" sz="1200">
                <a:solidFill>
                  <a:schemeClr val="dk1"/>
                </a:solidFill>
                <a:latin typeface="Arial"/>
                <a:ea typeface="Arial"/>
                <a:cs typeface="Arial"/>
                <a:sym typeface="Arial"/>
              </a:rPr>
              <a:t>Rescue:</a:t>
            </a:r>
            <a:r>
              <a:rPr lang="en-US" sz="1200">
                <a:solidFill>
                  <a:schemeClr val="hlink"/>
                </a:solidFill>
                <a:uFill>
                  <a:noFill/>
                </a:uFill>
                <a:latin typeface="Arial"/>
                <a:ea typeface="Arial"/>
                <a:cs typeface="Arial"/>
                <a:sym typeface="Arial"/>
                <a:hlinkClick r:id="rId14"/>
              </a:rPr>
              <a:t> </a:t>
            </a:r>
            <a:r>
              <a:rPr lang="en-US" sz="1200" u="sng">
                <a:solidFill>
                  <a:schemeClr val="hlink"/>
                </a:solidFill>
                <a:latin typeface="Calibri"/>
                <a:ea typeface="Calibri"/>
                <a:cs typeface="Calibri"/>
                <a:sym typeface="Calibri"/>
                <a:hlinkClick r:id="rId14"/>
              </a:rPr>
              <a:t>https://blog.rocorescue.com/roco-rescue-blog/gravedigger-engulfed-in-cave-in-of-unguarded-grave</a:t>
            </a:r>
            <a:endParaRPr sz="1200" u="sng">
              <a:solidFill>
                <a:srgbClr val="0563C1"/>
              </a:solidFill>
              <a:latin typeface="Calibri"/>
              <a:ea typeface="Calibri"/>
              <a:cs typeface="Calibri"/>
              <a:sym typeface="Calibri"/>
            </a:endParaRPr>
          </a:p>
          <a:p>
            <a:pPr marL="0" lvl="0" indent="0" algn="l" rtl="0">
              <a:lnSpc>
                <a:spcPct val="100000"/>
              </a:lnSpc>
              <a:spcBef>
                <a:spcPts val="1200"/>
              </a:spcBef>
              <a:spcAft>
                <a:spcPts val="0"/>
              </a:spcAft>
              <a:buSzPts val="1100"/>
              <a:buNone/>
            </a:pPr>
            <a:r>
              <a:rPr lang="en-US" sz="1200">
                <a:solidFill>
                  <a:schemeClr val="dk1"/>
                </a:solidFill>
                <a:latin typeface="Arial"/>
                <a:ea typeface="Arial"/>
                <a:cs typeface="Arial"/>
                <a:sym typeface="Arial"/>
              </a:rPr>
              <a:t>SEI Solutions . (2019, November 24). </a:t>
            </a:r>
            <a:r>
              <a:rPr lang="en-US" sz="1200" i="1">
                <a:solidFill>
                  <a:schemeClr val="dk1"/>
                </a:solidFill>
                <a:latin typeface="Arial"/>
                <a:ea typeface="Arial"/>
                <a:cs typeface="Arial"/>
                <a:sym typeface="Arial"/>
              </a:rPr>
              <a:t>Confined Space Entry Permit </a:t>
            </a:r>
            <a:r>
              <a:rPr lang="en-US" sz="1200">
                <a:solidFill>
                  <a:schemeClr val="dk1"/>
                </a:solidFill>
                <a:latin typeface="Arial"/>
                <a:ea typeface="Arial"/>
                <a:cs typeface="Arial"/>
                <a:sym typeface="Arial"/>
              </a:rPr>
              <a:t>. SEI Solutions .</a:t>
            </a:r>
            <a:endParaRPr sz="1200">
              <a:solidFill>
                <a:schemeClr val="dk1"/>
              </a:solidFill>
              <a:latin typeface="Arial"/>
              <a:ea typeface="Arial"/>
              <a:cs typeface="Arial"/>
              <a:sym typeface="Arial"/>
            </a:endParaRPr>
          </a:p>
          <a:p>
            <a:pPr marL="0" lvl="0" indent="0" algn="l" rtl="0">
              <a:lnSpc>
                <a:spcPct val="100000"/>
              </a:lnSpc>
              <a:spcBef>
                <a:spcPts val="1200"/>
              </a:spcBef>
              <a:spcAft>
                <a:spcPts val="0"/>
              </a:spcAft>
              <a:buClr>
                <a:schemeClr val="dk1"/>
              </a:buClr>
              <a:buSzPts val="1100"/>
              <a:buFont typeface="Arial"/>
              <a:buNone/>
            </a:pPr>
            <a:r>
              <a:rPr lang="en-US" sz="1200">
                <a:solidFill>
                  <a:schemeClr val="dk1"/>
                </a:solidFill>
                <a:latin typeface="Arial"/>
                <a:ea typeface="Arial"/>
                <a:cs typeface="Arial"/>
                <a:sym typeface="Arial"/>
              </a:rPr>
              <a:t>Media Partners. (2019). </a:t>
            </a:r>
            <a:r>
              <a:rPr lang="en-US" sz="1200" i="1">
                <a:solidFill>
                  <a:schemeClr val="dk1"/>
                </a:solidFill>
                <a:latin typeface="Arial"/>
                <a:ea typeface="Arial"/>
                <a:cs typeface="Arial"/>
                <a:sym typeface="Arial"/>
              </a:rPr>
              <a:t>Confined Space Entry: Permit Required!</a:t>
            </a:r>
            <a:r>
              <a:rPr lang="en-US" sz="1200">
                <a:solidFill>
                  <a:schemeClr val="dk1"/>
                </a:solidFill>
                <a:latin typeface="Arial"/>
                <a:ea typeface="Arial"/>
                <a:cs typeface="Arial"/>
                <a:sym typeface="Arial"/>
              </a:rPr>
              <a:t> Retrieved from Media Partners: </a:t>
            </a:r>
            <a:r>
              <a:rPr lang="en-US" sz="1200">
                <a:solidFill>
                  <a:srgbClr val="0563C1"/>
                </a:solidFill>
                <a:latin typeface="Arial"/>
                <a:ea typeface="Arial"/>
                <a:cs typeface="Arial"/>
                <a:sym typeface="Arial"/>
              </a:rPr>
              <a:t>https://www.media-partners.com/confined_spaces_safety_training/confined_space_entry_permit_required.htm</a:t>
            </a:r>
            <a:endParaRPr sz="1200">
              <a:solidFill>
                <a:schemeClr val="dk1"/>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56"/>
          <p:cNvSpPr txBox="1">
            <a:spLocks noGrp="1"/>
          </p:cNvSpPr>
          <p:nvPr>
            <p:ph type="title"/>
          </p:nvPr>
        </p:nvSpPr>
        <p:spPr>
          <a:xfrm>
            <a:off x="677334" y="247875"/>
            <a:ext cx="8596800" cy="1320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600"/>
              <a:buNone/>
            </a:pPr>
            <a:r>
              <a:rPr lang="en-US"/>
              <a:t>References</a:t>
            </a:r>
            <a:endParaRPr/>
          </a:p>
        </p:txBody>
      </p:sp>
      <p:sp>
        <p:nvSpPr>
          <p:cNvPr id="537" name="Google Shape;537;p56"/>
          <p:cNvSpPr txBox="1">
            <a:spLocks noGrp="1"/>
          </p:cNvSpPr>
          <p:nvPr>
            <p:ph type="body" idx="1"/>
          </p:nvPr>
        </p:nvSpPr>
        <p:spPr>
          <a:xfrm>
            <a:off x="677325" y="577100"/>
            <a:ext cx="9088800" cy="3880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SzPts val="1440"/>
              <a:buNone/>
            </a:pPr>
            <a:r>
              <a:rPr lang="en-US" sz="1200">
                <a:solidFill>
                  <a:schemeClr val="dk1"/>
                </a:solidFill>
                <a:latin typeface="Calibri"/>
                <a:ea typeface="Calibri"/>
                <a:cs typeface="Calibri"/>
                <a:sym typeface="Calibri"/>
              </a:rPr>
              <a:t>Donaldson. (2019). </a:t>
            </a:r>
            <a:r>
              <a:rPr lang="en-US" sz="1200" i="1">
                <a:solidFill>
                  <a:schemeClr val="dk1"/>
                </a:solidFill>
                <a:latin typeface="Arial"/>
                <a:ea typeface="Arial"/>
                <a:cs typeface="Arial"/>
                <a:sym typeface="Arial"/>
              </a:rPr>
              <a:t>Baghouse Collectors.</a:t>
            </a:r>
            <a:r>
              <a:rPr lang="en-US" sz="1200">
                <a:solidFill>
                  <a:schemeClr val="dk1"/>
                </a:solidFill>
                <a:latin typeface="Arial"/>
                <a:ea typeface="Arial"/>
                <a:cs typeface="Arial"/>
                <a:sym typeface="Arial"/>
              </a:rPr>
              <a:t> Retrieved from Donaldson Filtration Solutions:</a:t>
            </a:r>
            <a:r>
              <a:rPr lang="en-US" sz="1200">
                <a:solidFill>
                  <a:schemeClr val="hlink"/>
                </a:solidFill>
                <a:uFill>
                  <a:noFill/>
                </a:uFill>
                <a:latin typeface="Arial"/>
                <a:ea typeface="Arial"/>
                <a:cs typeface="Arial"/>
                <a:sym typeface="Arial"/>
                <a:hlinkClick r:id="rId3"/>
              </a:rPr>
              <a:t> </a:t>
            </a:r>
            <a:r>
              <a:rPr lang="en-US" sz="1200" u="sng">
                <a:solidFill>
                  <a:schemeClr val="hlink"/>
                </a:solidFill>
                <a:latin typeface="Calibri"/>
                <a:ea typeface="Calibri"/>
                <a:cs typeface="Calibri"/>
                <a:sym typeface="Calibri"/>
                <a:hlinkClick r:id="rId3"/>
              </a:rPr>
              <a:t>https://www.donaldson.com/en-us/industrial-dust-fume-mist/equipment/dust-collectors/baghouse/</a:t>
            </a:r>
            <a:endParaRPr sz="1200">
              <a:solidFill>
                <a:schemeClr val="dk1"/>
              </a:solidFill>
              <a:latin typeface="Calibri"/>
              <a:ea typeface="Calibri"/>
              <a:cs typeface="Calibri"/>
              <a:sym typeface="Calibri"/>
            </a:endParaRPr>
          </a:p>
          <a:p>
            <a:pPr marL="0" lvl="0" indent="0" algn="l" rtl="0">
              <a:lnSpc>
                <a:spcPct val="100000"/>
              </a:lnSpc>
              <a:spcBef>
                <a:spcPts val="1200"/>
              </a:spcBef>
              <a:spcAft>
                <a:spcPts val="0"/>
              </a:spcAft>
              <a:buSzPts val="1440"/>
              <a:buNone/>
            </a:pPr>
            <a:r>
              <a:rPr lang="en-US" sz="1200">
                <a:solidFill>
                  <a:schemeClr val="dk1"/>
                </a:solidFill>
                <a:latin typeface="Calibri"/>
                <a:ea typeface="Calibri"/>
                <a:cs typeface="Calibri"/>
                <a:sym typeface="Calibri"/>
              </a:rPr>
              <a:t>Trademark Safety &amp; Rescue. (2016, January 22). </a:t>
            </a:r>
            <a:r>
              <a:rPr lang="en-US" sz="1200" i="1">
                <a:solidFill>
                  <a:schemeClr val="dk1"/>
                </a:solidFill>
                <a:latin typeface="Arial"/>
                <a:ea typeface="Arial"/>
                <a:cs typeface="Arial"/>
                <a:sym typeface="Arial"/>
              </a:rPr>
              <a:t>Confined Space Identification.</a:t>
            </a:r>
            <a:r>
              <a:rPr lang="en-US" sz="1200">
                <a:solidFill>
                  <a:schemeClr val="dk1"/>
                </a:solidFill>
                <a:latin typeface="Arial"/>
                <a:ea typeface="Arial"/>
                <a:cs typeface="Arial"/>
                <a:sym typeface="Arial"/>
              </a:rPr>
              <a:t> Retrieved from Trademark Safety &amp; Rescue:</a:t>
            </a:r>
            <a:r>
              <a:rPr lang="en-US" sz="1200">
                <a:solidFill>
                  <a:schemeClr val="hlink"/>
                </a:solidFill>
                <a:uFill>
                  <a:noFill/>
                </a:uFill>
                <a:latin typeface="Arial"/>
                <a:ea typeface="Arial"/>
                <a:cs typeface="Arial"/>
                <a:sym typeface="Arial"/>
                <a:hlinkClick r:id="rId4"/>
              </a:rPr>
              <a:t> </a:t>
            </a:r>
            <a:r>
              <a:rPr lang="en-US" sz="1200" u="sng">
                <a:solidFill>
                  <a:schemeClr val="hlink"/>
                </a:solidFill>
                <a:latin typeface="Calibri"/>
                <a:ea typeface="Calibri"/>
                <a:cs typeface="Calibri"/>
                <a:sym typeface="Calibri"/>
                <a:hlinkClick r:id="rId4"/>
              </a:rPr>
              <a:t>http://trademarksafetyandrescue.com/2016/01/22/confined-space-identification/</a:t>
            </a:r>
            <a:endParaRPr sz="1200">
              <a:solidFill>
                <a:schemeClr val="dk1"/>
              </a:solidFill>
              <a:latin typeface="Calibri"/>
              <a:ea typeface="Calibri"/>
              <a:cs typeface="Calibri"/>
              <a:sym typeface="Calibri"/>
            </a:endParaRPr>
          </a:p>
          <a:p>
            <a:pPr marL="0" lvl="0" indent="0" algn="l" rtl="0">
              <a:lnSpc>
                <a:spcPct val="100000"/>
              </a:lnSpc>
              <a:spcBef>
                <a:spcPts val="1200"/>
              </a:spcBef>
              <a:spcAft>
                <a:spcPts val="0"/>
              </a:spcAft>
              <a:buSzPts val="1440"/>
              <a:buNone/>
            </a:pPr>
            <a:r>
              <a:rPr lang="en-US" sz="1200">
                <a:solidFill>
                  <a:schemeClr val="dk1"/>
                </a:solidFill>
                <a:latin typeface="Calibri"/>
                <a:ea typeface="Calibri"/>
                <a:cs typeface="Calibri"/>
                <a:sym typeface="Calibri"/>
              </a:rPr>
              <a:t>Up and Under. (2019). </a:t>
            </a:r>
            <a:r>
              <a:rPr lang="en-US" sz="1200" i="1">
                <a:solidFill>
                  <a:schemeClr val="dk1"/>
                </a:solidFill>
                <a:latin typeface="Arial"/>
                <a:ea typeface="Arial"/>
                <a:cs typeface="Arial"/>
                <a:sym typeface="Arial"/>
              </a:rPr>
              <a:t>Confined Spaces.</a:t>
            </a:r>
            <a:r>
              <a:rPr lang="en-US" sz="1200">
                <a:solidFill>
                  <a:schemeClr val="dk1"/>
                </a:solidFill>
                <a:latin typeface="Arial"/>
                <a:ea typeface="Arial"/>
                <a:cs typeface="Arial"/>
                <a:sym typeface="Arial"/>
              </a:rPr>
              <a:t> Retrieved from Up and</a:t>
            </a:r>
            <a:endParaRPr sz="1200">
              <a:solidFill>
                <a:schemeClr val="dk1"/>
              </a:solidFill>
              <a:latin typeface="Arial"/>
              <a:ea typeface="Arial"/>
              <a:cs typeface="Arial"/>
              <a:sym typeface="Arial"/>
            </a:endParaRPr>
          </a:p>
          <a:p>
            <a:pPr marL="0" lvl="0" indent="0" algn="l" rtl="0">
              <a:lnSpc>
                <a:spcPct val="100000"/>
              </a:lnSpc>
              <a:spcBef>
                <a:spcPts val="1200"/>
              </a:spcBef>
              <a:spcAft>
                <a:spcPts val="0"/>
              </a:spcAft>
              <a:buClr>
                <a:schemeClr val="dk1"/>
              </a:buClr>
              <a:buSzPts val="1100"/>
              <a:buFont typeface="Arial"/>
              <a:buNone/>
            </a:pPr>
            <a:r>
              <a:rPr lang="en-US" sz="1200">
                <a:solidFill>
                  <a:schemeClr val="dk1"/>
                </a:solidFill>
                <a:latin typeface="Arial"/>
                <a:ea typeface="Arial"/>
                <a:cs typeface="Arial"/>
                <a:sym typeface="Arial"/>
              </a:rPr>
              <a:t>Under:</a:t>
            </a:r>
            <a:r>
              <a:rPr lang="en-US" sz="1200">
                <a:solidFill>
                  <a:schemeClr val="hlink"/>
                </a:solidFill>
                <a:uFill>
                  <a:noFill/>
                </a:uFill>
                <a:latin typeface="Arial"/>
                <a:ea typeface="Arial"/>
                <a:cs typeface="Arial"/>
                <a:sym typeface="Arial"/>
                <a:hlinkClick r:id="rId5"/>
              </a:rPr>
              <a:t> </a:t>
            </a:r>
            <a:r>
              <a:rPr lang="en-US" sz="1200" u="sng">
                <a:solidFill>
                  <a:schemeClr val="hlink"/>
                </a:solidFill>
                <a:latin typeface="Calibri"/>
                <a:ea typeface="Calibri"/>
                <a:cs typeface="Calibri"/>
                <a:sym typeface="Calibri"/>
                <a:hlinkClick r:id="rId5"/>
              </a:rPr>
              <a:t>http://www.upandundergroup.com/access-solutions/confined-spaces/</a:t>
            </a:r>
            <a:endParaRPr sz="1200" u="sng">
              <a:solidFill>
                <a:srgbClr val="0563C1"/>
              </a:solidFill>
              <a:latin typeface="Calibri"/>
              <a:ea typeface="Calibri"/>
              <a:cs typeface="Calibri"/>
              <a:sym typeface="Calibri"/>
            </a:endParaRPr>
          </a:p>
          <a:p>
            <a:pPr marL="0" lvl="0" indent="0" algn="l" rtl="0">
              <a:lnSpc>
                <a:spcPct val="100000"/>
              </a:lnSpc>
              <a:spcBef>
                <a:spcPts val="1200"/>
              </a:spcBef>
              <a:spcAft>
                <a:spcPts val="0"/>
              </a:spcAft>
              <a:buClr>
                <a:schemeClr val="dk1"/>
              </a:buClr>
              <a:buSzPts val="1100"/>
              <a:buFont typeface="Arial"/>
              <a:buNone/>
            </a:pPr>
            <a:r>
              <a:rPr lang="en-US" sz="1200">
                <a:solidFill>
                  <a:schemeClr val="dk1"/>
                </a:solidFill>
                <a:latin typeface="Arial"/>
                <a:ea typeface="Arial"/>
                <a:cs typeface="Arial"/>
                <a:sym typeface="Arial"/>
              </a:rPr>
              <a:t>Amos, C. (2017, January 5). </a:t>
            </a:r>
            <a:r>
              <a:rPr lang="en-US" sz="1200" i="1">
                <a:solidFill>
                  <a:schemeClr val="dk1"/>
                </a:solidFill>
                <a:latin typeface="Arial"/>
                <a:ea typeface="Arial"/>
                <a:cs typeface="Arial"/>
                <a:sym typeface="Arial"/>
              </a:rPr>
              <a:t>Confined Space Kits - A Primer.</a:t>
            </a:r>
            <a:r>
              <a:rPr lang="en-US" sz="1200">
                <a:solidFill>
                  <a:schemeClr val="dk1"/>
                </a:solidFill>
                <a:latin typeface="Arial"/>
                <a:ea typeface="Arial"/>
                <a:cs typeface="Arial"/>
                <a:sym typeface="Arial"/>
              </a:rPr>
              <a:t> Retrieved from Safety Equipment FAQ:</a:t>
            </a:r>
            <a:r>
              <a:rPr lang="en-US" sz="1200">
                <a:solidFill>
                  <a:schemeClr val="hlink"/>
                </a:solidFill>
                <a:uFill>
                  <a:noFill/>
                </a:uFill>
                <a:latin typeface="Arial"/>
                <a:ea typeface="Arial"/>
                <a:cs typeface="Arial"/>
                <a:sym typeface="Arial"/>
                <a:hlinkClick r:id="rId6"/>
              </a:rPr>
              <a:t> </a:t>
            </a:r>
            <a:r>
              <a:rPr lang="en-US" sz="1200" u="sng">
                <a:solidFill>
                  <a:schemeClr val="hlink"/>
                </a:solidFill>
                <a:latin typeface="Arial"/>
                <a:ea typeface="Arial"/>
                <a:cs typeface="Arial"/>
                <a:sym typeface="Arial"/>
                <a:hlinkClick r:id="rId6"/>
              </a:rPr>
              <a:t>http://safetyequipmentfaq.com/</a:t>
            </a:r>
            <a:endParaRPr sz="1200" u="sng">
              <a:solidFill>
                <a:srgbClr val="0563C1"/>
              </a:solidFill>
              <a:latin typeface="Arial"/>
              <a:ea typeface="Arial"/>
              <a:cs typeface="Arial"/>
              <a:sym typeface="Arial"/>
            </a:endParaRPr>
          </a:p>
          <a:p>
            <a:pPr marL="0" lvl="0" indent="0" algn="l" rtl="0">
              <a:lnSpc>
                <a:spcPct val="100000"/>
              </a:lnSpc>
              <a:spcBef>
                <a:spcPts val="1000"/>
              </a:spcBef>
              <a:spcAft>
                <a:spcPts val="0"/>
              </a:spcAft>
              <a:buSzPts val="1440"/>
              <a:buNone/>
            </a:pPr>
            <a:r>
              <a:rPr lang="en-US" sz="1200">
                <a:solidFill>
                  <a:schemeClr val="dk1"/>
                </a:solidFill>
                <a:latin typeface="Arial"/>
                <a:ea typeface="Arial"/>
                <a:cs typeface="Arial"/>
                <a:sym typeface="Arial"/>
              </a:rPr>
              <a:t>New Legend Media. (2018). </a:t>
            </a:r>
            <a:r>
              <a:rPr lang="en-US" sz="1200" i="1">
                <a:solidFill>
                  <a:schemeClr val="dk1"/>
                </a:solidFill>
                <a:latin typeface="Arial"/>
                <a:ea typeface="Arial"/>
                <a:cs typeface="Arial"/>
                <a:sym typeface="Arial"/>
              </a:rPr>
              <a:t>2600- LED Series Explosion Proof Handlamp With Inline Transformer.</a:t>
            </a:r>
            <a:r>
              <a:rPr lang="en-US" sz="1200">
                <a:solidFill>
                  <a:schemeClr val="dk1"/>
                </a:solidFill>
                <a:latin typeface="Arial"/>
                <a:ea typeface="Arial"/>
                <a:cs typeface="Arial"/>
                <a:sym typeface="Arial"/>
              </a:rPr>
              <a:t> Retrieved</a:t>
            </a:r>
            <a:endParaRPr sz="1200">
              <a:solidFill>
                <a:schemeClr val="dk1"/>
              </a:solidFill>
              <a:latin typeface="Arial"/>
              <a:ea typeface="Arial"/>
              <a:cs typeface="Arial"/>
              <a:sym typeface="Arial"/>
            </a:endParaRPr>
          </a:p>
          <a:p>
            <a:pPr marL="0" lvl="0" indent="0" algn="l" rtl="0">
              <a:lnSpc>
                <a:spcPct val="100000"/>
              </a:lnSpc>
              <a:spcBef>
                <a:spcPts val="1200"/>
              </a:spcBef>
              <a:spcAft>
                <a:spcPts val="0"/>
              </a:spcAft>
              <a:buClr>
                <a:schemeClr val="dk1"/>
              </a:buClr>
              <a:buSzPts val="1100"/>
              <a:buFont typeface="Arial"/>
              <a:buNone/>
            </a:pPr>
            <a:r>
              <a:rPr lang="en-US" sz="1200">
                <a:solidFill>
                  <a:schemeClr val="dk1"/>
                </a:solidFill>
                <a:latin typeface="Arial"/>
                <a:ea typeface="Arial"/>
                <a:cs typeface="Arial"/>
                <a:sym typeface="Arial"/>
              </a:rPr>
              <a:t>from Worksite Lighting and Power Solutions, MFR.:</a:t>
            </a:r>
            <a:r>
              <a:rPr lang="en-US" sz="1200">
                <a:solidFill>
                  <a:schemeClr val="hlink"/>
                </a:solidFill>
                <a:uFill>
                  <a:noFill/>
                </a:uFill>
                <a:latin typeface="Arial"/>
                <a:ea typeface="Arial"/>
                <a:cs typeface="Arial"/>
                <a:sym typeface="Arial"/>
                <a:hlinkClick r:id="rId7"/>
              </a:rPr>
              <a:t> </a:t>
            </a:r>
            <a:r>
              <a:rPr lang="en-US" sz="1200" u="sng">
                <a:solidFill>
                  <a:schemeClr val="hlink"/>
                </a:solidFill>
                <a:latin typeface="Arial"/>
                <a:ea typeface="Arial"/>
                <a:cs typeface="Arial"/>
                <a:sym typeface="Arial"/>
                <a:hlinkClick r:id="rId7"/>
              </a:rPr>
              <a:t>http://www.worksitelighting.com/product/led-drop-light-with-transformer/</a:t>
            </a:r>
            <a:endParaRPr sz="1200" u="sng">
              <a:solidFill>
                <a:srgbClr val="0563C1"/>
              </a:solidFill>
              <a:latin typeface="Arial"/>
              <a:ea typeface="Arial"/>
              <a:cs typeface="Arial"/>
              <a:sym typeface="Arial"/>
            </a:endParaRPr>
          </a:p>
          <a:p>
            <a:pPr marL="0" lvl="0" indent="0" algn="l" rtl="0">
              <a:lnSpc>
                <a:spcPct val="100000"/>
              </a:lnSpc>
              <a:spcBef>
                <a:spcPts val="1200"/>
              </a:spcBef>
              <a:spcAft>
                <a:spcPts val="0"/>
              </a:spcAft>
              <a:buSzPts val="1440"/>
              <a:buNone/>
            </a:pPr>
            <a:r>
              <a:rPr lang="en-US" sz="1200">
                <a:solidFill>
                  <a:schemeClr val="dk1"/>
                </a:solidFill>
                <a:latin typeface="Arial"/>
                <a:ea typeface="Arial"/>
                <a:cs typeface="Arial"/>
                <a:sym typeface="Arial"/>
              </a:rPr>
              <a:t>Adamovica, M. (2017, March 16). </a:t>
            </a:r>
            <a:r>
              <a:rPr lang="en-US" sz="1200" i="1">
                <a:solidFill>
                  <a:schemeClr val="dk1"/>
                </a:solidFill>
                <a:latin typeface="Arial"/>
                <a:ea typeface="Arial"/>
                <a:cs typeface="Arial"/>
                <a:sym typeface="Arial"/>
              </a:rPr>
              <a:t>Confined Space Entry — Top 3 Safety Tips.</a:t>
            </a:r>
            <a:r>
              <a:rPr lang="en-US" sz="1200">
                <a:solidFill>
                  <a:schemeClr val="dk1"/>
                </a:solidFill>
                <a:latin typeface="Arial"/>
                <a:ea typeface="Arial"/>
                <a:cs typeface="Arial"/>
                <a:sym typeface="Arial"/>
              </a:rPr>
              <a:t> Retrieved from PK Safety - The Worker Safety Specialists: </a:t>
            </a:r>
            <a:r>
              <a:rPr lang="en-US" sz="1200" u="sng">
                <a:solidFill>
                  <a:schemeClr val="hlink"/>
                </a:solidFill>
                <a:latin typeface="Arial"/>
                <a:ea typeface="Arial"/>
                <a:cs typeface="Arial"/>
                <a:sym typeface="Arial"/>
                <a:hlinkClick r:id="rId8"/>
              </a:rPr>
              <a:t>https://pksafety.com/blog/confined-space-entry-top-safety-tips</a:t>
            </a:r>
            <a:endParaRPr sz="1200">
              <a:solidFill>
                <a:srgbClr val="0563C1"/>
              </a:solidFill>
              <a:latin typeface="Arial"/>
              <a:ea typeface="Arial"/>
              <a:cs typeface="Arial"/>
              <a:sym typeface="Arial"/>
            </a:endParaRPr>
          </a:p>
          <a:p>
            <a:pPr marL="0" lvl="0" indent="0" algn="l" rtl="0">
              <a:lnSpc>
                <a:spcPct val="100000"/>
              </a:lnSpc>
              <a:spcBef>
                <a:spcPts val="1200"/>
              </a:spcBef>
              <a:spcAft>
                <a:spcPts val="0"/>
              </a:spcAft>
              <a:buSzPts val="1440"/>
              <a:buNone/>
            </a:pPr>
            <a:r>
              <a:rPr lang="en-US" sz="1200">
                <a:solidFill>
                  <a:schemeClr val="dk1"/>
                </a:solidFill>
                <a:latin typeface="Arial"/>
                <a:ea typeface="Arial"/>
                <a:cs typeface="Arial"/>
                <a:sym typeface="Arial"/>
              </a:rPr>
              <a:t>Bhowan, T. (2019, July 26). </a:t>
            </a:r>
            <a:r>
              <a:rPr lang="en-US" sz="1200" i="1">
                <a:solidFill>
                  <a:schemeClr val="dk1"/>
                </a:solidFill>
                <a:latin typeface="Arial"/>
                <a:ea typeface="Arial"/>
                <a:cs typeface="Arial"/>
                <a:sym typeface="Arial"/>
              </a:rPr>
              <a:t>Training services expand in tight spaces.</a:t>
            </a:r>
            <a:r>
              <a:rPr lang="en-US" sz="1200">
                <a:solidFill>
                  <a:schemeClr val="dk1"/>
                </a:solidFill>
                <a:latin typeface="Arial"/>
                <a:ea typeface="Arial"/>
                <a:cs typeface="Arial"/>
                <a:sym typeface="Arial"/>
              </a:rPr>
              <a:t> Retrieved from Creamer Media's Engineering News:</a:t>
            </a:r>
            <a:r>
              <a:rPr lang="en-US" sz="1200">
                <a:solidFill>
                  <a:schemeClr val="hlink"/>
                </a:solidFill>
                <a:uFill>
                  <a:noFill/>
                </a:uFill>
                <a:latin typeface="Arial"/>
                <a:ea typeface="Arial"/>
                <a:cs typeface="Arial"/>
                <a:sym typeface="Arial"/>
                <a:hlinkClick r:id="rId9"/>
              </a:rPr>
              <a:t> </a:t>
            </a:r>
            <a:r>
              <a:rPr lang="en-US" sz="1200" u="sng">
                <a:solidFill>
                  <a:schemeClr val="hlink"/>
                </a:solidFill>
                <a:latin typeface="Calibri"/>
                <a:ea typeface="Calibri"/>
                <a:cs typeface="Calibri"/>
                <a:sym typeface="Calibri"/>
                <a:hlinkClick r:id="rId9"/>
              </a:rPr>
              <a:t>http://m.engineeringnews.co.za/article/training-services-expand-in-tight-spaces-2019-07-26/rep_id:4433</a:t>
            </a:r>
            <a:endParaRPr sz="1200" u="sng">
              <a:solidFill>
                <a:srgbClr val="0563C1"/>
              </a:solidFill>
              <a:latin typeface="Calibri"/>
              <a:ea typeface="Calibri"/>
              <a:cs typeface="Calibri"/>
              <a:sym typeface="Calibri"/>
            </a:endParaRPr>
          </a:p>
          <a:p>
            <a:pPr marL="0" lvl="0" indent="0" algn="l" rtl="0">
              <a:lnSpc>
                <a:spcPct val="100000"/>
              </a:lnSpc>
              <a:spcBef>
                <a:spcPts val="1200"/>
              </a:spcBef>
              <a:spcAft>
                <a:spcPts val="0"/>
              </a:spcAft>
              <a:buSzPts val="1440"/>
              <a:buNone/>
            </a:pPr>
            <a:r>
              <a:rPr lang="en-US" sz="1200">
                <a:solidFill>
                  <a:schemeClr val="dk1"/>
                </a:solidFill>
                <a:latin typeface="Arial"/>
                <a:ea typeface="Arial"/>
                <a:cs typeface="Arial"/>
                <a:sym typeface="Arial"/>
              </a:rPr>
              <a:t>OSU Ag Communications Services. (2017, September 15). </a:t>
            </a:r>
            <a:r>
              <a:rPr lang="en-US" sz="1200" i="1">
                <a:solidFill>
                  <a:schemeClr val="dk1"/>
                </a:solidFill>
                <a:latin typeface="Arial"/>
                <a:ea typeface="Arial"/>
                <a:cs typeface="Arial"/>
                <a:sym typeface="Arial"/>
              </a:rPr>
              <a:t>GRAIN ENGULFMENT RESCUE SIMULATOR TRAILER FOR FIRE/RESCUE TRAINING.</a:t>
            </a:r>
            <a:r>
              <a:rPr lang="en-US" sz="1200">
                <a:solidFill>
                  <a:schemeClr val="dk1"/>
                </a:solidFill>
                <a:latin typeface="Arial"/>
                <a:ea typeface="Arial"/>
                <a:cs typeface="Arial"/>
                <a:sym typeface="Arial"/>
              </a:rPr>
              <a:t> Retrieved from AG Photos:</a:t>
            </a:r>
            <a:r>
              <a:rPr lang="en-US" sz="1200">
                <a:solidFill>
                  <a:schemeClr val="hlink"/>
                </a:solidFill>
                <a:uFill>
                  <a:noFill/>
                </a:uFill>
                <a:latin typeface="Arial"/>
                <a:ea typeface="Arial"/>
                <a:cs typeface="Arial"/>
                <a:sym typeface="Arial"/>
                <a:hlinkClick r:id="rId10"/>
              </a:rPr>
              <a:t> </a:t>
            </a:r>
            <a:r>
              <a:rPr lang="en-US" sz="1200" u="sng">
                <a:solidFill>
                  <a:schemeClr val="hlink"/>
                </a:solidFill>
                <a:latin typeface="Calibri"/>
                <a:ea typeface="Calibri"/>
                <a:cs typeface="Calibri"/>
                <a:sym typeface="Calibri"/>
                <a:hlinkClick r:id="rId10"/>
              </a:rPr>
              <a:t>https://kitchensink.photoshelter.com/gallery-image/Grain-Entrapment-Training-Trailer/G0000nzFvHCvetNc/I000079P1ho0t7gQ/C0000oyLkvRhbyXQhttps://www.osha.gov/SLTC/grainhandling/hazard_alert.html</a:t>
            </a:r>
            <a:endParaRPr sz="1200" u="sng">
              <a:solidFill>
                <a:srgbClr val="0563C1"/>
              </a:solidFill>
              <a:latin typeface="Calibri"/>
              <a:ea typeface="Calibri"/>
              <a:cs typeface="Calibri"/>
              <a:sym typeface="Calibri"/>
            </a:endParaRPr>
          </a:p>
          <a:p>
            <a:pPr marL="0" lvl="0" indent="0" algn="l" rtl="0">
              <a:lnSpc>
                <a:spcPct val="115000"/>
              </a:lnSpc>
              <a:spcBef>
                <a:spcPts val="1200"/>
              </a:spcBef>
              <a:spcAft>
                <a:spcPts val="0"/>
              </a:spcAft>
              <a:buSzPts val="1440"/>
              <a:buNone/>
            </a:pPr>
            <a:r>
              <a:rPr lang="en-US" sz="1200">
                <a:solidFill>
                  <a:schemeClr val="dk1"/>
                </a:solidFill>
                <a:latin typeface="Arial"/>
                <a:ea typeface="Arial"/>
                <a:cs typeface="Arial"/>
                <a:sym typeface="Arial"/>
              </a:rPr>
              <a:t>OSHA. (2011, October 19). </a:t>
            </a:r>
            <a:r>
              <a:rPr lang="en-US" sz="1200" i="1">
                <a:solidFill>
                  <a:schemeClr val="dk1"/>
                </a:solidFill>
                <a:latin typeface="Arial"/>
                <a:ea typeface="Arial"/>
                <a:cs typeface="Arial"/>
                <a:sym typeface="Arial"/>
              </a:rPr>
              <a:t>Dangers of Engulfment and Suffocation in Grain Bins.</a:t>
            </a:r>
            <a:r>
              <a:rPr lang="en-US" sz="1200">
                <a:solidFill>
                  <a:schemeClr val="dk1"/>
                </a:solidFill>
                <a:latin typeface="Arial"/>
                <a:ea typeface="Arial"/>
                <a:cs typeface="Arial"/>
                <a:sym typeface="Arial"/>
              </a:rPr>
              <a:t> Retrieved from US Department of Labor:</a:t>
            </a:r>
            <a:r>
              <a:rPr lang="en-US" sz="1200">
                <a:solidFill>
                  <a:schemeClr val="hlink"/>
                </a:solidFill>
                <a:uFill>
                  <a:noFill/>
                </a:uFill>
                <a:latin typeface="Arial"/>
                <a:ea typeface="Arial"/>
                <a:cs typeface="Arial"/>
                <a:sym typeface="Arial"/>
                <a:hlinkClick r:id="rId11"/>
              </a:rPr>
              <a:t> </a:t>
            </a:r>
            <a:r>
              <a:rPr lang="en-US" sz="1200" u="sng">
                <a:solidFill>
                  <a:schemeClr val="hlink"/>
                </a:solidFill>
                <a:latin typeface="Arial"/>
                <a:ea typeface="Arial"/>
                <a:cs typeface="Arial"/>
                <a:sym typeface="Arial"/>
                <a:hlinkClick r:id="rId11"/>
              </a:rPr>
              <a:t>https://www.osha.gov/SLTC/grainhandling/hazard_alert.html</a:t>
            </a:r>
            <a:endParaRPr sz="1200" u="sng">
              <a:solidFill>
                <a:srgbClr val="0563C1"/>
              </a:solidFill>
              <a:latin typeface="Arial"/>
              <a:ea typeface="Arial"/>
              <a:cs typeface="Arial"/>
              <a:sym typeface="Arial"/>
            </a:endParaRPr>
          </a:p>
          <a:p>
            <a:pPr marL="0" lvl="0" indent="0" algn="l" rtl="0">
              <a:lnSpc>
                <a:spcPct val="100000"/>
              </a:lnSpc>
              <a:spcBef>
                <a:spcPts val="1200"/>
              </a:spcBef>
              <a:spcAft>
                <a:spcPts val="0"/>
              </a:spcAft>
              <a:buSzPts val="1440"/>
              <a:buNone/>
            </a:pPr>
            <a:r>
              <a:rPr lang="en-US" sz="1100" i="1">
                <a:solidFill>
                  <a:schemeClr val="dk1"/>
                </a:solidFill>
                <a:latin typeface="Calibri"/>
                <a:ea typeface="Calibri"/>
                <a:cs typeface="Calibri"/>
                <a:sym typeface="Calibri"/>
              </a:rPr>
              <a:t>Confined Space - Purging and Ventilation .</a:t>
            </a:r>
            <a:r>
              <a:rPr lang="en-US" sz="1100">
                <a:solidFill>
                  <a:schemeClr val="dk1"/>
                </a:solidFill>
                <a:latin typeface="Calibri"/>
                <a:ea typeface="Calibri"/>
                <a:cs typeface="Calibri"/>
                <a:sym typeface="Calibri"/>
              </a:rPr>
              <a:t> (n.d.). Retrieved from Environmental, Health &amp; Safety Database:</a:t>
            </a:r>
            <a:r>
              <a:rPr lang="en-US" sz="1100">
                <a:solidFill>
                  <a:schemeClr val="hlink"/>
                </a:solidFill>
                <a:uFill>
                  <a:noFill/>
                </a:uFill>
                <a:latin typeface="Calibri"/>
                <a:ea typeface="Calibri"/>
                <a:cs typeface="Calibri"/>
                <a:sym typeface="Calibri"/>
                <a:hlinkClick r:id="rId12"/>
              </a:rPr>
              <a:t> </a:t>
            </a:r>
            <a:r>
              <a:rPr lang="en-US" sz="1100" u="sng">
                <a:solidFill>
                  <a:schemeClr val="hlink"/>
                </a:solidFill>
                <a:latin typeface="Calibri"/>
                <a:ea typeface="Calibri"/>
                <a:cs typeface="Calibri"/>
                <a:sym typeface="Calibri"/>
                <a:hlinkClick r:id="rId12"/>
              </a:rPr>
              <a:t>http://www.ehsdb.com/confined-space-purging-and-ventilation.php</a:t>
            </a:r>
            <a:endParaRPr sz="1200" u="sng">
              <a:solidFill>
                <a:srgbClr val="0563C1"/>
              </a:solidFill>
              <a:latin typeface="Calibri"/>
              <a:ea typeface="Calibri"/>
              <a:cs typeface="Calibri"/>
              <a:sym typeface="Calibri"/>
            </a:endParaRPr>
          </a:p>
          <a:p>
            <a:pPr marL="0" lvl="0" indent="0" algn="l" rtl="0">
              <a:lnSpc>
                <a:spcPct val="100000"/>
              </a:lnSpc>
              <a:spcBef>
                <a:spcPts val="1200"/>
              </a:spcBef>
              <a:spcAft>
                <a:spcPts val="0"/>
              </a:spcAft>
              <a:buClr>
                <a:schemeClr val="dk1"/>
              </a:buClr>
              <a:buSzPts val="1100"/>
              <a:buFont typeface="Arial"/>
              <a:buNone/>
            </a:pPr>
            <a:endParaRPr sz="1200" u="sng">
              <a:solidFill>
                <a:srgbClr val="0563C1"/>
              </a:solidFill>
              <a:latin typeface="Calibri"/>
              <a:ea typeface="Calibri"/>
              <a:cs typeface="Calibri"/>
              <a:sym typeface="Calibri"/>
            </a:endParaRPr>
          </a:p>
          <a:p>
            <a:pPr marL="0" lvl="0" indent="0" algn="l" rtl="0">
              <a:lnSpc>
                <a:spcPct val="100000"/>
              </a:lnSpc>
              <a:spcBef>
                <a:spcPts val="1000"/>
              </a:spcBef>
              <a:spcAft>
                <a:spcPts val="0"/>
              </a:spcAft>
              <a:buSzPts val="1440"/>
              <a:buNone/>
            </a:pPr>
            <a:endParaRPr sz="12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1"/>
          <p:cNvSpPr txBox="1">
            <a:spLocks noGrp="1"/>
          </p:cNvSpPr>
          <p:nvPr>
            <p:ph type="title"/>
          </p:nvPr>
        </p:nvSpPr>
        <p:spPr>
          <a:xfrm>
            <a:off x="677325" y="609600"/>
            <a:ext cx="8596800" cy="654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Trebuchet MS"/>
              <a:buNone/>
            </a:pPr>
            <a:r>
              <a:rPr lang="en-US">
                <a:latin typeface="Calibri"/>
                <a:ea typeface="Calibri"/>
                <a:cs typeface="Calibri"/>
                <a:sym typeface="Calibri"/>
              </a:rPr>
              <a:t>What is a Confined Space?</a:t>
            </a:r>
            <a:endParaRPr/>
          </a:p>
        </p:txBody>
      </p:sp>
      <p:sp>
        <p:nvSpPr>
          <p:cNvPr id="169" name="Google Shape;169;p21"/>
          <p:cNvSpPr txBox="1">
            <a:spLocks noGrp="1"/>
          </p:cNvSpPr>
          <p:nvPr>
            <p:ph type="body" idx="1"/>
          </p:nvPr>
        </p:nvSpPr>
        <p:spPr>
          <a:xfrm>
            <a:off x="677200" y="1264497"/>
            <a:ext cx="8596800" cy="47769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SzPts val="3000"/>
              <a:buFont typeface="Calibri"/>
              <a:buChar char="►"/>
            </a:pPr>
            <a:r>
              <a:rPr lang="en-US" sz="3000">
                <a:solidFill>
                  <a:srgbClr val="000000"/>
                </a:solidFill>
                <a:latin typeface="Calibri"/>
                <a:ea typeface="Calibri"/>
                <a:cs typeface="Calibri"/>
                <a:sym typeface="Calibri"/>
              </a:rPr>
              <a:t>A space not design for occupancy but large enough for a person to get inside to work</a:t>
            </a:r>
            <a:endParaRPr sz="3000">
              <a:solidFill>
                <a:srgbClr val="000000"/>
              </a:solidFill>
              <a:latin typeface="Calibri"/>
              <a:ea typeface="Calibri"/>
              <a:cs typeface="Calibri"/>
              <a:sym typeface="Calibri"/>
            </a:endParaRPr>
          </a:p>
          <a:p>
            <a:pPr marL="342900" lvl="0" indent="-342900" algn="l" rtl="0">
              <a:lnSpc>
                <a:spcPct val="100000"/>
              </a:lnSpc>
              <a:spcBef>
                <a:spcPts val="0"/>
              </a:spcBef>
              <a:spcAft>
                <a:spcPts val="0"/>
              </a:spcAft>
              <a:buSzPts val="3000"/>
              <a:buFont typeface="Calibri"/>
              <a:buChar char="►"/>
            </a:pPr>
            <a:r>
              <a:rPr lang="en-US" sz="3000">
                <a:solidFill>
                  <a:srgbClr val="000000"/>
                </a:solidFill>
                <a:latin typeface="Calibri"/>
                <a:ea typeface="Calibri"/>
                <a:cs typeface="Calibri"/>
                <a:sym typeface="Calibri"/>
              </a:rPr>
              <a:t>1910.146(b) - 3 Criteria </a:t>
            </a:r>
            <a:endParaRPr sz="3000">
              <a:solidFill>
                <a:srgbClr val="000000"/>
              </a:solidFill>
              <a:latin typeface="Calibri"/>
              <a:ea typeface="Calibri"/>
              <a:cs typeface="Calibri"/>
              <a:sym typeface="Calibri"/>
            </a:endParaRPr>
          </a:p>
          <a:p>
            <a:pPr marL="914400" lvl="1" indent="-566420" algn="l" rtl="0">
              <a:lnSpc>
                <a:spcPct val="100000"/>
              </a:lnSpc>
              <a:spcBef>
                <a:spcPts val="1000"/>
              </a:spcBef>
              <a:spcAft>
                <a:spcPts val="0"/>
              </a:spcAft>
              <a:buClr>
                <a:srgbClr val="000000"/>
              </a:buClr>
              <a:buSzPts val="3000"/>
              <a:buFont typeface="Calibri"/>
              <a:buAutoNum type="arabicParenR"/>
            </a:pPr>
            <a:r>
              <a:rPr lang="en-US" sz="3000" b="1">
                <a:solidFill>
                  <a:srgbClr val="000000"/>
                </a:solidFill>
                <a:latin typeface="Calibri"/>
                <a:ea typeface="Calibri"/>
                <a:cs typeface="Calibri"/>
                <a:sym typeface="Calibri"/>
              </a:rPr>
              <a:t>Is large enough to enter and perform assigned work</a:t>
            </a:r>
            <a:endParaRPr sz="3000" b="1">
              <a:solidFill>
                <a:srgbClr val="000000"/>
              </a:solidFill>
              <a:latin typeface="Calibri"/>
              <a:ea typeface="Calibri"/>
              <a:cs typeface="Calibri"/>
              <a:sym typeface="Calibri"/>
            </a:endParaRPr>
          </a:p>
          <a:p>
            <a:pPr marL="914400" lvl="1" indent="-566420" algn="l" rtl="0">
              <a:lnSpc>
                <a:spcPct val="100000"/>
              </a:lnSpc>
              <a:spcBef>
                <a:spcPts val="1000"/>
              </a:spcBef>
              <a:spcAft>
                <a:spcPts val="0"/>
              </a:spcAft>
              <a:buClr>
                <a:srgbClr val="000000"/>
              </a:buClr>
              <a:buSzPts val="3000"/>
              <a:buFont typeface="Calibri"/>
              <a:buAutoNum type="arabicParenR"/>
            </a:pPr>
            <a:r>
              <a:rPr lang="en-US" sz="3000" b="1">
                <a:solidFill>
                  <a:srgbClr val="000000"/>
                </a:solidFill>
                <a:latin typeface="Calibri"/>
                <a:ea typeface="Calibri"/>
                <a:cs typeface="Calibri"/>
                <a:sym typeface="Calibri"/>
              </a:rPr>
              <a:t>Has limited or restricted means for entry or exit</a:t>
            </a:r>
            <a:endParaRPr sz="3000" b="1">
              <a:solidFill>
                <a:srgbClr val="000000"/>
              </a:solidFill>
              <a:latin typeface="Calibri"/>
              <a:ea typeface="Calibri"/>
              <a:cs typeface="Calibri"/>
              <a:sym typeface="Calibri"/>
            </a:endParaRPr>
          </a:p>
          <a:p>
            <a:pPr marL="914400" lvl="1" indent="-566420" algn="l" rtl="0">
              <a:lnSpc>
                <a:spcPct val="100000"/>
              </a:lnSpc>
              <a:spcBef>
                <a:spcPts val="1000"/>
              </a:spcBef>
              <a:spcAft>
                <a:spcPts val="0"/>
              </a:spcAft>
              <a:buClr>
                <a:srgbClr val="000000"/>
              </a:buClr>
              <a:buSzPts val="3000"/>
              <a:buFont typeface="Calibri"/>
              <a:buAutoNum type="arabicParenR"/>
            </a:pPr>
            <a:r>
              <a:rPr lang="en-US" sz="3000" b="1">
                <a:solidFill>
                  <a:srgbClr val="000000"/>
                </a:solidFill>
                <a:latin typeface="Calibri"/>
                <a:ea typeface="Calibri"/>
                <a:cs typeface="Calibri"/>
                <a:sym typeface="Calibri"/>
              </a:rPr>
              <a:t>Is not designed for continuous employee occupancy</a:t>
            </a:r>
            <a:endParaRPr sz="3000" b="1">
              <a:solidFill>
                <a:srgbClr val="000000"/>
              </a:solidFill>
              <a:latin typeface="Calibri"/>
              <a:ea typeface="Calibri"/>
              <a:cs typeface="Calibri"/>
              <a:sym typeface="Calibri"/>
            </a:endParaRPr>
          </a:p>
          <a:p>
            <a:pPr marL="742950" lvl="1" indent="-204469" algn="l" rtl="0">
              <a:lnSpc>
                <a:spcPct val="100000"/>
              </a:lnSpc>
              <a:spcBef>
                <a:spcPts val="1000"/>
              </a:spcBef>
              <a:spcAft>
                <a:spcPts val="0"/>
              </a:spcAft>
              <a:buSzPts val="1280"/>
              <a:buNone/>
            </a:pPr>
            <a:endParaRPr>
              <a:solidFill>
                <a:srgbClr val="000000"/>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57"/>
          <p:cNvSpPr txBox="1">
            <a:spLocks noGrp="1"/>
          </p:cNvSpPr>
          <p:nvPr>
            <p:ph type="title"/>
          </p:nvPr>
        </p:nvSpPr>
        <p:spPr>
          <a:xfrm>
            <a:off x="677334" y="-67525"/>
            <a:ext cx="8596800" cy="1320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600"/>
              <a:buNone/>
            </a:pPr>
            <a:r>
              <a:rPr lang="en-US"/>
              <a:t>References</a:t>
            </a:r>
            <a:endParaRPr/>
          </a:p>
        </p:txBody>
      </p:sp>
      <p:sp>
        <p:nvSpPr>
          <p:cNvPr id="544" name="Google Shape;544;p57"/>
          <p:cNvSpPr txBox="1">
            <a:spLocks noGrp="1"/>
          </p:cNvSpPr>
          <p:nvPr>
            <p:ph type="body" idx="1"/>
          </p:nvPr>
        </p:nvSpPr>
        <p:spPr>
          <a:xfrm>
            <a:off x="677325" y="282625"/>
            <a:ext cx="9754500" cy="3880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SzPts val="1440"/>
              <a:buNone/>
            </a:pPr>
            <a:r>
              <a:rPr lang="en-US" sz="1100">
                <a:solidFill>
                  <a:schemeClr val="dk1"/>
                </a:solidFill>
                <a:latin typeface="Calibri"/>
                <a:ea typeface="Calibri"/>
                <a:cs typeface="Calibri"/>
                <a:sym typeface="Calibri"/>
              </a:rPr>
              <a:t>Core Safety Group. (2017, February 27). </a:t>
            </a:r>
            <a:r>
              <a:rPr lang="en-US" sz="1100" i="1">
                <a:solidFill>
                  <a:schemeClr val="dk1"/>
                </a:solidFill>
                <a:latin typeface="Arial"/>
                <a:ea typeface="Arial"/>
                <a:cs typeface="Arial"/>
                <a:sym typeface="Arial"/>
              </a:rPr>
              <a:t>Tragedy</a:t>
            </a:r>
            <a:endParaRPr sz="1100" i="1">
              <a:solidFill>
                <a:schemeClr val="dk1"/>
              </a:solidFill>
              <a:latin typeface="Arial"/>
              <a:ea typeface="Arial"/>
              <a:cs typeface="Arial"/>
              <a:sym typeface="Arial"/>
            </a:endParaRPr>
          </a:p>
          <a:p>
            <a:pPr marL="0" lvl="0" indent="0" algn="l" rtl="0">
              <a:lnSpc>
                <a:spcPct val="100000"/>
              </a:lnSpc>
              <a:spcBef>
                <a:spcPts val="1200"/>
              </a:spcBef>
              <a:spcAft>
                <a:spcPts val="0"/>
              </a:spcAft>
              <a:buSzPts val="1440"/>
              <a:buNone/>
            </a:pPr>
            <a:r>
              <a:rPr lang="en-US" sz="1100" i="1">
                <a:solidFill>
                  <a:schemeClr val="dk1"/>
                </a:solidFill>
                <a:latin typeface="Arial"/>
                <a:ea typeface="Arial"/>
                <a:cs typeface="Arial"/>
                <a:sym typeface="Arial"/>
              </a:rPr>
              <a:t>highlights the importance of confined space awareness and safe work discipline.</a:t>
            </a:r>
            <a:r>
              <a:rPr lang="en-US" sz="1100">
                <a:solidFill>
                  <a:schemeClr val="dk1"/>
                </a:solidFill>
                <a:latin typeface="Arial"/>
                <a:ea typeface="Arial"/>
                <a:cs typeface="Arial"/>
                <a:sym typeface="Arial"/>
              </a:rPr>
              <a:t> Retrieved from Core Safety Group:</a:t>
            </a:r>
            <a:r>
              <a:rPr lang="en-US" sz="1100">
                <a:solidFill>
                  <a:schemeClr val="hlink"/>
                </a:solidFill>
                <a:uFill>
                  <a:noFill/>
                </a:uFill>
                <a:latin typeface="Arial"/>
                <a:ea typeface="Arial"/>
                <a:cs typeface="Arial"/>
                <a:sym typeface="Arial"/>
                <a:hlinkClick r:id="rId3"/>
              </a:rPr>
              <a:t> </a:t>
            </a:r>
            <a:r>
              <a:rPr lang="en-US" sz="1100" u="sng">
                <a:solidFill>
                  <a:schemeClr val="hlink"/>
                </a:solidFill>
                <a:latin typeface="Calibri"/>
                <a:ea typeface="Calibri"/>
                <a:cs typeface="Calibri"/>
                <a:sym typeface="Calibri"/>
                <a:hlinkClick r:id="rId3"/>
              </a:rPr>
              <a:t>https://www.coresafety.com/industry_news/tragedy-highlights-the-importance-of-confined-space-awareness-and-safe-work-discipline/</a:t>
            </a:r>
            <a:endParaRPr sz="1100">
              <a:solidFill>
                <a:schemeClr val="dk1"/>
              </a:solidFill>
              <a:latin typeface="Calibri"/>
              <a:ea typeface="Calibri"/>
              <a:cs typeface="Calibri"/>
              <a:sym typeface="Calibri"/>
            </a:endParaRPr>
          </a:p>
          <a:p>
            <a:pPr marL="0" lvl="0" indent="0" algn="l" rtl="0">
              <a:lnSpc>
                <a:spcPct val="100000"/>
              </a:lnSpc>
              <a:spcBef>
                <a:spcPts val="1200"/>
              </a:spcBef>
              <a:spcAft>
                <a:spcPts val="0"/>
              </a:spcAft>
              <a:buSzPts val="1440"/>
              <a:buNone/>
            </a:pPr>
            <a:r>
              <a:rPr lang="en-US" sz="1100">
                <a:solidFill>
                  <a:schemeClr val="dk1"/>
                </a:solidFill>
                <a:latin typeface="Calibri"/>
                <a:ea typeface="Calibri"/>
                <a:cs typeface="Calibri"/>
                <a:sym typeface="Calibri"/>
              </a:rPr>
              <a:t>Schmidt, S. (2017, January 18). </a:t>
            </a:r>
            <a:r>
              <a:rPr lang="en-US" sz="1100" i="1">
                <a:solidFill>
                  <a:schemeClr val="dk1"/>
                </a:solidFill>
                <a:latin typeface="Arial"/>
                <a:ea typeface="Arial"/>
                <a:cs typeface="Arial"/>
                <a:sym typeface="Arial"/>
              </a:rPr>
              <a:t>One by one, 3 utility workers descended into a manhole. One by one, they died.</a:t>
            </a:r>
            <a:r>
              <a:rPr lang="en-US" sz="1100">
                <a:solidFill>
                  <a:schemeClr val="dk1"/>
                </a:solidFill>
                <a:latin typeface="Arial"/>
                <a:ea typeface="Arial"/>
                <a:cs typeface="Arial"/>
                <a:sym typeface="Arial"/>
              </a:rPr>
              <a:t> Retrieved from The Star:</a:t>
            </a:r>
            <a:r>
              <a:rPr lang="en-US" sz="1100">
                <a:solidFill>
                  <a:schemeClr val="hlink"/>
                </a:solidFill>
                <a:uFill>
                  <a:noFill/>
                </a:uFill>
                <a:latin typeface="Arial"/>
                <a:ea typeface="Arial"/>
                <a:cs typeface="Arial"/>
                <a:sym typeface="Arial"/>
                <a:hlinkClick r:id="rId4"/>
              </a:rPr>
              <a:t> </a:t>
            </a:r>
            <a:r>
              <a:rPr lang="en-US" sz="1100" u="sng">
                <a:solidFill>
                  <a:schemeClr val="hlink"/>
                </a:solidFill>
                <a:latin typeface="Arial"/>
                <a:ea typeface="Arial"/>
                <a:cs typeface="Arial"/>
                <a:sym typeface="Arial"/>
                <a:hlinkClick r:id="rId4"/>
              </a:rPr>
              <a:t>https://www.thestar.com/news/world/2017/01/18/one-by-one-3-utility-workers-descended-into-a-manhole-one-by-one-they-died.html</a:t>
            </a:r>
            <a:endParaRPr sz="1100" u="sng">
              <a:solidFill>
                <a:srgbClr val="0563C1"/>
              </a:solidFill>
              <a:latin typeface="Arial"/>
              <a:ea typeface="Arial"/>
              <a:cs typeface="Arial"/>
              <a:sym typeface="Arial"/>
            </a:endParaRPr>
          </a:p>
          <a:p>
            <a:pPr marL="0" lvl="0" indent="0" algn="l" rtl="0">
              <a:lnSpc>
                <a:spcPct val="100000"/>
              </a:lnSpc>
              <a:spcBef>
                <a:spcPts val="1200"/>
              </a:spcBef>
              <a:spcAft>
                <a:spcPts val="0"/>
              </a:spcAft>
              <a:buSzPts val="1440"/>
              <a:buNone/>
            </a:pPr>
            <a:r>
              <a:rPr lang="en-US" sz="1100">
                <a:solidFill>
                  <a:schemeClr val="dk1"/>
                </a:solidFill>
                <a:latin typeface="Calibri"/>
                <a:ea typeface="Calibri"/>
                <a:cs typeface="Calibri"/>
                <a:sym typeface="Calibri"/>
              </a:rPr>
              <a:t>CC Lynch &amp; Associates , Inc. (2012, May 15). </a:t>
            </a:r>
            <a:r>
              <a:rPr lang="en-US" sz="1100" i="1">
                <a:solidFill>
                  <a:schemeClr val="dk1"/>
                </a:solidFill>
                <a:latin typeface="Arial"/>
                <a:ea typeface="Arial"/>
                <a:cs typeface="Arial"/>
                <a:sym typeface="Arial"/>
              </a:rPr>
              <a:t>Avoid Confined Space Entry With QuickCal Measurement Tool.</a:t>
            </a:r>
            <a:r>
              <a:rPr lang="en-US" sz="1100">
                <a:solidFill>
                  <a:schemeClr val="dk1"/>
                </a:solidFill>
                <a:latin typeface="Arial"/>
                <a:ea typeface="Arial"/>
                <a:cs typeface="Arial"/>
                <a:sym typeface="Arial"/>
              </a:rPr>
              <a:t> Retrieved from</a:t>
            </a:r>
            <a:endParaRPr sz="1100">
              <a:solidFill>
                <a:schemeClr val="dk1"/>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100">
                <a:solidFill>
                  <a:schemeClr val="dk1"/>
                </a:solidFill>
                <a:latin typeface="Arial"/>
                <a:ea typeface="Arial"/>
                <a:cs typeface="Arial"/>
                <a:sym typeface="Arial"/>
              </a:rPr>
              <a:t>CC Lynch &amp; Associates, Inc. The Water Monitoring People:</a:t>
            </a:r>
            <a:r>
              <a:rPr lang="en-US" sz="1100">
                <a:solidFill>
                  <a:schemeClr val="hlink"/>
                </a:solidFill>
                <a:uFill>
                  <a:noFill/>
                </a:uFill>
                <a:latin typeface="Arial"/>
                <a:ea typeface="Arial"/>
                <a:cs typeface="Arial"/>
                <a:sym typeface="Arial"/>
                <a:hlinkClick r:id="rId5"/>
              </a:rPr>
              <a:t> </a:t>
            </a:r>
            <a:r>
              <a:rPr lang="en-US" sz="1100" u="sng">
                <a:solidFill>
                  <a:schemeClr val="hlink"/>
                </a:solidFill>
                <a:latin typeface="Calibri"/>
                <a:ea typeface="Calibri"/>
                <a:cs typeface="Calibri"/>
                <a:sym typeface="Calibri"/>
                <a:hlinkClick r:id="rId5"/>
              </a:rPr>
              <a:t>http://www.cclynch.com/avoid-confined-space-entry-with-quickcal-measurement-tool/</a:t>
            </a:r>
            <a:endParaRPr sz="1100" u="sng">
              <a:solidFill>
                <a:srgbClr val="0563C1"/>
              </a:solidFill>
              <a:latin typeface="Calibri"/>
              <a:ea typeface="Calibri"/>
              <a:cs typeface="Calibri"/>
              <a:sym typeface="Calibri"/>
            </a:endParaRPr>
          </a:p>
          <a:p>
            <a:pPr marL="0" lvl="0" indent="0" algn="l" rtl="0">
              <a:lnSpc>
                <a:spcPct val="100000"/>
              </a:lnSpc>
              <a:spcBef>
                <a:spcPts val="1000"/>
              </a:spcBef>
              <a:spcAft>
                <a:spcPts val="0"/>
              </a:spcAft>
              <a:buSzPts val="1440"/>
              <a:buNone/>
            </a:pPr>
            <a:r>
              <a:rPr lang="en-US" sz="1100">
                <a:solidFill>
                  <a:schemeClr val="dk1"/>
                </a:solidFill>
                <a:latin typeface="Calibri"/>
                <a:ea typeface="Calibri"/>
                <a:cs typeface="Calibri"/>
                <a:sym typeface="Calibri"/>
              </a:rPr>
              <a:t>Up and Under Group . (2014). </a:t>
            </a:r>
            <a:r>
              <a:rPr lang="en-US" sz="1100" i="1">
                <a:solidFill>
                  <a:schemeClr val="dk1"/>
                </a:solidFill>
                <a:latin typeface="Arial"/>
                <a:ea typeface="Arial"/>
                <a:cs typeface="Arial"/>
                <a:sym typeface="Arial"/>
              </a:rPr>
              <a:t>Confined Spaces.</a:t>
            </a:r>
            <a:r>
              <a:rPr lang="en-US" sz="1100">
                <a:solidFill>
                  <a:schemeClr val="dk1"/>
                </a:solidFill>
                <a:latin typeface="Arial"/>
                <a:ea typeface="Arial"/>
                <a:cs typeface="Arial"/>
                <a:sym typeface="Arial"/>
              </a:rPr>
              <a:t> Retrieved from Up and Under Group:</a:t>
            </a:r>
            <a:r>
              <a:rPr lang="en-US" sz="1100">
                <a:solidFill>
                  <a:schemeClr val="hlink"/>
                </a:solidFill>
                <a:uFill>
                  <a:noFill/>
                </a:uFill>
                <a:latin typeface="Arial"/>
                <a:ea typeface="Arial"/>
                <a:cs typeface="Arial"/>
                <a:sym typeface="Arial"/>
                <a:hlinkClick r:id="rId6"/>
              </a:rPr>
              <a:t> </a:t>
            </a:r>
            <a:r>
              <a:rPr lang="en-US" sz="1100" u="sng">
                <a:solidFill>
                  <a:schemeClr val="hlink"/>
                </a:solidFill>
                <a:latin typeface="Arial"/>
                <a:ea typeface="Arial"/>
                <a:cs typeface="Arial"/>
                <a:sym typeface="Arial"/>
                <a:hlinkClick r:id="rId6"/>
              </a:rPr>
              <a:t>http://www.upandundergroup.com/access-solutions/confined-spaces/</a:t>
            </a:r>
            <a:endParaRPr sz="1100" u="sng">
              <a:solidFill>
                <a:srgbClr val="0563C1"/>
              </a:solidFill>
              <a:latin typeface="Arial"/>
              <a:ea typeface="Arial"/>
              <a:cs typeface="Arial"/>
              <a:sym typeface="Arial"/>
            </a:endParaRPr>
          </a:p>
          <a:p>
            <a:pPr marL="0" lvl="0" indent="0" algn="l" rtl="0">
              <a:lnSpc>
                <a:spcPct val="100000"/>
              </a:lnSpc>
              <a:spcBef>
                <a:spcPts val="1200"/>
              </a:spcBef>
              <a:spcAft>
                <a:spcPts val="0"/>
              </a:spcAft>
              <a:buClr>
                <a:schemeClr val="dk1"/>
              </a:buClr>
              <a:buSzPts val="1100"/>
              <a:buFont typeface="Arial"/>
              <a:buNone/>
            </a:pPr>
            <a:r>
              <a:rPr lang="en-US" sz="1200">
                <a:solidFill>
                  <a:schemeClr val="dk1"/>
                </a:solidFill>
                <a:latin typeface="Arial"/>
                <a:ea typeface="Arial"/>
                <a:cs typeface="Arial"/>
                <a:sym typeface="Arial"/>
              </a:rPr>
              <a:t>Industrial Safety and Hygiene News. (2019, January 3). </a:t>
            </a:r>
            <a:r>
              <a:rPr lang="en-US" sz="1200" i="1">
                <a:solidFill>
                  <a:schemeClr val="dk1"/>
                </a:solidFill>
                <a:latin typeface="Arial"/>
                <a:ea typeface="Arial"/>
                <a:cs typeface="Arial"/>
                <a:sym typeface="Arial"/>
              </a:rPr>
              <a:t>OSHA confined space construction standard.</a:t>
            </a:r>
            <a:r>
              <a:rPr lang="en-US" sz="1200">
                <a:solidFill>
                  <a:schemeClr val="dk1"/>
                </a:solidFill>
                <a:latin typeface="Arial"/>
                <a:ea typeface="Arial"/>
                <a:cs typeface="Arial"/>
                <a:sym typeface="Arial"/>
              </a:rPr>
              <a:t> Retrieved from Industrial Safety and Hygiene News: </a:t>
            </a:r>
            <a:r>
              <a:rPr lang="en-US" sz="1200" u="sng">
                <a:solidFill>
                  <a:schemeClr val="hlink"/>
                </a:solidFill>
                <a:latin typeface="Arial"/>
                <a:ea typeface="Arial"/>
                <a:cs typeface="Arial"/>
                <a:sym typeface="Arial"/>
                <a:hlinkClick r:id="rId7"/>
              </a:rPr>
              <a:t>https://www.ishn.com/articles/110025-osha-confined-space-construction-standard</a:t>
            </a:r>
            <a:endParaRPr sz="1200">
              <a:solidFill>
                <a:schemeClr val="dk1"/>
              </a:solidFill>
              <a:latin typeface="Arial"/>
              <a:ea typeface="Arial"/>
              <a:cs typeface="Arial"/>
              <a:sym typeface="Arial"/>
            </a:endParaRPr>
          </a:p>
          <a:p>
            <a:pPr marL="0" lvl="0" indent="0" algn="l" rtl="0">
              <a:lnSpc>
                <a:spcPct val="100000"/>
              </a:lnSpc>
              <a:spcBef>
                <a:spcPts val="1200"/>
              </a:spcBef>
              <a:spcAft>
                <a:spcPts val="0"/>
              </a:spcAft>
              <a:buSzPts val="1440"/>
              <a:buNone/>
            </a:pPr>
            <a:r>
              <a:rPr lang="en-US" sz="1200">
                <a:solidFill>
                  <a:schemeClr val="dk1"/>
                </a:solidFill>
                <a:latin typeface="Arial"/>
                <a:ea typeface="Arial"/>
                <a:cs typeface="Arial"/>
                <a:sym typeface="Arial"/>
              </a:rPr>
              <a:t>OSHA. (2012). </a:t>
            </a:r>
            <a:r>
              <a:rPr lang="en-US" sz="1200" i="1">
                <a:solidFill>
                  <a:schemeClr val="dk1"/>
                </a:solidFill>
                <a:latin typeface="Arial"/>
                <a:ea typeface="Arial"/>
                <a:cs typeface="Arial"/>
                <a:sym typeface="Arial"/>
              </a:rPr>
              <a:t>Regulations (Standards- 29 CFR).</a:t>
            </a:r>
            <a:r>
              <a:rPr lang="en-US" sz="1200">
                <a:solidFill>
                  <a:schemeClr val="dk1"/>
                </a:solidFill>
                <a:latin typeface="Arial"/>
                <a:ea typeface="Arial"/>
                <a:cs typeface="Arial"/>
                <a:sym typeface="Arial"/>
              </a:rPr>
              <a:t> Retrieved from United States Department of Labor:</a:t>
            </a:r>
            <a:r>
              <a:rPr lang="en-US" sz="1200">
                <a:solidFill>
                  <a:schemeClr val="hlink"/>
                </a:solidFill>
                <a:uFill>
                  <a:noFill/>
                </a:uFill>
                <a:latin typeface="Arial"/>
                <a:ea typeface="Arial"/>
                <a:cs typeface="Arial"/>
                <a:sym typeface="Arial"/>
                <a:hlinkClick r:id="rId8"/>
              </a:rPr>
              <a:t> </a:t>
            </a:r>
            <a:r>
              <a:rPr lang="en-US" sz="1200" u="sng">
                <a:solidFill>
                  <a:schemeClr val="hlink"/>
                </a:solidFill>
                <a:latin typeface="Calibri"/>
                <a:ea typeface="Calibri"/>
                <a:cs typeface="Calibri"/>
                <a:sym typeface="Calibri"/>
                <a:hlinkClick r:id="rId8"/>
              </a:rPr>
              <a:t>https://www.osha.gov/pls/oshaweb/owadisp.show_document?p_id=9797&amp;p_table=STANDARDS</a:t>
            </a:r>
            <a:endParaRPr sz="1200">
              <a:solidFill>
                <a:schemeClr val="dk1"/>
              </a:solidFill>
              <a:latin typeface="Arial"/>
              <a:ea typeface="Arial"/>
              <a:cs typeface="Arial"/>
              <a:sym typeface="Arial"/>
            </a:endParaRPr>
          </a:p>
          <a:p>
            <a:pPr marL="0" lvl="0" indent="0" algn="l" rtl="0">
              <a:lnSpc>
                <a:spcPct val="100000"/>
              </a:lnSpc>
              <a:spcBef>
                <a:spcPts val="1200"/>
              </a:spcBef>
              <a:spcAft>
                <a:spcPts val="0"/>
              </a:spcAft>
              <a:buClr>
                <a:schemeClr val="dk1"/>
              </a:buClr>
              <a:buSzPts val="1100"/>
              <a:buFont typeface="Arial"/>
              <a:buNone/>
            </a:pPr>
            <a:r>
              <a:rPr lang="en-US" sz="1200">
                <a:solidFill>
                  <a:schemeClr val="dk1"/>
                </a:solidFill>
                <a:latin typeface="Arial"/>
                <a:ea typeface="Arial"/>
                <a:cs typeface="Arial"/>
                <a:sym typeface="Arial"/>
              </a:rPr>
              <a:t>Ruble, B. J. (2011, June 5). </a:t>
            </a:r>
            <a:r>
              <a:rPr lang="en-US" sz="1200" i="1">
                <a:solidFill>
                  <a:schemeClr val="dk1"/>
                </a:solidFill>
                <a:latin typeface="Arial"/>
                <a:ea typeface="Arial"/>
                <a:cs typeface="Arial"/>
                <a:sym typeface="Arial"/>
              </a:rPr>
              <a:t>EHS Journal.</a:t>
            </a:r>
            <a:r>
              <a:rPr lang="en-US" sz="1200">
                <a:solidFill>
                  <a:schemeClr val="dk1"/>
                </a:solidFill>
                <a:latin typeface="Arial"/>
                <a:ea typeface="Arial"/>
                <a:cs typeface="Arial"/>
                <a:sym typeface="Arial"/>
              </a:rPr>
              <a:t> Retrieved from Practical Solutions for Environmental, Health, and Safety Professionals :</a:t>
            </a:r>
            <a:r>
              <a:rPr lang="en-US" sz="1200">
                <a:solidFill>
                  <a:schemeClr val="hlink"/>
                </a:solidFill>
                <a:uFill>
                  <a:noFill/>
                </a:uFill>
                <a:latin typeface="Arial"/>
                <a:ea typeface="Arial"/>
                <a:cs typeface="Arial"/>
                <a:sym typeface="Arial"/>
                <a:hlinkClick r:id="rId9"/>
              </a:rPr>
              <a:t> </a:t>
            </a:r>
            <a:r>
              <a:rPr lang="en-US" sz="1200" u="sng">
                <a:solidFill>
                  <a:schemeClr val="hlink"/>
                </a:solidFill>
                <a:latin typeface="Calibri"/>
                <a:ea typeface="Calibri"/>
                <a:cs typeface="Calibri"/>
                <a:sym typeface="Calibri"/>
                <a:hlinkClick r:id="rId9"/>
              </a:rPr>
              <a:t>http://ehsjournal.org/http:/ehsjournal.org/barbara-jo-ruble/how-big-is-a-confined-space/2011/</a:t>
            </a:r>
            <a:endParaRPr sz="1200" u="sng">
              <a:solidFill>
                <a:srgbClr val="0563C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HD Supply Facilities Maintenance . (2019). </a:t>
            </a:r>
            <a:r>
              <a:rPr lang="en-US" sz="1100" i="1">
                <a:solidFill>
                  <a:schemeClr val="dk1"/>
                </a:solidFill>
                <a:latin typeface="Arial"/>
                <a:ea typeface="Arial"/>
                <a:cs typeface="Arial"/>
                <a:sym typeface="Arial"/>
              </a:rPr>
              <a:t>USA Bluebook.</a:t>
            </a:r>
            <a:r>
              <a:rPr lang="en-US" sz="1100">
                <a:solidFill>
                  <a:schemeClr val="dk1"/>
                </a:solidFill>
                <a:latin typeface="Arial"/>
                <a:ea typeface="Arial"/>
                <a:cs typeface="Arial"/>
                <a:sym typeface="Arial"/>
              </a:rPr>
              <a:t> Retrieved from</a:t>
            </a:r>
            <a:r>
              <a:rPr lang="en-US" sz="1100">
                <a:solidFill>
                  <a:schemeClr val="hlink"/>
                </a:solidFill>
                <a:uFill>
                  <a:noFill/>
                </a:uFill>
                <a:latin typeface="Arial"/>
                <a:ea typeface="Arial"/>
                <a:cs typeface="Arial"/>
                <a:sym typeface="Arial"/>
                <a:hlinkClick r:id="rId10"/>
              </a:rPr>
              <a:t> </a:t>
            </a:r>
            <a:r>
              <a:rPr lang="en-US" sz="1100" u="sng">
                <a:solidFill>
                  <a:schemeClr val="hlink"/>
                </a:solidFill>
                <a:latin typeface="Calibri"/>
                <a:ea typeface="Calibri"/>
                <a:cs typeface="Calibri"/>
                <a:sym typeface="Calibri"/>
                <a:hlinkClick r:id="rId10"/>
              </a:rPr>
              <a:t>https://www.usabluebook.com/p-362503-confined-space-permit-forms-ncr-paper-permitssbquo-25packsbquo-ep1.aspx</a:t>
            </a:r>
            <a:endParaRPr sz="1100" u="sng">
              <a:solidFill>
                <a:srgbClr val="0563C1"/>
              </a:solidFill>
              <a:latin typeface="Calibri"/>
              <a:ea typeface="Calibri"/>
              <a:cs typeface="Calibri"/>
              <a:sym typeface="Calibri"/>
            </a:endParaRPr>
          </a:p>
          <a:p>
            <a:pPr marL="0" lvl="0" indent="0" algn="l" rtl="0">
              <a:lnSpc>
                <a:spcPct val="100000"/>
              </a:lnSpc>
              <a:spcBef>
                <a:spcPts val="1000"/>
              </a:spcBef>
              <a:spcAft>
                <a:spcPts val="0"/>
              </a:spcAft>
              <a:buSzPts val="1440"/>
              <a:buNone/>
            </a:pPr>
            <a:r>
              <a:rPr lang="en-US" sz="1100">
                <a:solidFill>
                  <a:schemeClr val="dk1"/>
                </a:solidFill>
                <a:latin typeface="Calibri"/>
                <a:ea typeface="Calibri"/>
                <a:cs typeface="Calibri"/>
                <a:sym typeface="Calibri"/>
              </a:rPr>
              <a:t>Occupational Safety and Health Administration. (2004). </a:t>
            </a:r>
            <a:r>
              <a:rPr lang="en-US" sz="1100" i="1">
                <a:solidFill>
                  <a:schemeClr val="dk1"/>
                </a:solidFill>
                <a:latin typeface="Arial"/>
                <a:ea typeface="Arial"/>
                <a:cs typeface="Arial"/>
                <a:sym typeface="Arial"/>
              </a:rPr>
              <a:t>Permit-Required Confined Spaces.</a:t>
            </a:r>
            <a:r>
              <a:rPr lang="en-US" sz="1100">
                <a:solidFill>
                  <a:schemeClr val="dk1"/>
                </a:solidFill>
                <a:latin typeface="Arial"/>
                <a:ea typeface="Arial"/>
                <a:cs typeface="Arial"/>
                <a:sym typeface="Arial"/>
              </a:rPr>
              <a:t> Retrieved from United States Department of Labor.</a:t>
            </a:r>
            <a:r>
              <a:rPr lang="en-US" sz="1100" u="sng">
                <a:solidFill>
                  <a:schemeClr val="hlink"/>
                </a:solidFill>
                <a:latin typeface="Calibri"/>
                <a:ea typeface="Calibri"/>
                <a:cs typeface="Calibri"/>
                <a:sym typeface="Calibri"/>
                <a:hlinkClick r:id="rId11"/>
              </a:rPr>
              <a:t>https://www.osha.gov/Publications/osha3138.html</a:t>
            </a:r>
            <a:endParaRPr sz="1100" u="sng">
              <a:solidFill>
                <a:srgbClr val="0563C1"/>
              </a:solidFill>
              <a:latin typeface="Calibri"/>
              <a:ea typeface="Calibri"/>
              <a:cs typeface="Calibri"/>
              <a:sym typeface="Calibri"/>
            </a:endParaRPr>
          </a:p>
          <a:p>
            <a:pPr marL="0" lvl="0" indent="0" algn="l" rtl="0">
              <a:lnSpc>
                <a:spcPct val="100000"/>
              </a:lnSpc>
              <a:spcBef>
                <a:spcPts val="1000"/>
              </a:spcBef>
              <a:spcAft>
                <a:spcPts val="0"/>
              </a:spcAft>
              <a:buSzPts val="1440"/>
              <a:buNone/>
            </a:pPr>
            <a:r>
              <a:rPr lang="en-US" sz="1100">
                <a:solidFill>
                  <a:schemeClr val="dk1"/>
                </a:solidFill>
                <a:latin typeface="Calibri"/>
                <a:ea typeface="Calibri"/>
                <a:cs typeface="Calibri"/>
                <a:sym typeface="Calibri"/>
              </a:rPr>
              <a:t>ufadmin. (2019, March 29). </a:t>
            </a:r>
            <a:r>
              <a:rPr lang="en-US" sz="1100" i="1">
                <a:solidFill>
                  <a:schemeClr val="dk1"/>
                </a:solidFill>
                <a:latin typeface="Arial"/>
                <a:ea typeface="Arial"/>
                <a:cs typeface="Arial"/>
                <a:sym typeface="Arial"/>
              </a:rPr>
              <a:t>The Canary in Your Pocket.</a:t>
            </a:r>
            <a:r>
              <a:rPr lang="en-US" sz="1100">
                <a:solidFill>
                  <a:schemeClr val="dk1"/>
                </a:solidFill>
                <a:latin typeface="Arial"/>
                <a:ea typeface="Arial"/>
                <a:cs typeface="Arial"/>
                <a:sym typeface="Arial"/>
              </a:rPr>
              <a:t> Retrieved from All Hazards:</a:t>
            </a:r>
            <a:r>
              <a:rPr lang="en-US" sz="1100">
                <a:solidFill>
                  <a:schemeClr val="hlink"/>
                </a:solidFill>
                <a:uFill>
                  <a:noFill/>
                </a:uFill>
                <a:latin typeface="Arial"/>
                <a:ea typeface="Arial"/>
                <a:cs typeface="Arial"/>
                <a:sym typeface="Arial"/>
                <a:hlinkClick r:id="rId12"/>
              </a:rPr>
              <a:t> </a:t>
            </a:r>
            <a:r>
              <a:rPr lang="en-US" sz="1100" u="sng">
                <a:solidFill>
                  <a:schemeClr val="hlink"/>
                </a:solidFill>
                <a:latin typeface="Calibri"/>
                <a:ea typeface="Calibri"/>
                <a:cs typeface="Calibri"/>
                <a:sym typeface="Calibri"/>
                <a:hlinkClick r:id="rId12"/>
              </a:rPr>
              <a:t>https://www.findlayallhazards.com/blog/the-canary-in-your-pocket/</a:t>
            </a:r>
            <a:endParaRPr sz="1100" u="sng">
              <a:solidFill>
                <a:srgbClr val="0563C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Argudin, R. (2014 , August 1). </a:t>
            </a:r>
            <a:r>
              <a:rPr lang="en-US" sz="1100" i="1">
                <a:solidFill>
                  <a:schemeClr val="dk1"/>
                </a:solidFill>
                <a:latin typeface="Arial"/>
                <a:ea typeface="Arial"/>
                <a:cs typeface="Arial"/>
                <a:sym typeface="Arial"/>
              </a:rPr>
              <a:t>Beware of These Five Common Confined Space Myths.</a:t>
            </a:r>
            <a:r>
              <a:rPr lang="en-US" sz="1100">
                <a:solidFill>
                  <a:schemeClr val="dk1"/>
                </a:solidFill>
                <a:latin typeface="Arial"/>
                <a:ea typeface="Arial"/>
                <a:cs typeface="Arial"/>
                <a:sym typeface="Arial"/>
              </a:rPr>
              <a:t> Retrieved from Occupational Health and Safety:</a:t>
            </a:r>
            <a:r>
              <a:rPr lang="en-US" sz="1100">
                <a:solidFill>
                  <a:schemeClr val="hlink"/>
                </a:solidFill>
                <a:uFill>
                  <a:noFill/>
                </a:uFill>
                <a:latin typeface="Arial"/>
                <a:ea typeface="Arial"/>
                <a:cs typeface="Arial"/>
                <a:sym typeface="Arial"/>
                <a:hlinkClick r:id="rId13"/>
              </a:rPr>
              <a:t> </a:t>
            </a:r>
            <a:r>
              <a:rPr lang="en-US" sz="1100" u="sng">
                <a:solidFill>
                  <a:schemeClr val="hlink"/>
                </a:solidFill>
                <a:latin typeface="Calibri"/>
                <a:ea typeface="Calibri"/>
                <a:cs typeface="Calibri"/>
                <a:sym typeface="Calibri"/>
                <a:hlinkClick r:id="rId13"/>
              </a:rPr>
              <a:t>https://ohsonline.com/articles/2014/08/01/beware-of-these-five-common.aspx</a:t>
            </a:r>
            <a:endParaRPr sz="1100" u="sng">
              <a:solidFill>
                <a:srgbClr val="0563C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 </a:t>
            </a:r>
            <a:endParaRPr sz="110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Rescue 3 International. (2015). </a:t>
            </a:r>
            <a:r>
              <a:rPr lang="en-US" sz="1100" i="1">
                <a:solidFill>
                  <a:schemeClr val="dk1"/>
                </a:solidFill>
                <a:latin typeface="Arial"/>
                <a:ea typeface="Arial"/>
                <a:cs typeface="Arial"/>
                <a:sym typeface="Arial"/>
              </a:rPr>
              <a:t>Confined Space for Industry &amp; Government.</a:t>
            </a:r>
            <a:r>
              <a:rPr lang="en-US" sz="1100">
                <a:solidFill>
                  <a:schemeClr val="dk1"/>
                </a:solidFill>
                <a:latin typeface="Arial"/>
                <a:ea typeface="Arial"/>
                <a:cs typeface="Arial"/>
                <a:sym typeface="Arial"/>
              </a:rPr>
              <a:t> Retrieved from Rescue 3 International :</a:t>
            </a:r>
            <a:r>
              <a:rPr lang="en-US" sz="1100">
                <a:solidFill>
                  <a:schemeClr val="hlink"/>
                </a:solidFill>
                <a:uFill>
                  <a:noFill/>
                </a:uFill>
                <a:latin typeface="Arial"/>
                <a:ea typeface="Arial"/>
                <a:cs typeface="Arial"/>
                <a:sym typeface="Arial"/>
                <a:hlinkClick r:id="rId14"/>
              </a:rPr>
              <a:t> </a:t>
            </a:r>
            <a:r>
              <a:rPr lang="en-US" sz="1100" u="sng">
                <a:solidFill>
                  <a:schemeClr val="hlink"/>
                </a:solidFill>
                <a:latin typeface="Calibri"/>
                <a:ea typeface="Calibri"/>
                <a:cs typeface="Calibri"/>
                <a:sym typeface="Calibri"/>
                <a:hlinkClick r:id="rId14"/>
              </a:rPr>
              <a:t>https://rescue3.com/confined-space-for-industry-government/</a:t>
            </a:r>
            <a:endParaRPr sz="1100" u="sng">
              <a:solidFill>
                <a:srgbClr val="0563C1"/>
              </a:solidFill>
              <a:latin typeface="Calibri"/>
              <a:ea typeface="Calibri"/>
              <a:cs typeface="Calibri"/>
              <a:sym typeface="Calibri"/>
            </a:endParaRPr>
          </a:p>
          <a:p>
            <a:pPr marL="0" lvl="0" indent="0" algn="l" rtl="0">
              <a:lnSpc>
                <a:spcPct val="115000"/>
              </a:lnSpc>
              <a:spcBef>
                <a:spcPts val="1200"/>
              </a:spcBef>
              <a:spcAft>
                <a:spcPts val="0"/>
              </a:spcAft>
              <a:buClr>
                <a:schemeClr val="dk1"/>
              </a:buClr>
              <a:buSzPts val="1100"/>
              <a:buFont typeface="Arial"/>
              <a:buNone/>
            </a:pPr>
            <a:r>
              <a:rPr lang="en-US" sz="1100">
                <a:solidFill>
                  <a:schemeClr val="dk1"/>
                </a:solidFill>
                <a:latin typeface="Arial"/>
                <a:ea typeface="Arial"/>
                <a:cs typeface="Arial"/>
                <a:sym typeface="Arial"/>
              </a:rPr>
              <a:t> ASIAWorkSAFE. (2015, September 1). </a:t>
            </a:r>
            <a:r>
              <a:rPr lang="en-US" sz="1100" i="1">
                <a:solidFill>
                  <a:schemeClr val="dk1"/>
                </a:solidFill>
                <a:latin typeface="Arial"/>
                <a:ea typeface="Arial"/>
                <a:cs typeface="Arial"/>
                <a:sym typeface="Arial"/>
              </a:rPr>
              <a:t>Confine Space Fatality - Lessons Learned</a:t>
            </a:r>
            <a:r>
              <a:rPr lang="en-US" sz="1100">
                <a:solidFill>
                  <a:schemeClr val="dk1"/>
                </a:solidFill>
                <a:latin typeface="Arial"/>
                <a:ea typeface="Arial"/>
                <a:cs typeface="Arial"/>
                <a:sym typeface="Arial"/>
              </a:rPr>
              <a:t>. Retrieved from </a:t>
            </a:r>
            <a:r>
              <a:rPr lang="en-US" sz="1100" u="sng">
                <a:solidFill>
                  <a:schemeClr val="hlink"/>
                </a:solidFill>
                <a:latin typeface="Arial"/>
                <a:ea typeface="Arial"/>
                <a:cs typeface="Arial"/>
                <a:sym typeface="Arial"/>
                <a:hlinkClick r:id="rId15"/>
              </a:rPr>
              <a:t>https://www.youtube.com/watch?v=93j0J6DcQm0&amp;feature=youtu.be</a:t>
            </a:r>
            <a:endParaRPr sz="1100">
              <a:solidFill>
                <a:srgbClr val="3C78D8"/>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MSA. (2019, November 25). </a:t>
            </a:r>
            <a:r>
              <a:rPr lang="en-US" sz="1200" i="1">
                <a:solidFill>
                  <a:schemeClr val="dk1"/>
                </a:solidFill>
                <a:latin typeface="Calibri"/>
                <a:ea typeface="Calibri"/>
                <a:cs typeface="Calibri"/>
                <a:sym typeface="Calibri"/>
              </a:rPr>
              <a:t>MSA Altair 5X Operating Manual.</a:t>
            </a:r>
            <a:r>
              <a:rPr lang="en-US" sz="1200">
                <a:solidFill>
                  <a:schemeClr val="dk1"/>
                </a:solidFill>
                <a:latin typeface="Calibri"/>
                <a:ea typeface="Calibri"/>
                <a:cs typeface="Calibri"/>
                <a:sym typeface="Calibri"/>
              </a:rPr>
              <a:t> Retrieved from </a:t>
            </a:r>
            <a:r>
              <a:rPr lang="en-US" sz="1200" u="sng">
                <a:solidFill>
                  <a:schemeClr val="hlink"/>
                </a:solidFill>
                <a:latin typeface="Calibri"/>
                <a:ea typeface="Calibri"/>
                <a:cs typeface="Calibri"/>
                <a:sym typeface="Calibri"/>
                <a:hlinkClick r:id="rId16"/>
              </a:rPr>
              <a:t>https://www.manualslib.com/manual/1239599/Msa-Altair-5x.html?page=15#manual</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lnSpc>
                <a:spcPct val="115000"/>
              </a:lnSpc>
              <a:spcBef>
                <a:spcPts val="1200"/>
              </a:spcBef>
              <a:spcAft>
                <a:spcPts val="0"/>
              </a:spcAft>
              <a:buClr>
                <a:schemeClr val="dk1"/>
              </a:buClr>
              <a:buSzPts val="1100"/>
              <a:buFont typeface="Arial"/>
              <a:buNone/>
            </a:pPr>
            <a:endParaRPr sz="1100">
              <a:solidFill>
                <a:schemeClr val="dk1"/>
              </a:solidFill>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sz="1100">
                <a:solidFill>
                  <a:schemeClr val="dk1"/>
                </a:solidFill>
                <a:latin typeface="Arial"/>
                <a:ea typeface="Arial"/>
                <a:cs typeface="Arial"/>
                <a:sym typeface="Arial"/>
              </a:rPr>
              <a:t> </a:t>
            </a:r>
            <a:endParaRPr sz="1100">
              <a:solidFill>
                <a:schemeClr val="dk1"/>
              </a:solidFill>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endParaRPr sz="1100">
              <a:solidFill>
                <a:schemeClr val="dk1"/>
              </a:solidFill>
              <a:latin typeface="Arial"/>
              <a:ea typeface="Arial"/>
              <a:cs typeface="Arial"/>
              <a:sym typeface="Arial"/>
            </a:endParaRPr>
          </a:p>
          <a:p>
            <a:pPr marL="0" lvl="0" indent="0" algn="l" rtl="0">
              <a:lnSpc>
                <a:spcPct val="100000"/>
              </a:lnSpc>
              <a:spcBef>
                <a:spcPts val="1200"/>
              </a:spcBef>
              <a:spcAft>
                <a:spcPts val="0"/>
              </a:spcAft>
              <a:buSzPts val="1440"/>
              <a:buNone/>
            </a:pP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58"/>
          <p:cNvSpPr txBox="1">
            <a:spLocks noGrp="1"/>
          </p:cNvSpPr>
          <p:nvPr>
            <p:ph type="title"/>
          </p:nvPr>
        </p:nvSpPr>
        <p:spPr>
          <a:xfrm>
            <a:off x="1120150" y="1811400"/>
            <a:ext cx="8596800" cy="32352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3600"/>
              <a:buNone/>
            </a:pPr>
            <a:r>
              <a:rPr lang="en-US" sz="9600">
                <a:solidFill>
                  <a:srgbClr val="000000"/>
                </a:solidFill>
              </a:rPr>
              <a:t>THANKS FOR WATCHING</a:t>
            </a:r>
            <a:endParaRPr sz="9600">
              <a:solidFill>
                <a:srgbClr val="0000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2"/>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Trebuchet MS"/>
              <a:buNone/>
            </a:pPr>
            <a:r>
              <a:rPr lang="en-US">
                <a:latin typeface="Calibri"/>
                <a:ea typeface="Calibri"/>
                <a:cs typeface="Calibri"/>
                <a:sym typeface="Calibri"/>
              </a:rPr>
              <a:t>Worker dies due to engulfment </a:t>
            </a:r>
            <a:endParaRPr>
              <a:latin typeface="Calibri"/>
              <a:ea typeface="Calibri"/>
              <a:cs typeface="Calibri"/>
              <a:sym typeface="Calibri"/>
            </a:endParaRPr>
          </a:p>
        </p:txBody>
      </p:sp>
      <p:pic>
        <p:nvPicPr>
          <p:cNvPr id="176" name="Google Shape;176;p22" descr="http://jordanbarab.com/confinedspace/wp-content/uploads/2017/03/Patrick-Walters.jpg"/>
          <p:cNvPicPr preferRelativeResize="0">
            <a:picLocks noGrp="1"/>
          </p:cNvPicPr>
          <p:nvPr>
            <p:ph type="body" idx="1"/>
          </p:nvPr>
        </p:nvPicPr>
        <p:blipFill rotWithShape="1">
          <a:blip r:embed="rId3">
            <a:alphaModFix/>
          </a:blip>
          <a:srcRect/>
          <a:stretch/>
        </p:blipFill>
        <p:spPr>
          <a:xfrm>
            <a:off x="2347856" y="2066365"/>
            <a:ext cx="6191250" cy="3810000"/>
          </a:xfrm>
          <a:prstGeom prst="rect">
            <a:avLst/>
          </a:prstGeom>
          <a:noFill/>
          <a:ln>
            <a:noFill/>
          </a:ln>
        </p:spPr>
      </p:pic>
      <p:sp>
        <p:nvSpPr>
          <p:cNvPr id="177" name="Google Shape;177;p22"/>
          <p:cNvSpPr/>
          <p:nvPr/>
        </p:nvSpPr>
        <p:spPr>
          <a:xfrm>
            <a:off x="2347882" y="5859925"/>
            <a:ext cx="6191400" cy="3888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Figure 1. Trench Death(Barab, 2017)</a:t>
            </a:r>
            <a:endParaRPr sz="1400" b="0" i="0" u="none" strike="noStrike" cap="none">
              <a:solidFill>
                <a:srgbClr val="000000"/>
              </a:solidFill>
              <a:latin typeface="Arial"/>
              <a:ea typeface="Arial"/>
              <a:cs typeface="Arial"/>
              <a:sym typeface="Arial"/>
            </a:endParaRPr>
          </a:p>
        </p:txBody>
      </p:sp>
      <p:sp>
        <p:nvSpPr>
          <p:cNvPr id="178" name="Google Shape;178;p22"/>
          <p:cNvSpPr txBox="1"/>
          <p:nvPr/>
        </p:nvSpPr>
        <p:spPr>
          <a:xfrm>
            <a:off x="1225725" y="1337150"/>
            <a:ext cx="5835000" cy="680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Trebuchet MS"/>
                <a:ea typeface="Trebuchet MS"/>
                <a:cs typeface="Trebuchet MS"/>
                <a:sym typeface="Trebuchet MS"/>
              </a:rPr>
              <a:t>use in the beginning to show why confined space is important, add more info about the incident to notes</a:t>
            </a:r>
            <a:endParaRPr sz="1400" b="0" i="0" u="none" strike="noStrike" cap="none">
              <a:solidFill>
                <a:srgbClr val="000000"/>
              </a:solidFill>
              <a:latin typeface="Trebuchet MS"/>
              <a:ea typeface="Trebuchet MS"/>
              <a:cs typeface="Trebuchet MS"/>
              <a:sym typeface="Trebuchet M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3"/>
          <p:cNvSpPr txBox="1">
            <a:spLocks noGrp="1"/>
          </p:cNvSpPr>
          <p:nvPr>
            <p:ph type="title"/>
          </p:nvPr>
        </p:nvSpPr>
        <p:spPr>
          <a:xfrm>
            <a:off x="677334" y="609600"/>
            <a:ext cx="8596800" cy="1320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600"/>
              <a:buNone/>
            </a:pPr>
            <a:r>
              <a:rPr lang="en-US">
                <a:latin typeface="Calibri"/>
                <a:ea typeface="Calibri"/>
                <a:cs typeface="Calibri"/>
                <a:sym typeface="Calibri"/>
              </a:rPr>
              <a:t>Families Mourn Death of Loved Ones</a:t>
            </a:r>
            <a:endParaRPr>
              <a:latin typeface="Calibri"/>
              <a:ea typeface="Calibri"/>
              <a:cs typeface="Calibri"/>
              <a:sym typeface="Calibri"/>
            </a:endParaRPr>
          </a:p>
        </p:txBody>
      </p:sp>
      <p:sp>
        <p:nvSpPr>
          <p:cNvPr id="185" name="Google Shape;185;p23"/>
          <p:cNvSpPr txBox="1">
            <a:spLocks noGrp="1"/>
          </p:cNvSpPr>
          <p:nvPr>
            <p:ph type="body" idx="1"/>
          </p:nvPr>
        </p:nvSpPr>
        <p:spPr>
          <a:xfrm>
            <a:off x="1934826" y="6041400"/>
            <a:ext cx="6222300" cy="404700"/>
          </a:xfrm>
          <a:prstGeom prst="rect">
            <a:avLst/>
          </a:prstGeom>
          <a:noFill/>
          <a:ln>
            <a:noFill/>
          </a:ln>
        </p:spPr>
        <p:txBody>
          <a:bodyPr spcFirstLastPara="1" wrap="square" lIns="91425" tIns="45700" rIns="91425" bIns="45700" anchor="t" anchorCtr="0">
            <a:noAutofit/>
          </a:bodyPr>
          <a:lstStyle/>
          <a:p>
            <a:pPr marL="0" lvl="0" indent="0" algn="ctr" rtl="0">
              <a:lnSpc>
                <a:spcPct val="107000"/>
              </a:lnSpc>
              <a:spcBef>
                <a:spcPts val="0"/>
              </a:spcBef>
              <a:spcAft>
                <a:spcPts val="0"/>
              </a:spcAft>
              <a:buClr>
                <a:schemeClr val="dk1"/>
              </a:buClr>
              <a:buSzPts val="1440"/>
              <a:buFont typeface="Arial"/>
              <a:buNone/>
            </a:pPr>
            <a:r>
              <a:rPr lang="en-US">
                <a:solidFill>
                  <a:schemeClr val="dk1"/>
                </a:solidFill>
                <a:latin typeface="Calibri"/>
                <a:ea typeface="Calibri"/>
                <a:cs typeface="Calibri"/>
                <a:sym typeface="Calibri"/>
              </a:rPr>
              <a:t>Figure 2. Confined Space Continues to Kill (Barab, 2017)</a:t>
            </a:r>
            <a:endParaRPr/>
          </a:p>
        </p:txBody>
      </p:sp>
      <p:pic>
        <p:nvPicPr>
          <p:cNvPr id="186" name="Google Shape;186;p23"/>
          <p:cNvPicPr preferRelativeResize="0"/>
          <p:nvPr/>
        </p:nvPicPr>
        <p:blipFill rotWithShape="1">
          <a:blip r:embed="rId3">
            <a:alphaModFix/>
          </a:blip>
          <a:srcRect/>
          <a:stretch/>
        </p:blipFill>
        <p:spPr>
          <a:xfrm>
            <a:off x="1796046" y="2124075"/>
            <a:ext cx="6447860" cy="3917325"/>
          </a:xfrm>
          <a:prstGeom prst="rect">
            <a:avLst/>
          </a:prstGeom>
          <a:noFill/>
          <a:ln>
            <a:noFill/>
          </a:ln>
        </p:spPr>
      </p:pic>
      <p:sp>
        <p:nvSpPr>
          <p:cNvPr id="187" name="Google Shape;187;p23"/>
          <p:cNvSpPr txBox="1"/>
          <p:nvPr/>
        </p:nvSpPr>
        <p:spPr>
          <a:xfrm>
            <a:off x="1934825" y="1282225"/>
            <a:ext cx="5835000" cy="680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1400" b="0" i="0" u="none" strike="noStrike" cap="none">
                <a:solidFill>
                  <a:schemeClr val="dk1"/>
                </a:solidFill>
                <a:latin typeface="Trebuchet MS"/>
                <a:ea typeface="Trebuchet MS"/>
                <a:cs typeface="Trebuchet MS"/>
                <a:sym typeface="Trebuchet MS"/>
              </a:rPr>
              <a:t>use in the beginning to show why confined space is important, add more info about the incident to notes</a:t>
            </a:r>
            <a:endParaRPr sz="1400" b="0" i="0" u="none" strike="noStrike" cap="none">
              <a:solidFill>
                <a:srgbClr val="000000"/>
              </a:solidFill>
              <a:latin typeface="Trebuchet MS"/>
              <a:ea typeface="Trebuchet MS"/>
              <a:cs typeface="Trebuchet MS"/>
              <a:sym typeface="Trebuchet M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4"/>
          <p:cNvSpPr txBox="1">
            <a:spLocks noGrp="1"/>
          </p:cNvSpPr>
          <p:nvPr>
            <p:ph type="title"/>
          </p:nvPr>
        </p:nvSpPr>
        <p:spPr>
          <a:xfrm>
            <a:off x="677334" y="609600"/>
            <a:ext cx="8596800" cy="1320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600"/>
              <a:buNone/>
            </a:pPr>
            <a:r>
              <a:rPr lang="en-US">
                <a:latin typeface="Calibri"/>
                <a:ea typeface="Calibri"/>
                <a:cs typeface="Calibri"/>
                <a:sym typeface="Calibri"/>
              </a:rPr>
              <a:t>Permit-Required vs. Non-Permit Required</a:t>
            </a:r>
            <a:endParaRPr>
              <a:latin typeface="Calibri"/>
              <a:ea typeface="Calibri"/>
              <a:cs typeface="Calibri"/>
              <a:sym typeface="Calibri"/>
            </a:endParaRPr>
          </a:p>
        </p:txBody>
      </p:sp>
      <p:sp>
        <p:nvSpPr>
          <p:cNvPr id="194" name="Google Shape;194;p24"/>
          <p:cNvSpPr txBox="1">
            <a:spLocks noGrp="1"/>
          </p:cNvSpPr>
          <p:nvPr>
            <p:ph type="body" idx="1"/>
          </p:nvPr>
        </p:nvSpPr>
        <p:spPr>
          <a:xfrm>
            <a:off x="677325" y="1488602"/>
            <a:ext cx="8596800" cy="4533600"/>
          </a:xfrm>
          <a:prstGeom prst="rect">
            <a:avLst/>
          </a:prstGeom>
          <a:noFill/>
          <a:ln>
            <a:noFill/>
          </a:ln>
        </p:spPr>
        <p:txBody>
          <a:bodyPr spcFirstLastPara="1" wrap="square" lIns="91425" tIns="45700" rIns="91425" bIns="45700" anchor="t" anchorCtr="0">
            <a:noAutofit/>
          </a:bodyPr>
          <a:lstStyle/>
          <a:p>
            <a:pPr marL="457200" lvl="0" indent="-419100" algn="l" rtl="0">
              <a:lnSpc>
                <a:spcPct val="100000"/>
              </a:lnSpc>
              <a:spcBef>
                <a:spcPts val="1000"/>
              </a:spcBef>
              <a:spcAft>
                <a:spcPts val="0"/>
              </a:spcAft>
              <a:buSzPts val="3000"/>
              <a:buFont typeface="Calibri"/>
              <a:buChar char="►"/>
            </a:pPr>
            <a:r>
              <a:rPr lang="en-US" sz="3000">
                <a:solidFill>
                  <a:srgbClr val="000000"/>
                </a:solidFill>
                <a:latin typeface="Calibri"/>
                <a:ea typeface="Calibri"/>
                <a:cs typeface="Calibri"/>
                <a:sym typeface="Calibri"/>
              </a:rPr>
              <a:t>A Permit-Required confined space </a:t>
            </a:r>
            <a:r>
              <a:rPr lang="en-US" sz="3000" i="1" u="sng">
                <a:solidFill>
                  <a:srgbClr val="000000"/>
                </a:solidFill>
                <a:latin typeface="Calibri"/>
                <a:ea typeface="Calibri"/>
                <a:cs typeface="Calibri"/>
                <a:sym typeface="Calibri"/>
              </a:rPr>
              <a:t>includes at least one</a:t>
            </a:r>
            <a:r>
              <a:rPr lang="en-US" sz="3000">
                <a:solidFill>
                  <a:srgbClr val="000000"/>
                </a:solidFill>
                <a:latin typeface="Calibri"/>
                <a:ea typeface="Calibri"/>
                <a:cs typeface="Calibri"/>
                <a:sym typeface="Calibri"/>
              </a:rPr>
              <a:t> of the following hazards:</a:t>
            </a:r>
            <a:endParaRPr sz="3000">
              <a:solidFill>
                <a:srgbClr val="000000"/>
              </a:solidFill>
              <a:latin typeface="Calibri"/>
              <a:ea typeface="Calibri"/>
              <a:cs typeface="Calibri"/>
              <a:sym typeface="Calibri"/>
            </a:endParaRPr>
          </a:p>
          <a:p>
            <a:pPr marL="914400" lvl="1" indent="-419100" algn="l" rtl="0">
              <a:lnSpc>
                <a:spcPct val="100000"/>
              </a:lnSpc>
              <a:spcBef>
                <a:spcPts val="0"/>
              </a:spcBef>
              <a:spcAft>
                <a:spcPts val="0"/>
              </a:spcAft>
              <a:buSzPts val="3000"/>
              <a:buFont typeface="Calibri"/>
              <a:buChar char="►"/>
            </a:pPr>
            <a:r>
              <a:rPr lang="en-US" sz="3000">
                <a:solidFill>
                  <a:srgbClr val="000000"/>
                </a:solidFill>
                <a:latin typeface="Calibri"/>
                <a:ea typeface="Calibri"/>
                <a:cs typeface="Calibri"/>
                <a:sym typeface="Calibri"/>
              </a:rPr>
              <a:t>Hazardous atmosphere</a:t>
            </a:r>
            <a:endParaRPr sz="3000">
              <a:solidFill>
                <a:srgbClr val="000000"/>
              </a:solidFill>
              <a:latin typeface="Calibri"/>
              <a:ea typeface="Calibri"/>
              <a:cs typeface="Calibri"/>
              <a:sym typeface="Calibri"/>
            </a:endParaRPr>
          </a:p>
          <a:p>
            <a:pPr marL="914400" lvl="1" indent="-419100" algn="l" rtl="0">
              <a:lnSpc>
                <a:spcPct val="100000"/>
              </a:lnSpc>
              <a:spcBef>
                <a:spcPts val="0"/>
              </a:spcBef>
              <a:spcAft>
                <a:spcPts val="0"/>
              </a:spcAft>
              <a:buSzPts val="3000"/>
              <a:buFont typeface="Calibri"/>
              <a:buChar char="►"/>
            </a:pPr>
            <a:r>
              <a:rPr lang="en-US" sz="3000">
                <a:solidFill>
                  <a:srgbClr val="000000"/>
                </a:solidFill>
                <a:latin typeface="Calibri"/>
                <a:ea typeface="Calibri"/>
                <a:cs typeface="Calibri"/>
                <a:sym typeface="Calibri"/>
              </a:rPr>
              <a:t>engulfment hazard</a:t>
            </a:r>
            <a:endParaRPr sz="3000">
              <a:solidFill>
                <a:srgbClr val="000000"/>
              </a:solidFill>
              <a:latin typeface="Calibri"/>
              <a:ea typeface="Calibri"/>
              <a:cs typeface="Calibri"/>
              <a:sym typeface="Calibri"/>
            </a:endParaRPr>
          </a:p>
          <a:p>
            <a:pPr marL="914400" lvl="1" indent="-419100" algn="l" rtl="0">
              <a:lnSpc>
                <a:spcPct val="100000"/>
              </a:lnSpc>
              <a:spcBef>
                <a:spcPts val="0"/>
              </a:spcBef>
              <a:spcAft>
                <a:spcPts val="0"/>
              </a:spcAft>
              <a:buSzPts val="3000"/>
              <a:buFont typeface="Calibri"/>
              <a:buChar char="►"/>
            </a:pPr>
            <a:r>
              <a:rPr lang="en-US" sz="3000">
                <a:solidFill>
                  <a:srgbClr val="000000"/>
                </a:solidFill>
                <a:latin typeface="Calibri"/>
                <a:ea typeface="Calibri"/>
                <a:cs typeface="Calibri"/>
                <a:sym typeface="Calibri"/>
              </a:rPr>
              <a:t>configuration hazard</a:t>
            </a:r>
            <a:endParaRPr sz="3000">
              <a:solidFill>
                <a:srgbClr val="000000"/>
              </a:solidFill>
              <a:latin typeface="Calibri"/>
              <a:ea typeface="Calibri"/>
              <a:cs typeface="Calibri"/>
              <a:sym typeface="Calibri"/>
            </a:endParaRPr>
          </a:p>
          <a:p>
            <a:pPr marL="914400" lvl="1" indent="-419100" algn="l" rtl="0">
              <a:lnSpc>
                <a:spcPct val="100000"/>
              </a:lnSpc>
              <a:spcBef>
                <a:spcPts val="0"/>
              </a:spcBef>
              <a:spcAft>
                <a:spcPts val="0"/>
              </a:spcAft>
              <a:buSzPts val="3000"/>
              <a:buFont typeface="Calibri"/>
              <a:buChar char="►"/>
            </a:pPr>
            <a:r>
              <a:rPr lang="en-US" sz="3000">
                <a:solidFill>
                  <a:srgbClr val="000000"/>
                </a:solidFill>
                <a:latin typeface="Calibri"/>
                <a:ea typeface="Calibri"/>
                <a:cs typeface="Calibri"/>
                <a:sym typeface="Calibri"/>
              </a:rPr>
              <a:t>any other recognized serious safety or health hazard </a:t>
            </a:r>
            <a:endParaRPr sz="3000">
              <a:solidFill>
                <a:srgbClr val="000000"/>
              </a:solidFill>
              <a:latin typeface="Calibri"/>
              <a:ea typeface="Calibri"/>
              <a:cs typeface="Calibri"/>
              <a:sym typeface="Calibri"/>
            </a:endParaRPr>
          </a:p>
          <a:p>
            <a:pPr marL="457200" lvl="0" indent="-419100" algn="l" rtl="0">
              <a:lnSpc>
                <a:spcPct val="100000"/>
              </a:lnSpc>
              <a:spcBef>
                <a:spcPts val="0"/>
              </a:spcBef>
              <a:spcAft>
                <a:spcPts val="0"/>
              </a:spcAft>
              <a:buSzPts val="3000"/>
              <a:buFont typeface="Calibri"/>
              <a:buChar char="►"/>
            </a:pPr>
            <a:r>
              <a:rPr lang="en-US" sz="3000">
                <a:solidFill>
                  <a:srgbClr val="000000"/>
                </a:solidFill>
                <a:latin typeface="Calibri"/>
                <a:ea typeface="Calibri"/>
                <a:cs typeface="Calibri"/>
                <a:sym typeface="Calibri"/>
              </a:rPr>
              <a:t>A Non-Permit Required confined space has </a:t>
            </a:r>
            <a:r>
              <a:rPr lang="en-US" sz="3000" i="1" u="sng">
                <a:solidFill>
                  <a:srgbClr val="000000"/>
                </a:solidFill>
                <a:latin typeface="Calibri"/>
                <a:ea typeface="Calibri"/>
                <a:cs typeface="Calibri"/>
                <a:sym typeface="Calibri"/>
              </a:rPr>
              <a:t>all hazards controlled or eliminated</a:t>
            </a:r>
            <a:r>
              <a:rPr lang="en-US" sz="3000">
                <a:solidFill>
                  <a:srgbClr val="000000"/>
                </a:solidFill>
                <a:latin typeface="Calibri"/>
                <a:ea typeface="Calibri"/>
                <a:cs typeface="Calibri"/>
                <a:sym typeface="Calibri"/>
              </a:rPr>
              <a:t>.</a:t>
            </a:r>
            <a:endParaRPr sz="3000">
              <a:solidFill>
                <a:srgbClr val="000000"/>
              </a:solidFill>
              <a:latin typeface="Calibri"/>
              <a:ea typeface="Calibri"/>
              <a:cs typeface="Calibri"/>
              <a:sym typeface="Calibri"/>
            </a:endParaRPr>
          </a:p>
          <a:p>
            <a:pPr marL="0" lvl="0" indent="0" algn="l" rtl="0">
              <a:lnSpc>
                <a:spcPct val="100000"/>
              </a:lnSpc>
              <a:spcBef>
                <a:spcPts val="0"/>
              </a:spcBef>
              <a:spcAft>
                <a:spcPts val="0"/>
              </a:spcAft>
              <a:buNone/>
            </a:pPr>
            <a:endParaRPr sz="3000">
              <a:solidFill>
                <a:srgbClr val="000000"/>
              </a:solidFill>
              <a:latin typeface="Calibri"/>
              <a:ea typeface="Calibri"/>
              <a:cs typeface="Calibri"/>
              <a:sym typeface="Calibri"/>
            </a:endParaRPr>
          </a:p>
          <a:p>
            <a:pPr marL="914400" lvl="0" indent="0" algn="l" rtl="0">
              <a:lnSpc>
                <a:spcPct val="100000"/>
              </a:lnSpc>
              <a:spcBef>
                <a:spcPts val="0"/>
              </a:spcBef>
              <a:spcAft>
                <a:spcPts val="0"/>
              </a:spcAft>
              <a:buNone/>
            </a:pPr>
            <a:endParaRPr sz="3000">
              <a:solidFill>
                <a:srgbClr val="FF0000"/>
              </a:solidFill>
              <a:latin typeface="Calibri"/>
              <a:ea typeface="Calibri"/>
              <a:cs typeface="Calibri"/>
              <a:sym typeface="Calibri"/>
            </a:endParaRPr>
          </a:p>
        </p:txBody>
      </p:sp>
      <p:sp>
        <p:nvSpPr>
          <p:cNvPr id="195" name="Google Shape;195;p24"/>
          <p:cNvSpPr txBox="1"/>
          <p:nvPr/>
        </p:nvSpPr>
        <p:spPr>
          <a:xfrm>
            <a:off x="634600" y="6010975"/>
            <a:ext cx="9249900" cy="8469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None/>
            </a:pPr>
            <a:r>
              <a:rPr lang="en-US" sz="3000" b="1" u="sng">
                <a:solidFill>
                  <a:srgbClr val="FF0000"/>
                </a:solidFill>
                <a:latin typeface="Calibri"/>
                <a:ea typeface="Calibri"/>
                <a:cs typeface="Calibri"/>
                <a:sym typeface="Calibri"/>
              </a:rPr>
              <a:t>ALL CONFINED SPACES MUST BE POSTED WITH A SIGN</a:t>
            </a:r>
            <a:endParaRPr sz="3000" b="1" u="sng">
              <a:solidFill>
                <a:srgbClr val="FF0000"/>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5"/>
          <p:cNvSpPr txBox="1">
            <a:spLocks noGrp="1"/>
          </p:cNvSpPr>
          <p:nvPr>
            <p:ph type="title"/>
          </p:nvPr>
        </p:nvSpPr>
        <p:spPr>
          <a:xfrm>
            <a:off x="677334" y="152400"/>
            <a:ext cx="8596800" cy="1320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Trebuchet MS"/>
              <a:buNone/>
            </a:pPr>
            <a:r>
              <a:rPr lang="en-US">
                <a:latin typeface="Calibri"/>
                <a:ea typeface="Calibri"/>
                <a:cs typeface="Calibri"/>
                <a:sym typeface="Calibri"/>
              </a:rPr>
              <a:t>Confined Space Flowchart</a:t>
            </a:r>
            <a:endParaRPr/>
          </a:p>
        </p:txBody>
      </p:sp>
      <p:sp>
        <p:nvSpPr>
          <p:cNvPr id="202" name="Google Shape;202;p25"/>
          <p:cNvSpPr txBox="1"/>
          <p:nvPr/>
        </p:nvSpPr>
        <p:spPr>
          <a:xfrm>
            <a:off x="1296974" y="1233500"/>
            <a:ext cx="4601100" cy="1200300"/>
          </a:xfrm>
          <a:prstGeom prst="rect">
            <a:avLst/>
          </a:prstGeom>
          <a:solidFill>
            <a:schemeClr val="lt1"/>
          </a:solidFill>
          <a:ln w="19050" cap="rnd"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Trebuchet MS"/>
                <a:ea typeface="Trebuchet MS"/>
                <a:cs typeface="Trebuchet MS"/>
                <a:sym typeface="Trebuchet MS"/>
              </a:rPr>
              <a:t>Space large enough to enter </a:t>
            </a:r>
            <a:r>
              <a:rPr lang="en-US" sz="1800" b="1" i="0" u="sng" strike="noStrike" cap="none">
                <a:solidFill>
                  <a:schemeClr val="dk1"/>
                </a:solidFill>
                <a:latin typeface="Trebuchet MS"/>
                <a:ea typeface="Trebuchet MS"/>
                <a:cs typeface="Trebuchet MS"/>
                <a:sym typeface="Trebuchet MS"/>
              </a:rPr>
              <a:t>and</a:t>
            </a:r>
            <a:r>
              <a:rPr lang="en-US" sz="1800" b="0" i="0" u="none" strike="noStrike" cap="none">
                <a:solidFill>
                  <a:schemeClr val="dk1"/>
                </a:solidFill>
                <a:latin typeface="Trebuchet MS"/>
                <a:ea typeface="Trebuchet MS"/>
                <a:cs typeface="Trebuchet MS"/>
                <a:sym typeface="Trebuchet MS"/>
              </a:rPr>
              <a:t>,</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Trebuchet MS"/>
                <a:ea typeface="Trebuchet MS"/>
                <a:cs typeface="Trebuchet MS"/>
                <a:sym typeface="Trebuchet MS"/>
              </a:rPr>
              <a:t>Limited or restricted enter or exit </a:t>
            </a:r>
            <a:r>
              <a:rPr lang="en-US" sz="1800" b="1" i="0" u="sng" strike="noStrike" cap="none">
                <a:solidFill>
                  <a:schemeClr val="dk1"/>
                </a:solidFill>
                <a:latin typeface="Trebuchet MS"/>
                <a:ea typeface="Trebuchet MS"/>
                <a:cs typeface="Trebuchet MS"/>
                <a:sym typeface="Trebuchet MS"/>
              </a:rPr>
              <a:t>and</a:t>
            </a:r>
            <a:r>
              <a:rPr lang="en-US" sz="1800" b="0" i="0" u="none" strike="noStrike" cap="none">
                <a:solidFill>
                  <a:schemeClr val="dk1"/>
                </a:solidFill>
                <a:latin typeface="Trebuchet MS"/>
                <a:ea typeface="Trebuchet MS"/>
                <a:cs typeface="Trebuchet MS"/>
                <a:sym typeface="Trebuchet MS"/>
              </a:rPr>
              <a:t>,</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Trebuchet MS"/>
                <a:ea typeface="Trebuchet MS"/>
                <a:cs typeface="Trebuchet MS"/>
                <a:sym typeface="Trebuchet MS"/>
              </a:rPr>
              <a:t>Not designed for continuous worker occupancy.</a:t>
            </a:r>
            <a:endParaRPr sz="1400" b="0" i="0" u="none" strike="noStrike" cap="none">
              <a:solidFill>
                <a:srgbClr val="000000"/>
              </a:solidFill>
              <a:latin typeface="Arial"/>
              <a:ea typeface="Arial"/>
              <a:cs typeface="Arial"/>
              <a:sym typeface="Arial"/>
            </a:endParaRPr>
          </a:p>
        </p:txBody>
      </p:sp>
      <p:sp>
        <p:nvSpPr>
          <p:cNvPr id="203" name="Google Shape;203;p25"/>
          <p:cNvSpPr txBox="1"/>
          <p:nvPr/>
        </p:nvSpPr>
        <p:spPr>
          <a:xfrm>
            <a:off x="7135586" y="1647675"/>
            <a:ext cx="2204400" cy="369300"/>
          </a:xfrm>
          <a:prstGeom prst="rect">
            <a:avLst/>
          </a:prstGeom>
          <a:solidFill>
            <a:schemeClr val="lt1"/>
          </a:solidFill>
          <a:ln w="19050" cap="rnd"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Trebuchet MS"/>
                <a:ea typeface="Trebuchet MS"/>
                <a:cs typeface="Trebuchet MS"/>
                <a:sym typeface="Trebuchet MS"/>
              </a:rPr>
              <a:t>Not a confined space</a:t>
            </a:r>
            <a:endParaRPr sz="1400" b="0" i="0" u="none" strike="noStrike" cap="none">
              <a:solidFill>
                <a:srgbClr val="000000"/>
              </a:solidFill>
              <a:latin typeface="Arial"/>
              <a:ea typeface="Arial"/>
              <a:cs typeface="Arial"/>
              <a:sym typeface="Arial"/>
            </a:endParaRPr>
          </a:p>
        </p:txBody>
      </p:sp>
      <p:sp>
        <p:nvSpPr>
          <p:cNvPr id="204" name="Google Shape;204;p25"/>
          <p:cNvSpPr txBox="1"/>
          <p:nvPr/>
        </p:nvSpPr>
        <p:spPr>
          <a:xfrm>
            <a:off x="4267199" y="2800529"/>
            <a:ext cx="3461700" cy="369300"/>
          </a:xfrm>
          <a:prstGeom prst="rect">
            <a:avLst/>
          </a:prstGeom>
          <a:solidFill>
            <a:schemeClr val="lt1"/>
          </a:solidFill>
          <a:ln w="19050" cap="rnd"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Trebuchet MS"/>
                <a:ea typeface="Trebuchet MS"/>
                <a:cs typeface="Trebuchet MS"/>
                <a:sym typeface="Trebuchet MS"/>
              </a:rPr>
              <a:t>Confined Space</a:t>
            </a:r>
            <a:endParaRPr sz="1400" b="0" i="0" u="none" strike="noStrike" cap="none">
              <a:solidFill>
                <a:srgbClr val="000000"/>
              </a:solidFill>
              <a:latin typeface="Arial"/>
              <a:ea typeface="Arial"/>
              <a:cs typeface="Arial"/>
              <a:sym typeface="Arial"/>
            </a:endParaRPr>
          </a:p>
        </p:txBody>
      </p:sp>
      <p:sp>
        <p:nvSpPr>
          <p:cNvPr id="205" name="Google Shape;205;p25"/>
          <p:cNvSpPr txBox="1"/>
          <p:nvPr/>
        </p:nvSpPr>
        <p:spPr>
          <a:xfrm>
            <a:off x="4250870" y="3656748"/>
            <a:ext cx="3461700" cy="369300"/>
          </a:xfrm>
          <a:prstGeom prst="rect">
            <a:avLst/>
          </a:prstGeom>
          <a:solidFill>
            <a:schemeClr val="lt1"/>
          </a:solidFill>
          <a:ln w="19050" cap="rnd"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Trebuchet MS"/>
                <a:ea typeface="Trebuchet MS"/>
                <a:cs typeface="Trebuchet MS"/>
                <a:sym typeface="Trebuchet MS"/>
              </a:rPr>
              <a:t>Hazardous Atmosphere</a:t>
            </a:r>
            <a:endParaRPr sz="1400" b="0" i="0" u="none" strike="noStrike" cap="none">
              <a:solidFill>
                <a:srgbClr val="000000"/>
              </a:solidFill>
              <a:latin typeface="Arial"/>
              <a:ea typeface="Arial"/>
              <a:cs typeface="Arial"/>
              <a:sym typeface="Arial"/>
            </a:endParaRPr>
          </a:p>
        </p:txBody>
      </p:sp>
      <p:sp>
        <p:nvSpPr>
          <p:cNvPr id="206" name="Google Shape;206;p25"/>
          <p:cNvSpPr txBox="1"/>
          <p:nvPr/>
        </p:nvSpPr>
        <p:spPr>
          <a:xfrm>
            <a:off x="4250869" y="4246267"/>
            <a:ext cx="3461700" cy="369300"/>
          </a:xfrm>
          <a:prstGeom prst="rect">
            <a:avLst/>
          </a:prstGeom>
          <a:solidFill>
            <a:schemeClr val="lt1"/>
          </a:solidFill>
          <a:ln w="19050" cap="rnd"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Trebuchet MS"/>
                <a:ea typeface="Trebuchet MS"/>
                <a:cs typeface="Trebuchet MS"/>
                <a:sym typeface="Trebuchet MS"/>
              </a:rPr>
              <a:t>Engulfment Hazard</a:t>
            </a:r>
            <a:endParaRPr sz="1400" b="0" i="0" u="none" strike="noStrike" cap="none">
              <a:solidFill>
                <a:srgbClr val="000000"/>
              </a:solidFill>
              <a:latin typeface="Arial"/>
              <a:ea typeface="Arial"/>
              <a:cs typeface="Arial"/>
              <a:sym typeface="Arial"/>
            </a:endParaRPr>
          </a:p>
        </p:txBody>
      </p:sp>
      <p:sp>
        <p:nvSpPr>
          <p:cNvPr id="207" name="Google Shape;207;p25"/>
          <p:cNvSpPr txBox="1"/>
          <p:nvPr/>
        </p:nvSpPr>
        <p:spPr>
          <a:xfrm>
            <a:off x="4250868" y="4835786"/>
            <a:ext cx="3461700" cy="369300"/>
          </a:xfrm>
          <a:prstGeom prst="rect">
            <a:avLst/>
          </a:prstGeom>
          <a:solidFill>
            <a:schemeClr val="lt1"/>
          </a:solidFill>
          <a:ln w="19050" cap="rnd"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Trebuchet MS"/>
                <a:ea typeface="Trebuchet MS"/>
                <a:cs typeface="Trebuchet MS"/>
                <a:sym typeface="Trebuchet MS"/>
              </a:rPr>
              <a:t>Configuration Hazard</a:t>
            </a:r>
            <a:endParaRPr sz="1400" b="0" i="0" u="none" strike="noStrike" cap="none">
              <a:solidFill>
                <a:srgbClr val="000000"/>
              </a:solidFill>
              <a:latin typeface="Arial"/>
              <a:ea typeface="Arial"/>
              <a:cs typeface="Arial"/>
              <a:sym typeface="Arial"/>
            </a:endParaRPr>
          </a:p>
        </p:txBody>
      </p:sp>
      <p:sp>
        <p:nvSpPr>
          <p:cNvPr id="208" name="Google Shape;208;p25"/>
          <p:cNvSpPr txBox="1"/>
          <p:nvPr/>
        </p:nvSpPr>
        <p:spPr>
          <a:xfrm>
            <a:off x="4250867" y="5425305"/>
            <a:ext cx="3477900" cy="646200"/>
          </a:xfrm>
          <a:prstGeom prst="rect">
            <a:avLst/>
          </a:prstGeom>
          <a:solidFill>
            <a:schemeClr val="lt1"/>
          </a:solidFill>
          <a:ln w="19050" cap="rnd"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Trebuchet MS"/>
                <a:ea typeface="Trebuchet MS"/>
                <a:cs typeface="Trebuchet MS"/>
                <a:sym typeface="Trebuchet MS"/>
              </a:rPr>
              <a:t>Any other recognized serious hazard</a:t>
            </a:r>
            <a:endParaRPr sz="1400" b="0" i="0" u="none" strike="noStrike" cap="none">
              <a:solidFill>
                <a:srgbClr val="000000"/>
              </a:solidFill>
              <a:latin typeface="Arial"/>
              <a:ea typeface="Arial"/>
              <a:cs typeface="Arial"/>
              <a:sym typeface="Arial"/>
            </a:endParaRPr>
          </a:p>
        </p:txBody>
      </p:sp>
      <p:cxnSp>
        <p:nvCxnSpPr>
          <p:cNvPr id="209" name="Google Shape;209;p25"/>
          <p:cNvCxnSpPr>
            <a:stCxn id="202" idx="3"/>
            <a:endCxn id="203" idx="1"/>
          </p:cNvCxnSpPr>
          <p:nvPr/>
        </p:nvCxnSpPr>
        <p:spPr>
          <a:xfrm rot="10800000" flipH="1">
            <a:off x="5898074" y="1832450"/>
            <a:ext cx="1237500" cy="1200"/>
          </a:xfrm>
          <a:prstGeom prst="straightConnector1">
            <a:avLst/>
          </a:prstGeom>
          <a:noFill/>
          <a:ln w="38100" cap="flat" cmpd="sng">
            <a:solidFill>
              <a:schemeClr val="accent1"/>
            </a:solidFill>
            <a:prstDash val="solid"/>
            <a:round/>
            <a:headEnd type="none" w="sm" len="sm"/>
            <a:tailEnd type="triangle" w="med" len="med"/>
          </a:ln>
        </p:spPr>
      </p:cxnSp>
      <p:cxnSp>
        <p:nvCxnSpPr>
          <p:cNvPr id="210" name="Google Shape;210;p25"/>
          <p:cNvCxnSpPr>
            <a:stCxn id="202" idx="2"/>
            <a:endCxn id="204" idx="1"/>
          </p:cNvCxnSpPr>
          <p:nvPr/>
        </p:nvCxnSpPr>
        <p:spPr>
          <a:xfrm rot="-5400000" flipH="1">
            <a:off x="3656624" y="2374700"/>
            <a:ext cx="551400" cy="669600"/>
          </a:xfrm>
          <a:prstGeom prst="bentConnector2">
            <a:avLst/>
          </a:prstGeom>
          <a:noFill/>
          <a:ln w="38100" cap="flat" cmpd="sng">
            <a:solidFill>
              <a:schemeClr val="accent1"/>
            </a:solidFill>
            <a:prstDash val="solid"/>
            <a:round/>
            <a:headEnd type="none" w="sm" len="sm"/>
            <a:tailEnd type="triangle" w="med" len="med"/>
          </a:ln>
        </p:spPr>
      </p:cxnSp>
      <p:cxnSp>
        <p:nvCxnSpPr>
          <p:cNvPr id="211" name="Google Shape;211;p25"/>
          <p:cNvCxnSpPr>
            <a:stCxn id="204" idx="2"/>
            <a:endCxn id="205" idx="0"/>
          </p:cNvCxnSpPr>
          <p:nvPr/>
        </p:nvCxnSpPr>
        <p:spPr>
          <a:xfrm flipH="1">
            <a:off x="5981849" y="3169829"/>
            <a:ext cx="16200" cy="486900"/>
          </a:xfrm>
          <a:prstGeom prst="straightConnector1">
            <a:avLst/>
          </a:prstGeom>
          <a:noFill/>
          <a:ln w="38100" cap="flat" cmpd="sng">
            <a:solidFill>
              <a:schemeClr val="accent1"/>
            </a:solidFill>
            <a:prstDash val="solid"/>
            <a:round/>
            <a:headEnd type="none" w="sm" len="sm"/>
            <a:tailEnd type="triangle" w="med" len="med"/>
          </a:ln>
        </p:spPr>
      </p:cxnSp>
      <p:cxnSp>
        <p:nvCxnSpPr>
          <p:cNvPr id="212" name="Google Shape;212;p25"/>
          <p:cNvCxnSpPr>
            <a:stCxn id="205" idx="1"/>
          </p:cNvCxnSpPr>
          <p:nvPr/>
        </p:nvCxnSpPr>
        <p:spPr>
          <a:xfrm rot="10800000">
            <a:off x="3860870" y="3835398"/>
            <a:ext cx="390000" cy="6000"/>
          </a:xfrm>
          <a:prstGeom prst="straightConnector1">
            <a:avLst/>
          </a:prstGeom>
          <a:noFill/>
          <a:ln w="38100" cap="flat" cmpd="sng">
            <a:solidFill>
              <a:schemeClr val="accent1"/>
            </a:solidFill>
            <a:prstDash val="solid"/>
            <a:round/>
            <a:headEnd type="none" w="sm" len="sm"/>
            <a:tailEnd type="none" w="sm" len="sm"/>
          </a:ln>
        </p:spPr>
      </p:cxnSp>
      <p:cxnSp>
        <p:nvCxnSpPr>
          <p:cNvPr id="213" name="Google Shape;213;p25"/>
          <p:cNvCxnSpPr>
            <a:stCxn id="206" idx="1"/>
          </p:cNvCxnSpPr>
          <p:nvPr/>
        </p:nvCxnSpPr>
        <p:spPr>
          <a:xfrm rot="10800000">
            <a:off x="3860869" y="4430917"/>
            <a:ext cx="390000" cy="0"/>
          </a:xfrm>
          <a:prstGeom prst="straightConnector1">
            <a:avLst/>
          </a:prstGeom>
          <a:noFill/>
          <a:ln w="38100" cap="flat" cmpd="sng">
            <a:solidFill>
              <a:schemeClr val="accent1"/>
            </a:solidFill>
            <a:prstDash val="solid"/>
            <a:round/>
            <a:headEnd type="none" w="sm" len="sm"/>
            <a:tailEnd type="none" w="sm" len="sm"/>
          </a:ln>
        </p:spPr>
      </p:cxnSp>
      <p:cxnSp>
        <p:nvCxnSpPr>
          <p:cNvPr id="214" name="Google Shape;214;p25"/>
          <p:cNvCxnSpPr>
            <a:stCxn id="207" idx="1"/>
          </p:cNvCxnSpPr>
          <p:nvPr/>
        </p:nvCxnSpPr>
        <p:spPr>
          <a:xfrm rot="10800000">
            <a:off x="3860868" y="5020436"/>
            <a:ext cx="390000" cy="0"/>
          </a:xfrm>
          <a:prstGeom prst="straightConnector1">
            <a:avLst/>
          </a:prstGeom>
          <a:noFill/>
          <a:ln w="38100" cap="flat" cmpd="sng">
            <a:solidFill>
              <a:schemeClr val="accent1"/>
            </a:solidFill>
            <a:prstDash val="solid"/>
            <a:round/>
            <a:headEnd type="none" w="sm" len="sm"/>
            <a:tailEnd type="none" w="sm" len="sm"/>
          </a:ln>
        </p:spPr>
      </p:cxnSp>
      <p:cxnSp>
        <p:nvCxnSpPr>
          <p:cNvPr id="215" name="Google Shape;215;p25"/>
          <p:cNvCxnSpPr>
            <a:stCxn id="208" idx="1"/>
          </p:cNvCxnSpPr>
          <p:nvPr/>
        </p:nvCxnSpPr>
        <p:spPr>
          <a:xfrm rot="10800000">
            <a:off x="3860867" y="5748405"/>
            <a:ext cx="390000" cy="0"/>
          </a:xfrm>
          <a:prstGeom prst="straightConnector1">
            <a:avLst/>
          </a:prstGeom>
          <a:noFill/>
          <a:ln w="38100" cap="flat" cmpd="sng">
            <a:solidFill>
              <a:schemeClr val="accent1"/>
            </a:solidFill>
            <a:prstDash val="solid"/>
            <a:round/>
            <a:headEnd type="none" w="sm" len="sm"/>
            <a:tailEnd type="none" w="sm" len="sm"/>
          </a:ln>
        </p:spPr>
      </p:cxnSp>
      <p:cxnSp>
        <p:nvCxnSpPr>
          <p:cNvPr id="216" name="Google Shape;216;p25"/>
          <p:cNvCxnSpPr>
            <a:endCxn id="205" idx="3"/>
          </p:cNvCxnSpPr>
          <p:nvPr/>
        </p:nvCxnSpPr>
        <p:spPr>
          <a:xfrm rot="10800000">
            <a:off x="7712570" y="3841398"/>
            <a:ext cx="440100" cy="0"/>
          </a:xfrm>
          <a:prstGeom prst="straightConnector1">
            <a:avLst/>
          </a:prstGeom>
          <a:noFill/>
          <a:ln w="38100" cap="flat" cmpd="sng">
            <a:solidFill>
              <a:schemeClr val="accent1"/>
            </a:solidFill>
            <a:prstDash val="solid"/>
            <a:round/>
            <a:headEnd type="none" w="sm" len="sm"/>
            <a:tailEnd type="none" w="sm" len="sm"/>
          </a:ln>
        </p:spPr>
      </p:cxnSp>
      <p:cxnSp>
        <p:nvCxnSpPr>
          <p:cNvPr id="217" name="Google Shape;217;p25"/>
          <p:cNvCxnSpPr>
            <a:endCxn id="206" idx="3"/>
          </p:cNvCxnSpPr>
          <p:nvPr/>
        </p:nvCxnSpPr>
        <p:spPr>
          <a:xfrm rot="10800000">
            <a:off x="7712569" y="4430917"/>
            <a:ext cx="440100" cy="0"/>
          </a:xfrm>
          <a:prstGeom prst="straightConnector1">
            <a:avLst/>
          </a:prstGeom>
          <a:noFill/>
          <a:ln w="38100" cap="flat" cmpd="sng">
            <a:solidFill>
              <a:schemeClr val="accent1"/>
            </a:solidFill>
            <a:prstDash val="solid"/>
            <a:round/>
            <a:headEnd type="none" w="sm" len="sm"/>
            <a:tailEnd type="none" w="sm" len="sm"/>
          </a:ln>
        </p:spPr>
      </p:cxnSp>
      <p:cxnSp>
        <p:nvCxnSpPr>
          <p:cNvPr id="218" name="Google Shape;218;p25"/>
          <p:cNvCxnSpPr>
            <a:endCxn id="207" idx="3"/>
          </p:cNvCxnSpPr>
          <p:nvPr/>
        </p:nvCxnSpPr>
        <p:spPr>
          <a:xfrm rot="10800000">
            <a:off x="7712568" y="5020436"/>
            <a:ext cx="440100" cy="0"/>
          </a:xfrm>
          <a:prstGeom prst="straightConnector1">
            <a:avLst/>
          </a:prstGeom>
          <a:noFill/>
          <a:ln w="38100" cap="flat" cmpd="sng">
            <a:solidFill>
              <a:schemeClr val="accent1"/>
            </a:solidFill>
            <a:prstDash val="solid"/>
            <a:round/>
            <a:headEnd type="none" w="sm" len="sm"/>
            <a:tailEnd type="none" w="sm" len="sm"/>
          </a:ln>
        </p:spPr>
      </p:cxnSp>
      <p:cxnSp>
        <p:nvCxnSpPr>
          <p:cNvPr id="219" name="Google Shape;219;p25"/>
          <p:cNvCxnSpPr>
            <a:endCxn id="208" idx="3"/>
          </p:cNvCxnSpPr>
          <p:nvPr/>
        </p:nvCxnSpPr>
        <p:spPr>
          <a:xfrm rot="10800000">
            <a:off x="7728767" y="5748405"/>
            <a:ext cx="423600" cy="0"/>
          </a:xfrm>
          <a:prstGeom prst="straightConnector1">
            <a:avLst/>
          </a:prstGeom>
          <a:noFill/>
          <a:ln w="38100" cap="flat" cmpd="sng">
            <a:solidFill>
              <a:schemeClr val="accent1"/>
            </a:solidFill>
            <a:prstDash val="solid"/>
            <a:round/>
            <a:headEnd type="none" w="sm" len="sm"/>
            <a:tailEnd type="none" w="sm" len="sm"/>
          </a:ln>
        </p:spPr>
      </p:cxnSp>
      <p:cxnSp>
        <p:nvCxnSpPr>
          <p:cNvPr id="220" name="Google Shape;220;p25"/>
          <p:cNvCxnSpPr/>
          <p:nvPr/>
        </p:nvCxnSpPr>
        <p:spPr>
          <a:xfrm>
            <a:off x="8152600" y="3835400"/>
            <a:ext cx="0" cy="1913100"/>
          </a:xfrm>
          <a:prstGeom prst="straightConnector1">
            <a:avLst/>
          </a:prstGeom>
          <a:noFill/>
          <a:ln w="38100" cap="flat" cmpd="sng">
            <a:solidFill>
              <a:schemeClr val="accent1"/>
            </a:solidFill>
            <a:prstDash val="solid"/>
            <a:round/>
            <a:headEnd type="none" w="sm" len="sm"/>
            <a:tailEnd type="none" w="sm" len="sm"/>
          </a:ln>
        </p:spPr>
      </p:cxnSp>
      <p:cxnSp>
        <p:nvCxnSpPr>
          <p:cNvPr id="221" name="Google Shape;221;p25"/>
          <p:cNvCxnSpPr/>
          <p:nvPr/>
        </p:nvCxnSpPr>
        <p:spPr>
          <a:xfrm>
            <a:off x="3860799" y="3835400"/>
            <a:ext cx="0" cy="1913100"/>
          </a:xfrm>
          <a:prstGeom prst="straightConnector1">
            <a:avLst/>
          </a:prstGeom>
          <a:noFill/>
          <a:ln w="38100" cap="flat" cmpd="sng">
            <a:solidFill>
              <a:schemeClr val="accent1"/>
            </a:solidFill>
            <a:prstDash val="solid"/>
            <a:round/>
            <a:headEnd type="none" w="sm" len="sm"/>
            <a:tailEnd type="none" w="sm" len="sm"/>
          </a:ln>
        </p:spPr>
      </p:cxnSp>
      <p:cxnSp>
        <p:nvCxnSpPr>
          <p:cNvPr id="222" name="Google Shape;222;p25"/>
          <p:cNvCxnSpPr/>
          <p:nvPr/>
        </p:nvCxnSpPr>
        <p:spPr>
          <a:xfrm>
            <a:off x="8152600" y="4835786"/>
            <a:ext cx="1058100" cy="0"/>
          </a:xfrm>
          <a:prstGeom prst="straightConnector1">
            <a:avLst/>
          </a:prstGeom>
          <a:noFill/>
          <a:ln w="38100" cap="flat" cmpd="sng">
            <a:solidFill>
              <a:schemeClr val="accent1"/>
            </a:solidFill>
            <a:prstDash val="solid"/>
            <a:round/>
            <a:headEnd type="none" w="sm" len="sm"/>
            <a:tailEnd type="triangle" w="med" len="med"/>
          </a:ln>
        </p:spPr>
      </p:cxnSp>
      <p:sp>
        <p:nvSpPr>
          <p:cNvPr id="223" name="Google Shape;223;p25"/>
          <p:cNvSpPr txBox="1"/>
          <p:nvPr/>
        </p:nvSpPr>
        <p:spPr>
          <a:xfrm>
            <a:off x="9210672" y="4026080"/>
            <a:ext cx="2155500" cy="2246700"/>
          </a:xfrm>
          <a:prstGeom prst="rect">
            <a:avLst/>
          </a:prstGeom>
          <a:gradFill>
            <a:gsLst>
              <a:gs pos="0">
                <a:srgbClr val="F48208"/>
              </a:gs>
              <a:gs pos="100000">
                <a:srgbClr val="703E08"/>
              </a:gs>
            </a:gsLst>
            <a:lin ang="5400012" scaled="0"/>
          </a:gradFill>
          <a:ln>
            <a:noFill/>
          </a:ln>
          <a:effectLst>
            <a:outerShdw blurRad="50800" dist="38100" dir="5400000" rotWithShape="0">
              <a:srgbClr val="000000">
                <a:alpha val="34117"/>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Trebuchet MS"/>
                <a:ea typeface="Trebuchet MS"/>
                <a:cs typeface="Trebuchet MS"/>
                <a:sym typeface="Trebuchet MS"/>
              </a:rPr>
              <a:t>Non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Trebuchet MS"/>
                <a:ea typeface="Trebuchet MS"/>
                <a:cs typeface="Trebuchet MS"/>
                <a:sym typeface="Trebuchet MS"/>
              </a:rPr>
              <a:t>Permit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Trebuchet MS"/>
                <a:ea typeface="Trebuchet MS"/>
                <a:cs typeface="Trebuchet MS"/>
                <a:sym typeface="Trebuchet MS"/>
              </a:rPr>
              <a:t>Required</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Trebuchet MS"/>
                <a:ea typeface="Trebuchet MS"/>
                <a:cs typeface="Trebuchet MS"/>
                <a:sym typeface="Trebuchet MS"/>
              </a:rPr>
              <a:t>Confined</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Trebuchet MS"/>
                <a:ea typeface="Trebuchet MS"/>
                <a:cs typeface="Trebuchet MS"/>
                <a:sym typeface="Trebuchet MS"/>
              </a:rPr>
              <a:t>Space</a:t>
            </a:r>
            <a:endParaRPr sz="1400" b="0" i="0" u="none" strike="noStrike" cap="none">
              <a:solidFill>
                <a:srgbClr val="000000"/>
              </a:solidFill>
              <a:latin typeface="Arial"/>
              <a:ea typeface="Arial"/>
              <a:cs typeface="Arial"/>
              <a:sym typeface="Arial"/>
            </a:endParaRPr>
          </a:p>
        </p:txBody>
      </p:sp>
      <p:sp>
        <p:nvSpPr>
          <p:cNvPr id="224" name="Google Shape;224;p25"/>
          <p:cNvSpPr txBox="1"/>
          <p:nvPr/>
        </p:nvSpPr>
        <p:spPr>
          <a:xfrm>
            <a:off x="823458" y="4143635"/>
            <a:ext cx="2155500" cy="1815900"/>
          </a:xfrm>
          <a:prstGeom prst="rect">
            <a:avLst/>
          </a:prstGeom>
          <a:solidFill>
            <a:srgbClr val="FF0000"/>
          </a:solidFill>
          <a:ln>
            <a:noFill/>
          </a:ln>
          <a:effectLst>
            <a:outerShdw blurRad="50800" dist="38100" dir="5400000" rotWithShape="0">
              <a:srgbClr val="000000">
                <a:alpha val="34117"/>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Trebuchet MS"/>
                <a:ea typeface="Trebuchet MS"/>
                <a:cs typeface="Trebuchet MS"/>
                <a:sym typeface="Trebuchet MS"/>
              </a:rPr>
              <a:t>Permit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Trebuchet MS"/>
                <a:ea typeface="Trebuchet MS"/>
                <a:cs typeface="Trebuchet MS"/>
                <a:sym typeface="Trebuchet MS"/>
              </a:rPr>
              <a:t>Required</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Trebuchet MS"/>
                <a:ea typeface="Trebuchet MS"/>
                <a:cs typeface="Trebuchet MS"/>
                <a:sym typeface="Trebuchet MS"/>
              </a:rPr>
              <a:t>Confined</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Trebuchet MS"/>
                <a:ea typeface="Trebuchet MS"/>
                <a:cs typeface="Trebuchet MS"/>
                <a:sym typeface="Trebuchet MS"/>
              </a:rPr>
              <a:t>Space</a:t>
            </a:r>
            <a:endParaRPr sz="1400" b="0" i="0" u="none" strike="noStrike" cap="none">
              <a:solidFill>
                <a:srgbClr val="000000"/>
              </a:solidFill>
              <a:latin typeface="Arial"/>
              <a:ea typeface="Arial"/>
              <a:cs typeface="Arial"/>
              <a:sym typeface="Arial"/>
            </a:endParaRPr>
          </a:p>
        </p:txBody>
      </p:sp>
      <p:cxnSp>
        <p:nvCxnSpPr>
          <p:cNvPr id="225" name="Google Shape;225;p25"/>
          <p:cNvCxnSpPr/>
          <p:nvPr/>
        </p:nvCxnSpPr>
        <p:spPr>
          <a:xfrm rot="10800000">
            <a:off x="2978921" y="4847268"/>
            <a:ext cx="903600" cy="0"/>
          </a:xfrm>
          <a:prstGeom prst="straightConnector1">
            <a:avLst/>
          </a:prstGeom>
          <a:noFill/>
          <a:ln w="38100" cap="flat" cmpd="sng">
            <a:solidFill>
              <a:schemeClr val="accent1"/>
            </a:solidFill>
            <a:prstDash val="solid"/>
            <a:round/>
            <a:headEnd type="none" w="sm" len="sm"/>
            <a:tailEnd type="triangle" w="med" len="med"/>
          </a:ln>
        </p:spPr>
      </p:cxnSp>
      <p:sp>
        <p:nvSpPr>
          <p:cNvPr id="226" name="Google Shape;226;p25"/>
          <p:cNvSpPr txBox="1"/>
          <p:nvPr/>
        </p:nvSpPr>
        <p:spPr>
          <a:xfrm>
            <a:off x="5898128" y="1529657"/>
            <a:ext cx="816300" cy="369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Trebuchet MS"/>
                <a:ea typeface="Trebuchet MS"/>
                <a:cs typeface="Trebuchet MS"/>
                <a:sym typeface="Trebuchet MS"/>
              </a:rPr>
              <a:t>NO</a:t>
            </a:r>
            <a:endParaRPr sz="1400" b="0" i="0" u="none" strike="noStrike" cap="none">
              <a:solidFill>
                <a:srgbClr val="000000"/>
              </a:solidFill>
              <a:latin typeface="Arial"/>
              <a:ea typeface="Arial"/>
              <a:cs typeface="Arial"/>
              <a:sym typeface="Arial"/>
            </a:endParaRPr>
          </a:p>
        </p:txBody>
      </p:sp>
      <p:sp>
        <p:nvSpPr>
          <p:cNvPr id="227" name="Google Shape;227;p25"/>
          <p:cNvSpPr txBox="1"/>
          <p:nvPr/>
        </p:nvSpPr>
        <p:spPr>
          <a:xfrm>
            <a:off x="8273422" y="4477937"/>
            <a:ext cx="816300" cy="369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Trebuchet MS"/>
                <a:ea typeface="Trebuchet MS"/>
                <a:cs typeface="Trebuchet MS"/>
                <a:sym typeface="Trebuchet MS"/>
              </a:rPr>
              <a:t>NO</a:t>
            </a:r>
            <a:endParaRPr sz="1400" b="0" i="0" u="none" strike="noStrike" cap="none">
              <a:solidFill>
                <a:srgbClr val="000000"/>
              </a:solidFill>
              <a:latin typeface="Arial"/>
              <a:ea typeface="Arial"/>
              <a:cs typeface="Arial"/>
              <a:sym typeface="Arial"/>
            </a:endParaRPr>
          </a:p>
        </p:txBody>
      </p:sp>
      <p:sp>
        <p:nvSpPr>
          <p:cNvPr id="228" name="Google Shape;228;p25"/>
          <p:cNvSpPr txBox="1"/>
          <p:nvPr/>
        </p:nvSpPr>
        <p:spPr>
          <a:xfrm>
            <a:off x="3520503" y="2564053"/>
            <a:ext cx="816300" cy="369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Trebuchet MS"/>
                <a:ea typeface="Trebuchet MS"/>
                <a:cs typeface="Trebuchet MS"/>
                <a:sym typeface="Trebuchet MS"/>
              </a:rPr>
              <a:t>YES</a:t>
            </a:r>
            <a:endParaRPr sz="1400" b="0" i="0" u="none" strike="noStrike" cap="none">
              <a:solidFill>
                <a:srgbClr val="000000"/>
              </a:solidFill>
              <a:latin typeface="Arial"/>
              <a:ea typeface="Arial"/>
              <a:cs typeface="Arial"/>
              <a:sym typeface="Arial"/>
            </a:endParaRPr>
          </a:p>
        </p:txBody>
      </p:sp>
      <p:sp>
        <p:nvSpPr>
          <p:cNvPr id="229" name="Google Shape;229;p25"/>
          <p:cNvSpPr txBox="1"/>
          <p:nvPr/>
        </p:nvSpPr>
        <p:spPr>
          <a:xfrm>
            <a:off x="2960681" y="4477937"/>
            <a:ext cx="816300" cy="369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Trebuchet MS"/>
                <a:ea typeface="Trebuchet MS"/>
                <a:cs typeface="Trebuchet MS"/>
                <a:sym typeface="Trebuchet MS"/>
              </a:rPr>
              <a:t>YES</a:t>
            </a:r>
            <a:endParaRPr sz="1400" b="0" i="0" u="none" strike="noStrike" cap="none">
              <a:solidFill>
                <a:srgbClr val="000000"/>
              </a:solidFill>
              <a:latin typeface="Arial"/>
              <a:ea typeface="Arial"/>
              <a:cs typeface="Arial"/>
              <a:sym typeface="Arial"/>
            </a:endParaRPr>
          </a:p>
        </p:txBody>
      </p:sp>
      <p:sp>
        <p:nvSpPr>
          <p:cNvPr id="230" name="Google Shape;230;p25"/>
          <p:cNvSpPr txBox="1"/>
          <p:nvPr/>
        </p:nvSpPr>
        <p:spPr>
          <a:xfrm>
            <a:off x="5489913" y="3958969"/>
            <a:ext cx="816300" cy="369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Trebuchet MS"/>
                <a:ea typeface="Trebuchet MS"/>
                <a:cs typeface="Trebuchet MS"/>
                <a:sym typeface="Trebuchet MS"/>
              </a:rPr>
              <a:t>OR</a:t>
            </a:r>
            <a:endParaRPr sz="1400" b="0" i="0" u="none" strike="noStrike" cap="none">
              <a:solidFill>
                <a:srgbClr val="000000"/>
              </a:solidFill>
              <a:latin typeface="Arial"/>
              <a:ea typeface="Arial"/>
              <a:cs typeface="Arial"/>
              <a:sym typeface="Arial"/>
            </a:endParaRPr>
          </a:p>
        </p:txBody>
      </p:sp>
      <p:sp>
        <p:nvSpPr>
          <p:cNvPr id="231" name="Google Shape;231;p25"/>
          <p:cNvSpPr txBox="1"/>
          <p:nvPr/>
        </p:nvSpPr>
        <p:spPr>
          <a:xfrm>
            <a:off x="5477101" y="4534904"/>
            <a:ext cx="816300" cy="369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Trebuchet MS"/>
                <a:ea typeface="Trebuchet MS"/>
                <a:cs typeface="Trebuchet MS"/>
                <a:sym typeface="Trebuchet MS"/>
              </a:rPr>
              <a:t>OR</a:t>
            </a:r>
            <a:endParaRPr sz="1400" b="0" i="0" u="none" strike="noStrike" cap="none">
              <a:solidFill>
                <a:srgbClr val="000000"/>
              </a:solidFill>
              <a:latin typeface="Arial"/>
              <a:ea typeface="Arial"/>
              <a:cs typeface="Arial"/>
              <a:sym typeface="Arial"/>
            </a:endParaRPr>
          </a:p>
        </p:txBody>
      </p:sp>
      <p:sp>
        <p:nvSpPr>
          <p:cNvPr id="232" name="Google Shape;232;p25"/>
          <p:cNvSpPr txBox="1"/>
          <p:nvPr/>
        </p:nvSpPr>
        <p:spPr>
          <a:xfrm>
            <a:off x="5477100" y="5127168"/>
            <a:ext cx="816300" cy="369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Trebuchet MS"/>
                <a:ea typeface="Trebuchet MS"/>
                <a:cs typeface="Trebuchet MS"/>
                <a:sym typeface="Trebuchet MS"/>
              </a:rPr>
              <a:t>OR</a:t>
            </a:r>
            <a:endParaRPr sz="1400" b="0" i="0" u="none" strike="noStrike" cap="none">
              <a:solidFill>
                <a:srgbClr val="000000"/>
              </a:solidFill>
              <a:latin typeface="Arial"/>
              <a:ea typeface="Arial"/>
              <a:cs typeface="Arial"/>
              <a:sym typeface="Arial"/>
            </a:endParaRPr>
          </a:p>
        </p:txBody>
      </p:sp>
      <p:sp>
        <p:nvSpPr>
          <p:cNvPr id="233" name="Google Shape;233;p25"/>
          <p:cNvSpPr txBox="1"/>
          <p:nvPr/>
        </p:nvSpPr>
        <p:spPr>
          <a:xfrm>
            <a:off x="4167225" y="6291725"/>
            <a:ext cx="3461700" cy="48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Trebuchet MS"/>
                <a:ea typeface="Trebuchet MS"/>
                <a:cs typeface="Trebuchet MS"/>
                <a:sym typeface="Trebuchet MS"/>
              </a:rPr>
              <a:t>Figure 3. Confined Space Flow Chart </a:t>
            </a:r>
            <a:endParaRPr sz="1400" b="0" i="0" u="none" strike="noStrike" cap="none">
              <a:solidFill>
                <a:srgbClr val="000000"/>
              </a:solidFill>
              <a:latin typeface="Trebuchet MS"/>
              <a:ea typeface="Trebuchet MS"/>
              <a:cs typeface="Trebuchet MS"/>
              <a:sym typeface="Trebuchet M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26"/>
          <p:cNvSpPr txBox="1">
            <a:spLocks noGrp="1"/>
          </p:cNvSpPr>
          <p:nvPr>
            <p:ph type="title"/>
          </p:nvPr>
        </p:nvSpPr>
        <p:spPr>
          <a:xfrm>
            <a:off x="677325" y="609600"/>
            <a:ext cx="8596800" cy="762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Criteria for Non Permit</a:t>
            </a:r>
            <a:endParaRPr/>
          </a:p>
        </p:txBody>
      </p:sp>
      <p:sp>
        <p:nvSpPr>
          <p:cNvPr id="240" name="Google Shape;240;p26"/>
          <p:cNvSpPr txBox="1">
            <a:spLocks noGrp="1"/>
          </p:cNvSpPr>
          <p:nvPr>
            <p:ph type="body" idx="1"/>
          </p:nvPr>
        </p:nvSpPr>
        <p:spPr>
          <a:xfrm>
            <a:off x="677325" y="1371602"/>
            <a:ext cx="8596800" cy="4669800"/>
          </a:xfrm>
          <a:prstGeom prst="rect">
            <a:avLst/>
          </a:prstGeom>
        </p:spPr>
        <p:txBody>
          <a:bodyPr spcFirstLastPara="1" wrap="square" lIns="91425" tIns="45700" rIns="91425" bIns="45700" anchor="t" anchorCtr="0">
            <a:noAutofit/>
          </a:bodyPr>
          <a:lstStyle/>
          <a:p>
            <a:pPr marL="457200" lvl="0" indent="-381000" algn="l" rtl="0">
              <a:spcBef>
                <a:spcPts val="1000"/>
              </a:spcBef>
              <a:spcAft>
                <a:spcPts val="0"/>
              </a:spcAft>
              <a:buSzPts val="2400"/>
              <a:buChar char="►"/>
            </a:pPr>
            <a:r>
              <a:rPr lang="en-US" sz="2400">
                <a:solidFill>
                  <a:srgbClr val="000000"/>
                </a:solidFill>
              </a:rPr>
              <a:t>A confined space that does not have any hazards capable of causing death </a:t>
            </a:r>
            <a:endParaRPr sz="2400">
              <a:solidFill>
                <a:srgbClr val="000000"/>
              </a:solidFill>
            </a:endParaRPr>
          </a:p>
          <a:p>
            <a:pPr marL="457200" lvl="0" indent="-381000" algn="l" rtl="0">
              <a:spcBef>
                <a:spcPts val="0"/>
              </a:spcBef>
              <a:spcAft>
                <a:spcPts val="0"/>
              </a:spcAft>
              <a:buSzPts val="2400"/>
              <a:buChar char="►"/>
            </a:pPr>
            <a:r>
              <a:rPr lang="en-US" sz="2400">
                <a:solidFill>
                  <a:srgbClr val="000000"/>
                </a:solidFill>
              </a:rPr>
              <a:t>A space that cannot cause any physical harm.</a:t>
            </a:r>
            <a:endParaRPr sz="2400">
              <a:solidFill>
                <a:srgbClr val="000000"/>
              </a:solidFill>
            </a:endParaRPr>
          </a:p>
          <a:p>
            <a:pPr marL="457200" lvl="0" indent="-381000" algn="l" rtl="0">
              <a:spcBef>
                <a:spcPts val="0"/>
              </a:spcBef>
              <a:spcAft>
                <a:spcPts val="0"/>
              </a:spcAft>
              <a:buSzPts val="2400"/>
              <a:buChar char="►"/>
            </a:pPr>
            <a:r>
              <a:rPr lang="en-US" sz="2400">
                <a:solidFill>
                  <a:srgbClr val="000000"/>
                </a:solidFill>
              </a:rPr>
              <a:t>There is no potential for atmospheric hazards.</a:t>
            </a:r>
            <a:endParaRPr sz="2400">
              <a:solidFill>
                <a:srgbClr val="000000"/>
              </a:solidFill>
            </a:endParaRPr>
          </a:p>
          <a:p>
            <a:pPr marL="0" lvl="0" indent="0" algn="l" rtl="0">
              <a:spcBef>
                <a:spcPts val="1000"/>
              </a:spcBef>
              <a:spcAft>
                <a:spcPts val="0"/>
              </a:spcAft>
              <a:buNone/>
            </a:pPr>
            <a:endParaRPr sz="2400">
              <a:solidFill>
                <a:srgbClr val="FF0000"/>
              </a:solidFill>
            </a:endParaRPr>
          </a:p>
        </p:txBody>
      </p:sp>
    </p:spTree>
  </p:cSld>
  <p:clrMapOvr>
    <a:masterClrMapping/>
  </p:clrMapOvr>
</p:sld>
</file>

<file path=ppt/theme/theme1.xml><?xml version="1.0" encoding="utf-8"?>
<a:theme xmlns:a="http://schemas.openxmlformats.org/drawingml/2006/main" name="Facet">
  <a:themeElements>
    <a:clrScheme name="Facet">
      <a:dk1>
        <a:srgbClr val="000000"/>
      </a:dk1>
      <a:lt1>
        <a:srgbClr val="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7446</Words>
  <Application>Microsoft Office PowerPoint</Application>
  <PresentationFormat>Widescreen</PresentationFormat>
  <Paragraphs>723</Paragraphs>
  <Slides>41</Slides>
  <Notes>41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Noto Sans Symbols</vt:lpstr>
      <vt:lpstr>Arial</vt:lpstr>
      <vt:lpstr>Calibri</vt:lpstr>
      <vt:lpstr>Times New Roman</vt:lpstr>
      <vt:lpstr>Trebuchet MS</vt:lpstr>
      <vt:lpstr>Facet</vt:lpstr>
      <vt:lpstr>Confined Space Training </vt:lpstr>
      <vt:lpstr>Training Objectives</vt:lpstr>
      <vt:lpstr>Topics Covered </vt:lpstr>
      <vt:lpstr>What is a Confined Space?</vt:lpstr>
      <vt:lpstr>Worker dies due to engulfment </vt:lpstr>
      <vt:lpstr>Families Mourn Death of Loved Ones</vt:lpstr>
      <vt:lpstr>Permit-Required vs. Non-Permit Required</vt:lpstr>
      <vt:lpstr>Confined Space Flowchart</vt:lpstr>
      <vt:lpstr>Criteria for Non Permit</vt:lpstr>
      <vt:lpstr>Types of Confined Space</vt:lpstr>
      <vt:lpstr>Examples of a Confined Space</vt:lpstr>
      <vt:lpstr>Examples of a Confined Space (cont.)</vt:lpstr>
      <vt:lpstr>Examples of a Confined Space (cont.)</vt:lpstr>
      <vt:lpstr>Examples of a Confined Space (cont.)</vt:lpstr>
      <vt:lpstr>What are the Hazards?</vt:lpstr>
      <vt:lpstr>Two Types of Hazards</vt:lpstr>
      <vt:lpstr>Physical Hazard - Engulfment</vt:lpstr>
      <vt:lpstr>Physical Hazard - Configuration Hazard</vt:lpstr>
      <vt:lpstr>Necessary Safety Equipment</vt:lpstr>
      <vt:lpstr>Atmospheric Hazard - Oxygen Concentration levels</vt:lpstr>
      <vt:lpstr>Standard safety equipment  </vt:lpstr>
      <vt:lpstr>The MSA Altera 5x Display</vt:lpstr>
      <vt:lpstr>PowerPoint Presentation</vt:lpstr>
      <vt:lpstr>PowerPoint Presentation</vt:lpstr>
      <vt:lpstr>Ventilation </vt:lpstr>
      <vt:lpstr>PowerPoint Presentation</vt:lpstr>
      <vt:lpstr>Confined Space Signage</vt:lpstr>
      <vt:lpstr>Confined Space Work Permit</vt:lpstr>
      <vt:lpstr>Confined Space Permit</vt:lpstr>
      <vt:lpstr>Attendant, Entrant and Supervisor Duties</vt:lpstr>
      <vt:lpstr>Supervisor Duties</vt:lpstr>
      <vt:lpstr>Entrant Duties</vt:lpstr>
      <vt:lpstr>Attendant Duties</vt:lpstr>
      <vt:lpstr>Worker Training</vt:lpstr>
      <vt:lpstr>Rescue Service Personnel</vt:lpstr>
      <vt:lpstr>Safety Practices</vt:lpstr>
      <vt:lpstr>Case study of Confined Spaces</vt:lpstr>
      <vt:lpstr>References</vt:lpstr>
      <vt:lpstr>References</vt:lpstr>
      <vt:lpstr>References</vt:lpstr>
      <vt:lpstr>THANKS FOR WATCHING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Confined Space Training</dc:title>
  <dc:creator>Brylle</dc:creator>
  <cp:lastModifiedBy>Shoji Nakayama</cp:lastModifiedBy>
  <cp:revision>2</cp:revision>
  <dcterms:modified xsi:type="dcterms:W3CDTF">2020-01-23T22:21:35Z</dcterms:modified>
</cp:coreProperties>
</file>